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57"/>
  </p:notesMasterIdLst>
  <p:sldIdLst>
    <p:sldId id="375" r:id="rId2"/>
    <p:sldId id="387" r:id="rId3"/>
    <p:sldId id="388" r:id="rId4"/>
    <p:sldId id="445" r:id="rId5"/>
    <p:sldId id="446" r:id="rId6"/>
    <p:sldId id="447" r:id="rId7"/>
    <p:sldId id="452" r:id="rId8"/>
    <p:sldId id="455" r:id="rId9"/>
    <p:sldId id="505" r:id="rId10"/>
    <p:sldId id="457" r:id="rId11"/>
    <p:sldId id="458" r:id="rId12"/>
    <p:sldId id="459" r:id="rId13"/>
    <p:sldId id="460" r:id="rId14"/>
    <p:sldId id="506" r:id="rId15"/>
    <p:sldId id="507" r:id="rId16"/>
    <p:sldId id="464" r:id="rId17"/>
    <p:sldId id="508" r:id="rId18"/>
    <p:sldId id="466" r:id="rId19"/>
    <p:sldId id="467" r:id="rId20"/>
    <p:sldId id="465" r:id="rId21"/>
    <p:sldId id="468" r:id="rId22"/>
    <p:sldId id="470" r:id="rId23"/>
    <p:sldId id="471" r:id="rId24"/>
    <p:sldId id="472" r:id="rId25"/>
    <p:sldId id="473" r:id="rId26"/>
    <p:sldId id="474" r:id="rId27"/>
    <p:sldId id="475" r:id="rId28"/>
    <p:sldId id="476" r:id="rId29"/>
    <p:sldId id="477" r:id="rId30"/>
    <p:sldId id="478" r:id="rId31"/>
    <p:sldId id="479" r:id="rId32"/>
    <p:sldId id="480" r:id="rId33"/>
    <p:sldId id="481" r:id="rId34"/>
    <p:sldId id="482" r:id="rId35"/>
    <p:sldId id="483" r:id="rId36"/>
    <p:sldId id="484" r:id="rId37"/>
    <p:sldId id="485" r:id="rId38"/>
    <p:sldId id="486" r:id="rId39"/>
    <p:sldId id="487" r:id="rId40"/>
    <p:sldId id="488" r:id="rId41"/>
    <p:sldId id="489" r:id="rId42"/>
    <p:sldId id="490" r:id="rId43"/>
    <p:sldId id="491" r:id="rId44"/>
    <p:sldId id="492" r:id="rId45"/>
    <p:sldId id="493" r:id="rId46"/>
    <p:sldId id="494" r:id="rId47"/>
    <p:sldId id="495" r:id="rId48"/>
    <p:sldId id="496" r:id="rId49"/>
    <p:sldId id="497" r:id="rId50"/>
    <p:sldId id="498" r:id="rId51"/>
    <p:sldId id="499" r:id="rId52"/>
    <p:sldId id="500" r:id="rId53"/>
    <p:sldId id="501" r:id="rId54"/>
    <p:sldId id="502" r:id="rId55"/>
    <p:sldId id="504" r:id="rId56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FFAC6"/>
    <a:srgbClr val="7E8527"/>
    <a:srgbClr val="666B1F"/>
    <a:srgbClr val="EB15D2"/>
    <a:srgbClr val="DC94D2"/>
    <a:srgbClr val="C6C096"/>
    <a:srgbClr val="2BF01C"/>
    <a:srgbClr val="EAF9B5"/>
    <a:srgbClr val="D2D89A"/>
    <a:srgbClr val="E5F7A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8" autoAdjust="0"/>
    <p:restoredTop sz="85627" autoAdjust="0"/>
  </p:normalViewPr>
  <p:slideViewPr>
    <p:cSldViewPr>
      <p:cViewPr>
        <p:scale>
          <a:sx n="100" d="100"/>
          <a:sy n="100" d="100"/>
        </p:scale>
        <p:origin x="-1278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6" cy="496967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6" cy="496967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r">
              <a:defRPr sz="1200"/>
            </a:lvl1pPr>
          </a:lstStyle>
          <a:p>
            <a:fld id="{941A2D3C-F755-4064-BF63-C33410DD74CE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205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1" tIns="45766" rIns="91531" bIns="457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21185"/>
            <a:ext cx="5445760" cy="4472702"/>
          </a:xfrm>
          <a:prstGeom prst="rect">
            <a:avLst/>
          </a:prstGeom>
        </p:spPr>
        <p:txBody>
          <a:bodyPr vert="horz" lIns="91531" tIns="45766" rIns="91531" bIns="4576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6967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6" cy="496967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r">
              <a:defRPr sz="1200"/>
            </a:lvl1pPr>
          </a:lstStyle>
          <a:p>
            <a:fld id="{D82109C6-C989-4A74-8C7D-4D6F2E20D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71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1DC4-308A-4A06-8E9A-F8A319B7D0A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86645-D4C5-4C96-808B-C5D3116FF46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86645-D4C5-4C96-808B-C5D3116FF46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86645-D4C5-4C96-808B-C5D3116FF46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86645-D4C5-4C96-808B-C5D3116FF46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94A73C-AB22-4CFC-8A66-D367719908C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1E635B-C067-4E69-902A-BE70A692137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86645-D4C5-4C96-808B-C5D3116FF46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0C9D9-2657-47A4-AAC3-6950980272CC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674BE-868E-4E9C-9C2E-A51C90FD8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o.mn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1295400"/>
            <a:ext cx="7543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4400" cap="all" dirty="0">
                <a:solidFill>
                  <a:schemeClr val="tx2"/>
                </a:solidFill>
                <a:latin typeface="Arial"/>
                <a:ea typeface="Calibri"/>
              </a:rPr>
              <a:t>ХҮН АМ</a:t>
            </a:r>
            <a:r>
              <a:rPr lang="en-US" sz="4400" cap="all" dirty="0">
                <a:solidFill>
                  <a:schemeClr val="tx2"/>
                </a:solidFill>
                <a:latin typeface="Arial"/>
                <a:ea typeface="Calibri"/>
              </a:rPr>
              <a:t>, </a:t>
            </a:r>
            <a:r>
              <a:rPr lang="mn-MN" sz="4400" cap="all" dirty="0">
                <a:solidFill>
                  <a:schemeClr val="tx2"/>
                </a:solidFill>
                <a:latin typeface="Arial"/>
                <a:ea typeface="Calibri"/>
              </a:rPr>
              <a:t>ӨРХИЙН</a:t>
            </a:r>
            <a:r>
              <a:rPr lang="en-US" sz="4400" cap="all" dirty="0">
                <a:solidFill>
                  <a:schemeClr val="tx2"/>
                </a:solidFill>
                <a:latin typeface="Arial"/>
                <a:ea typeface="Calibri"/>
              </a:rPr>
              <a:t> </a:t>
            </a:r>
            <a:r>
              <a:rPr lang="mn-MN" sz="4400" cap="all" dirty="0">
                <a:solidFill>
                  <a:schemeClr val="tx2"/>
                </a:solidFill>
                <a:latin typeface="Arial"/>
                <a:ea typeface="Calibri"/>
              </a:rPr>
              <a:t>мэдээллийн санг хөтлөх нь</a:t>
            </a:r>
            <a:endParaRPr lang="en-US" sz="4400" cap="all" dirty="0">
              <a:solidFill>
                <a:schemeClr val="tx2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143000" y="54864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mn-MN" sz="2000" cap="all" dirty="0" smtClean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.................... </a:t>
            </a:r>
            <a:r>
              <a:rPr lang="mn-MN" sz="2000" cap="all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хот                                                    </a:t>
            </a:r>
            <a:r>
              <a:rPr lang="en-US" sz="2000" cap="all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mn-MN" sz="2000" cap="all" dirty="0" smtClean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01</a:t>
            </a:r>
            <a:r>
              <a:rPr lang="en-US" sz="2000" cap="all" dirty="0" smtClean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mn-MN" sz="2000" cap="all" dirty="0" smtClean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.06........ </a:t>
            </a:r>
            <a:endParaRPr lang="mn-MN" sz="2000" cap="all" dirty="0">
              <a:solidFill>
                <a:schemeClr val="tx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 algn="ctr"/>
            <a:endParaRPr lang="en-US" sz="2000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ctr"/>
            <a:endParaRPr lang="mn-MN" sz="2000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ctr"/>
            <a:endParaRPr lang="mn-MN" sz="2000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743200" y="44196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</a:t>
            </a:r>
            <a:r>
              <a:rPr lang="mn-MN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лтгэгч:  </a:t>
            </a:r>
            <a:r>
              <a:rPr lang="mn-MN" cap="all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........... Аймгийн дарга ...............</a:t>
            </a:r>
            <a:r>
              <a:rPr lang="en-US" cap="all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  <a:endParaRPr lang="mn-MN" cap="all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/>
            <a:endParaRPr lang="en-US" cap="all" dirty="0">
              <a:latin typeface="Arial" pitchFamily="34" charset="0"/>
              <a:cs typeface="Arial" pitchFamily="34" charset="0"/>
            </a:endParaRPr>
          </a:p>
          <a:p>
            <a:pPr marL="514350" indent="-514350"/>
            <a:endParaRPr lang="mn-MN" cap="all" dirty="0">
              <a:latin typeface="Arial" pitchFamily="34" charset="0"/>
              <a:cs typeface="Arial" pitchFamily="34" charset="0"/>
            </a:endParaRPr>
          </a:p>
          <a:p>
            <a:pPr marL="514350" indent="-514350"/>
            <a:endParaRPr lang="mn-MN" cap="al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ЭЦЭГ/ ЭХИЙН НЭР</a:t>
            </a:r>
            <a:r>
              <a:rPr lang="mn-M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ӨӨРИЙН НЭР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9941" t="17524" r="29524" b="66476"/>
          <a:stretch>
            <a:fillRect/>
          </a:stretch>
        </p:blipFill>
        <p:spPr bwMode="auto">
          <a:xfrm>
            <a:off x="762000" y="4267200"/>
            <a:ext cx="6019799" cy="16764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14400" y="1219200"/>
            <a:ext cx="7696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Дээрх үйл явцын дараа тухайн хүний үндсэн мэдээлэл бүхий цонх гарч ирнэ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Ургийн овог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Төрсөн огноо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Хүйс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Яс үндэс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Өрхийн тэргүүлэгчийн </a:t>
            </a:r>
            <a:r>
              <a:rPr lang="mn-MN" sz="2200" dirty="0">
                <a:latin typeface="Arial" pitchFamily="34" charset="0"/>
                <a:cs typeface="Arial" pitchFamily="34" charset="0"/>
              </a:rPr>
              <a:t>х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амаарал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1306895" y="3637565"/>
            <a:ext cx="7532305" cy="2721027"/>
            <a:chOff x="1306895" y="3637565"/>
            <a:chExt cx="7532305" cy="2721027"/>
          </a:xfrm>
        </p:grpSpPr>
        <p:grpSp>
          <p:nvGrpSpPr>
            <p:cNvPr id="4" name="Group 15"/>
            <p:cNvGrpSpPr/>
            <p:nvPr/>
          </p:nvGrpSpPr>
          <p:grpSpPr>
            <a:xfrm>
              <a:off x="3713252" y="4419600"/>
              <a:ext cx="5125948" cy="1938992"/>
              <a:chOff x="3713252" y="4876800"/>
              <a:chExt cx="5125948" cy="1938992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713252" y="5918770"/>
                <a:ext cx="1981200" cy="304800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934200" y="4876800"/>
                <a:ext cx="1905000" cy="19389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mn-MN" sz="20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Шилжилт хийхээс өмнөх өрхийн тэргүүлэгчийн хамаарал тул шинэчлэх</a:t>
                </a:r>
                <a:r>
                  <a:rPr lang="en-US" sz="20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;</a:t>
                </a:r>
              </a:p>
            </p:txBody>
          </p:sp>
          <p:cxnSp>
            <p:nvCxnSpPr>
              <p:cNvPr id="15" name="Straight Connector 14"/>
              <p:cNvCxnSpPr>
                <a:stCxn id="12" idx="3"/>
                <a:endCxn id="13" idx="1"/>
              </p:cNvCxnSpPr>
              <p:nvPr/>
            </p:nvCxnSpPr>
            <p:spPr>
              <a:xfrm flipV="1">
                <a:off x="5694452" y="5846296"/>
                <a:ext cx="1239748" cy="22487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2" name="Picture 4" descr="C:\Users\Bolor-Erdene\Documents\My Received Files\images58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6895" y="3637565"/>
              <a:ext cx="542925" cy="542925"/>
            </a:xfrm>
            <a:prstGeom prst="rect">
              <a:avLst/>
            </a:prstGeom>
            <a:noFill/>
          </p:spPr>
        </p:pic>
      </p:grpSp>
      <p:sp>
        <p:nvSpPr>
          <p:cNvPr id="11" name="TextBox 10"/>
          <p:cNvSpPr txBox="1"/>
          <p:nvPr/>
        </p:nvSpPr>
        <p:spPr>
          <a:xfrm>
            <a:off x="847725" y="4953000"/>
            <a:ext cx="685800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mn-MN" sz="1200" dirty="0" smtClean="0">
                <a:latin typeface="Arial" pitchFamily="34" charset="0"/>
                <a:cs typeface="Arial" pitchFamily="34" charset="0"/>
              </a:rPr>
              <a:t>ЗУРАГ</a:t>
            </a:r>
          </a:p>
          <a:p>
            <a:endParaRPr lang="mn-MN" sz="1200" dirty="0" smtClean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4953000"/>
            <a:ext cx="990600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ТЭРГҮҮЛЭГЧИЙН ХАМААРАЛ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2438399"/>
          </a:xfrm>
        </p:spPr>
        <p:txBody>
          <a:bodyPr>
            <a:normAutofit/>
          </a:bodyPr>
          <a:lstStyle/>
          <a:p>
            <a:pPr algn="just"/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Тухайн өрхийн тэргүүлэгчийн хувьд харгалзах хамаарлыг сонгох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Courier New" pitchFamily="49" charset="0"/>
              <a:buChar char="o"/>
            </a:pP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Шинээр бүртгүүлж байгаа өрхийн тэргүүлэгчтэй ямар хамааралтай болохыг асууж шинэчлэхийг анхаарах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pic>
        <p:nvPicPr>
          <p:cNvPr id="2053" name="Picture 5" descr="\\EXCHANGE_SERVER\Census bureau\PUBLIC\Jargalsaikhan\New folder\3260717-348759-protection-people-silhouette-family-icon-person-vector-woman-man-child-granfather-grandmother-dog-cat-babby-buggy-carriage-home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581400"/>
            <a:ext cx="2209800" cy="2209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914400" y="3581400"/>
            <a:ext cx="5638800" cy="2761640"/>
            <a:chOff x="914400" y="3581400"/>
            <a:chExt cx="5638800" cy="27616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0376" t="32762" r="30476" b="36561"/>
            <a:stretch>
              <a:fillRect/>
            </a:stretch>
          </p:blipFill>
          <p:spPr bwMode="auto">
            <a:xfrm>
              <a:off x="914400" y="3581400"/>
              <a:ext cx="5638800" cy="276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914400" y="4572000"/>
              <a:ext cx="4191000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mn-MN" dirty="0" smtClean="0"/>
            </a:p>
            <a:p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181600" y="4495800"/>
            <a:ext cx="1371600" cy="1905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ТЭРГҮҮЛЭГЧИЙН ХАМААРАЛ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696200" cy="5181600"/>
          </a:xfrm>
        </p:spPr>
        <p:txBody>
          <a:bodyPr>
            <a:noAutofit/>
          </a:bodyPr>
          <a:lstStyle/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тэргүүлэгч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000" dirty="0"/>
              <a:t> </a:t>
            </a:r>
            <a:r>
              <a:rPr lang="en-US" sz="2000" dirty="0"/>
              <a:t> </a:t>
            </a:r>
            <a:r>
              <a:rPr lang="mn-MN" sz="2000" dirty="0"/>
              <a:t>Б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айнга оршин суугч, 16, түүнээс дээш насны, тухайн өрхийн орлогын дийлэнх хэсгийг бүрдүүлж байгаа хүнийг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Эхнэр/ нөхөр.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Гэрлэсэн буюу хамтран амьдарч буй харилцан тэгш эрх эдэлж, адил үүрэг хүлээх эмэгтэй, эрэгтэй хүмүүс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Хүү/ охин. 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Төрүүлсөн болон дагавар, өргөмөл хүү, охин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mn-MN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Эцэг/ эх. 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Төрсөн, хойт эцэг, эх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Ах/ эгч/ дүү.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Төрсөн болон хойт эцэг, эхийн хүүхэд, өргөмөл ах, эгч, дүүг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Хадам эцэг/ эх</a:t>
            </a:r>
            <a:r>
              <a:rPr lang="mn-MN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Өрхийн тэргүүлэгчийн эхнэр/ нөхрийн төрсөн, өргөж авсан болон хойт эцэг, эхийг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ТЭРГҮҮЛЭГЧИЙН ХАМААРАЛ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696200" cy="5181600"/>
          </a:xfrm>
        </p:spPr>
        <p:txBody>
          <a:bodyPr>
            <a:noAutofit/>
          </a:bodyPr>
          <a:lstStyle/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Хадам эцэг/ эх</a:t>
            </a:r>
            <a:r>
              <a:rPr lang="mn-MN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Өрхийн тэргүүлэгчийн эхнэр/ нөхрийн төрсөн, өргөж авсан болон хойт эцэг, эх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Хүргэн/ бэр.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Төрсөн болон өргөмөл, дагавар хүү/ охины нөхөр/ эхнэр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Өвөг эцэг/ эмэг эх</a:t>
            </a:r>
            <a:r>
              <a:rPr lang="mn-MN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Өрхийн тэргүүлэгчийн эмээ, өвөөг,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Ач/ зээ.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Төрсөн болон өргөмөл, дагавар хүү, охины хүүхэд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Бусад төрөл төрөгсөд</a:t>
            </a:r>
            <a:r>
              <a:rPr lang="mn-MN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тэргүүлэгчийн өөрийн авга, нагац хамаатнууд болон эхнэр/ нөхрийн авга, нагац хамаатнууд, тэдгээрийн эхнэр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нөхөр, хүүхэд, ах, эгч, дүү, эмээ, өвөө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mn-M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Хамааралгүй.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Өрхийн тэргүүлэгчтэй ураг төрлийн болон гэр бүлийн ямар нэг хамааралгүй, тусдаа өрх үүсгээгүй хүмүүс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n-MN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 АМЫН ТӨЛӨВ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8229600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Энэ хэсгийг бүх хүнээс асууж харгалзах ангиллыг бөглөнө.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mn-M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Тухайн хаягт оршин суугч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Албан ёсны шилжүүлэгтэй/шилжүүлэггүй эсэхээс үл хамааран тухайн хаягт амьдарч байгаа хүнийг бүртгэнэ.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mn-M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Гадаадад </a:t>
            </a:r>
            <a:r>
              <a:rPr lang="mn-M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оршин суугч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- 183 хоногоос дээш хугацаагаар гадаад явсан хүнийг хамруулна. 183 хоногоос доош хугацаагаар гадаад явсан тохиолдолд тухайн хаягт ошин суугч гэсэн ангилалд орно.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СУУРЬШИЛ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696200" cy="5257800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Байнгын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оршин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сууг</a:t>
            </a:r>
            <a:r>
              <a:rPr lang="mn-M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ч: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ухайн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засаг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захиргааны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нэгжид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mn-MN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сар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/183 хоног/, түүнээс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дээш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буюу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хугацаагаар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оршин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суугаа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эзгүй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оршин суугч: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Байнгын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оршин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 байсан газраасаа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183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хоног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түүнээс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дээш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хугацаагаар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цэрэгт явсан, сургуульд явсан, гадаад явсан, бусад тохиолдолоор явсан зэрэг шалтгаанаар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эзгүй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байгаа бол энэ ангилалд орно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Эдгээр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хүмүүс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нь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байнга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сууж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байгаа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газартаа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суугаа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гэж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байх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ёстой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суугаа</a:t>
            </a:r>
            <a:r>
              <a:rPr lang="mn-M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оршин суугч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Өөр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засаг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захиргааны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нэгжээс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ирж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тухайн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засаг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захиргааны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нэгжид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сар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(183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хоног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)-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аас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доош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хугацаагаар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сууж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байгаа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хүмүүсийг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суугаа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гэж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үзнэ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БОЛОВСРОЛЫН ТҮВШИН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696200" cy="4525963"/>
          </a:xfrm>
        </p:spPr>
        <p:txBody>
          <a:bodyPr>
            <a:normAutofit/>
          </a:bodyPr>
          <a:lstStyle/>
          <a:p>
            <a:pPr algn="just"/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6,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түүнээс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дээш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настай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бүх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ээс асуух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Тийм гэж хариулсан тохиолдолд эзэмшсэн боловсролын дээд түвшинг тодруулан асууж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тохирох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хариултыг сонгох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7"/>
          <p:cNvGrpSpPr/>
          <p:nvPr/>
        </p:nvGrpSpPr>
        <p:grpSpPr>
          <a:xfrm>
            <a:off x="1066800" y="3733800"/>
            <a:ext cx="7429500" cy="1828800"/>
            <a:chOff x="1066800" y="4038600"/>
            <a:chExt cx="7429500" cy="1828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8095" t="34286" r="30952" b="53524"/>
            <a:stretch>
              <a:fillRect/>
            </a:stretch>
          </p:blipFill>
          <p:spPr bwMode="auto">
            <a:xfrm>
              <a:off x="1066800" y="4038600"/>
              <a:ext cx="74295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219200" y="4191000"/>
              <a:ext cx="6934200" cy="381000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7467600" y="13716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Bolor-Erdene\Documents\My Received Files\download (9).jpg"/>
          <p:cNvPicPr>
            <a:picLocks noChangeAspect="1" noChangeArrowheads="1"/>
          </p:cNvPicPr>
          <p:nvPr/>
        </p:nvPicPr>
        <p:blipFill>
          <a:blip r:embed="rId3" cstate="print"/>
          <a:srcRect t="21052" b="5263"/>
          <a:stretch>
            <a:fillRect/>
          </a:stretch>
        </p:blipFill>
        <p:spPr bwMode="auto">
          <a:xfrm>
            <a:off x="7010400" y="609600"/>
            <a:ext cx="14478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mn-M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СӨБ, СУРГУУЛЬД ХАМРАГДАЛТЫН ТҮВШИН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4191000" cy="4572000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Энэ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асуулт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ыг 2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насны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хүнээс асууж, хариултыг нөхнө.</a:t>
            </a:r>
          </a:p>
          <a:p>
            <a:pPr algn="just"/>
            <a:endParaRPr lang="mn-MN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Хамрагдаагүй:</a:t>
            </a:r>
            <a:r>
              <a:rPr lang="mn-MN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mn-MN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Энэ ангилалд тухайн хичээлийн жилд е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рөнхий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боловсролын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сургуулийн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нэг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ангид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сурч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байгаад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дахин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суралцаагүй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сургуулиа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орхисон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хүүхдийг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сургууль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завсардсан</a:t>
            </a:r>
            <a:r>
              <a:rPr lang="mn-MN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сургууль төгссөн болон гэртэй байх зэргээс үл хамааран тухайн цаг хугацаанд СӨБ сургуульд хамрагдаагүй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хүмүүсий</a:t>
            </a:r>
            <a:r>
              <a:rPr lang="mn-MN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 авч үзнэ.</a:t>
            </a:r>
            <a:endParaRPr lang="en-US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7600" y="13716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Bolor-Erdene\Documents\My Received Files\download (9).jpg"/>
          <p:cNvPicPr>
            <a:picLocks noChangeAspect="1" noChangeArrowheads="1"/>
          </p:cNvPicPr>
          <p:nvPr/>
        </p:nvPicPr>
        <p:blipFill>
          <a:blip r:embed="rId2" cstate="print"/>
          <a:srcRect t="21052" b="5263"/>
          <a:stretch>
            <a:fillRect/>
          </a:stretch>
        </p:blipFill>
        <p:spPr bwMode="auto">
          <a:xfrm>
            <a:off x="7010400" y="609600"/>
            <a:ext cx="1447800" cy="10668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2819400" cy="463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410200" y="4572000"/>
            <a:ext cx="28194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mn-M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ХӨДӨЛМӨР ЭРХЭЛДЭГ ЭСЭХ</a:t>
            </a:r>
            <a:br>
              <a:rPr lang="mn-M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US" sz="28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425" t="33672" r="31059" b="17503"/>
          <a:stretch>
            <a:fillRect/>
          </a:stretch>
        </p:blipFill>
        <p:spPr bwMode="auto">
          <a:xfrm>
            <a:off x="914400" y="1371600"/>
            <a:ext cx="441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2000" y="2514600"/>
            <a:ext cx="43434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Jargalsaikhan.NSO\Desktop\figures_run_on_gears_sm_w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9600"/>
            <a:ext cx="914400" cy="9144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05400" y="1371600"/>
            <a:ext cx="3657600" cy="510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6, түүнээс дээш насны бүх хүнээс </a:t>
            </a:r>
            <a:r>
              <a:rPr lang="mn-MN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асуух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mn-MN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Сүүлийн </a:t>
            </a:r>
            <a:r>
              <a:rPr kumimoji="0" lang="mn-M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хоногт ядаж нэг өдөр цалин, орлоготой ажил эрхэлсэн эсэхээр тодруулж асуух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  <a:endParaRPr kumimoji="0" lang="mn-M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mn-MN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kumimoji="0" lang="mn-M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ийм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mn-MN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гэж хариулсан бол асуултыг үргэлжлүүлэх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  <a:endParaRPr kumimoji="0" lang="mn-MN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kumimoji="0" lang="mn-M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Үгүй</a:t>
            </a:r>
            <a:r>
              <a:rPr kumimoji="0" lang="mn-MN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гэж хариулсан бол орлогын хэлбэр 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асуулт </a:t>
            </a:r>
            <a:r>
              <a:rPr kumimoji="0" lang="mn-MN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руу шууд шилжих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  <a:r>
              <a:rPr kumimoji="0" lang="mn-M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mn-M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ОРЛОГЫН ХЭЛБЭР</a:t>
            </a:r>
            <a:br>
              <a:rPr lang="mn-M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US" sz="28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05400" y="1371600"/>
            <a:ext cx="3505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15, түүнээс дээш насны бүх хүнээс 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асуух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Хэрэв орлогын 2 эх үүсвэртэй бол дийлэнх орлого олдог хэлбэрийг авах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98" name="Picture 2" descr="C:\Users\Jargalsaikhan.NSO\Desktop\figures_run_on_gears_sm_w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609600"/>
            <a:ext cx="914400" cy="914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239000" y="13716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4448" t="36985" r="24574" b="17341"/>
          <a:stretch>
            <a:fillRect/>
          </a:stretch>
        </p:blipFill>
        <p:spPr bwMode="auto">
          <a:xfrm>
            <a:off x="1066800" y="1447800"/>
            <a:ext cx="394335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990600" y="3048000"/>
            <a:ext cx="40386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3352800"/>
            <a:ext cx="2819400" cy="16002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696200" cy="7318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mn-MN" sz="3200" b="1" cap="all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Агуулга </a:t>
            </a:r>
            <a:endParaRPr lang="en-US" sz="3200" b="1" cap="all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848600" cy="1902059"/>
          </a:xfrm>
        </p:spPr>
        <p:txBody>
          <a:bodyPr wrap="square">
            <a:spAutoFit/>
          </a:bodyPr>
          <a:lstStyle/>
          <a:p>
            <a:r>
              <a:rPr lang="mn-MN" sz="2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Хүн ам, өрхийн мэдээллийн сангийн ерөнхий мэдээлэл</a:t>
            </a:r>
          </a:p>
          <a:p>
            <a:r>
              <a:rPr lang="mn-MN" sz="2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Хүн ам, өрхийн сангийн үзүүлэлтийг </a:t>
            </a:r>
            <a:r>
              <a:rPr lang="mn-MN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нөхөхөд </a:t>
            </a:r>
            <a:r>
              <a:rPr lang="mn-MN" sz="2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анхаарах </a:t>
            </a:r>
            <a:r>
              <a:rPr lang="mn-MN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зүйлс </a:t>
            </a:r>
            <a:endParaRPr lang="mn-MN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8BE3-F26A-4F0F-9526-FEE1A41C39D6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2381" t="59923" r="32381" b="22773"/>
          <a:stretch>
            <a:fillRect/>
          </a:stretch>
        </p:blipFill>
        <p:spPr bwMode="auto">
          <a:xfrm>
            <a:off x="2719192" y="3276600"/>
            <a:ext cx="375780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53125" t="60157" r="26250" b="21854"/>
          <a:stretch>
            <a:fillRect/>
          </a:stretch>
        </p:blipFill>
        <p:spPr bwMode="auto">
          <a:xfrm>
            <a:off x="2743200" y="3286125"/>
            <a:ext cx="3822192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НИЙГМИЙН </a:t>
            </a:r>
            <a:r>
              <a:rPr lang="mn-M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ХАЛАМЖИД ХАМРАГДСАН БАЙДАЛ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Тухайн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иргэнээс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нийгмийн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халамж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болон хүний хөгжил сангаас олгож буй хувь, хишигт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хамрагдсан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байдлыг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асуу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 хариултыг сонгох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Courier New" pitchFamily="49" charset="0"/>
              <a:buChar char="o"/>
            </a:pP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Хэд хэдэн хариултыг сонгож болно.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ЦЭРГИЙН АЛБА ХААСАН ЭСЭХ.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түүнээс дээш насны эрэгтэйчүүдээс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асуух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lvl="1" algn="just">
              <a:buFont typeface="Courier New" pitchFamily="49" charset="0"/>
              <a:buChar char="o"/>
            </a:pP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Бүртгэл хийж байх үед цэргийн алба хааж байгаа хүнийг цэргийн алба хаагаагүйд тооцно.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7619" t="57143" r="31429" b="17714"/>
          <a:stretch>
            <a:fillRect/>
          </a:stretch>
        </p:blipFill>
        <p:spPr bwMode="auto">
          <a:xfrm>
            <a:off x="1371600" y="2819400"/>
            <a:ext cx="6248400" cy="317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2819400"/>
            <a:ext cx="63246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Jargalsaikhan.NSO\Desktop\military_figure_sweeping_combat_sm_w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552450"/>
            <a:ext cx="1047750" cy="10477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467600" y="13716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3400" y="3124200"/>
            <a:ext cx="3124200" cy="6096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491984" cy="12192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БҮРТГЭЛ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685800"/>
            <a:ext cx="571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38200" y="533400"/>
            <a:ext cx="7772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/>
            <a:r>
              <a:rPr lang="en-US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mn-MN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үзүүлэлт</a:t>
            </a:r>
            <a:r>
              <a:rPr lang="en-US" sz="2800" cap="all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sz="2800" cap="all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600200"/>
            <a:ext cx="6705600" cy="312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төрөл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Эзэмшлийн хэлбэр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Цахилгааны эх үүсвэр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Усан хангамж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Халаалтын эх үүсвэр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Бохир ус зайлуулалт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Хатуу хог, хаягдал зайлуулалт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678363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Бүртгүүлсэн өрх бүрээс сууцны үзүүлэлтүүдийг асууна.</a:t>
            </a:r>
          </a:p>
          <a:p>
            <a:pPr lvl="1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Нэг сууцанд хамт амьдарч байгаа өрхүүдийн хувьд сууцны үзүүлэлтүүдийг салгаж бүртгэнэ.</a:t>
            </a:r>
          </a:p>
          <a:p>
            <a:pPr>
              <a:buFont typeface="Courier New" pitchFamily="49" charset="0"/>
              <a:buChar char="o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 үүсгээгүй хүмүүсийн хувьд сууцны үзүүлэлтүүдийг нэгтгэж авна.</a:t>
            </a:r>
          </a:p>
          <a:p>
            <a:pPr lvl="1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Нийтийн байрны сууцны үзүүлэлтүүдийг нэгтгэж бүртгэнэ.</a:t>
            </a:r>
          </a:p>
          <a:p>
            <a:pPr>
              <a:buNone/>
            </a:pPr>
            <a:endParaRPr lang="en-US" sz="2400" baseline="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4936E-C2AB-4C7F-91A8-E4BD7697DD1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762000"/>
            <a:ext cx="5181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БҮРТГЭЛ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8382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БҮРТГЭЛ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22860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Аав, ээж нь хоёр бага хүүхэдтэйгээ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mn-M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байшинд амьдардаг.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00600" y="2209800"/>
            <a:ext cx="38100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Гурван </a:t>
            </a:r>
            <a:r>
              <a:rPr kumimoji="0" lang="mn-M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том хүүхэд нь тусдаа гэрт амьдардаг.  </a:t>
            </a:r>
          </a:p>
        </p:txBody>
      </p:sp>
      <p:pic>
        <p:nvPicPr>
          <p:cNvPr id="17" name="Picture 16" descr="house-family-parents-children-under-home-roof-13195083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1828800" y="1066800"/>
            <a:ext cx="1905000" cy="1194278"/>
          </a:xfrm>
          <a:prstGeom prst="rect">
            <a:avLst/>
          </a:prstGeom>
        </p:spPr>
      </p:pic>
      <p:pic>
        <p:nvPicPr>
          <p:cNvPr id="18" name="Picture 17" descr="house-family-parents-children-under-home-roof-13195083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791200" y="2971800"/>
            <a:ext cx="2259859" cy="154800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38200" y="3429000"/>
            <a:ext cx="5715000" cy="28992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Өрх:</a:t>
            </a:r>
            <a:r>
              <a:rPr kumimoji="0" lang="mn-M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mn-MN" sz="2400" baseline="0" dirty="0" smtClean="0">
                <a:solidFill>
                  <a:srgbClr val="002060"/>
                </a:solidFill>
                <a:latin typeface="Arial" pitchFamily="34" charset="0"/>
              </a:rPr>
              <a:t>   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Хоёр ба түүнээс дээш тооны </a:t>
            </a:r>
            <a:r>
              <a:rPr kumimoji="0" lang="mn-M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өөр төрлийн сууцанд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амьдардаг бол: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Ихэвчлэн амьдардаг</a:t>
            </a:r>
            <a:r>
              <a:rPr lang="mn-MN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буюу х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оногийн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ихэнх хугацаанд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;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Өрхийн тэргүүлэгчийн амьдардаг сууц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41666" t="36444" r="41667" b="43111"/>
          <a:stretch>
            <a:fillRect/>
          </a:stretch>
        </p:blipFill>
        <p:spPr bwMode="auto">
          <a:xfrm>
            <a:off x="5474208" y="1220092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400800" y="4572000"/>
            <a:ext cx="2133600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mn-MN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Өрөөний тоо, талбайн хэмжээ, дэд бүтцийнх нь хангамжийг үндсэн сууцаар авна.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1008" y="941832"/>
            <a:ext cx="190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19200"/>
            <a:ext cx="6705600" cy="2973122"/>
          </a:xfrm>
        </p:spPr>
        <p:txBody>
          <a:bodyPr>
            <a:spAutoFit/>
          </a:bodyPr>
          <a:lstStyle/>
          <a:p>
            <a:pPr marL="342900" lvl="1" indent="-342900">
              <a:buNone/>
            </a:pPr>
            <a:r>
              <a:rPr lang="mn-MN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Өрх: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</a:rPr>
              <a:t>Нэг хаяганд байгаа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</a:rPr>
              <a:t>Зориулалтын зураг, төсөлгүй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</a:rPr>
              <a:t>Сууцны ижил нөхцөлтэй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</a:rPr>
              <a:t>Хувийн журмаар барьсан хоёр ба түүнээс дээш тооны сууцанд амьдардаг бол сууцыг бүхэлд нь үндсэн сууцаар авна.</a:t>
            </a:r>
          </a:p>
        </p:txBody>
      </p:sp>
      <p:pic>
        <p:nvPicPr>
          <p:cNvPr id="6" name="Picture 32" descr="C:\Documents and Settings\lhagvadulam\Local Settings\Temporary Internet Files\Content.IE5\UH8XMR4D\MCj0424760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572000"/>
            <a:ext cx="1693912" cy="1792545"/>
          </a:xfrm>
          <a:prstGeom prst="rect">
            <a:avLst/>
          </a:prstGeom>
          <a:noFill/>
        </p:spPr>
      </p:pic>
      <p:pic>
        <p:nvPicPr>
          <p:cNvPr id="7" name="Picture 32" descr="C:\Documents and Settings\lhagvadulam\Local Settings\Temporary Internet Files\Content.IE5\UH8XMR4D\MCj0424760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4807" y="4495800"/>
            <a:ext cx="1693912" cy="179254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0" y="4343400"/>
            <a:ext cx="3124200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mn-MN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Өрөөний тоо, талбайн хэмжээ, дэд бүтцийнх нь хангамжийг нэгтгэнэ.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4936E-C2AB-4C7F-91A8-E4BD7697DD1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5334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БҮРТГЭЛ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457200"/>
            <a:ext cx="3886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ТӨРӨЛ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30"/>
          <p:cNvSpPr>
            <a:spLocks noGrp="1"/>
          </p:cNvSpPr>
          <p:nvPr>
            <p:ph idx="1"/>
          </p:nvPr>
        </p:nvSpPr>
        <p:spPr>
          <a:xfrm>
            <a:off x="2438400" y="2590800"/>
            <a:ext cx="5943600" cy="2133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Байшин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эг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болон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олон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өрө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тэй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дэ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вэртэй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гаду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ханатай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наас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эвэр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хүртэл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ханаар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хув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агдсан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бүхий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орон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байр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mn-MN" sz="2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13" name="Content Placeholder 30"/>
          <p:cNvSpPr txBox="1">
            <a:spLocks/>
          </p:cNvSpPr>
          <p:nvPr/>
        </p:nvSpPr>
        <p:spPr>
          <a:xfrm>
            <a:off x="1066800" y="1295400"/>
            <a:ext cx="7696200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</a:p>
        </p:txBody>
      </p:sp>
      <p:sp>
        <p:nvSpPr>
          <p:cNvPr id="14" name="Content Placeholder 30"/>
          <p:cNvSpPr txBox="1">
            <a:spLocks/>
          </p:cNvSpPr>
          <p:nvPr/>
        </p:nvSpPr>
        <p:spPr>
          <a:xfrm>
            <a:off x="990600" y="1143000"/>
            <a:ext cx="50292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Гэр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Бүх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төрлийн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монгол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гэр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болон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ца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тны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урц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1752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3333" t="32889" r="29445" b="52000"/>
          <a:stretch>
            <a:fillRect/>
          </a:stretch>
        </p:blipFill>
        <p:spPr bwMode="auto">
          <a:xfrm>
            <a:off x="5324370" y="4374697"/>
            <a:ext cx="2981430" cy="1760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371600" y="4954338"/>
            <a:ext cx="2362200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төрөл: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>
            <a:stCxn id="10" idx="3"/>
            <a:endCxn id="1026" idx="1"/>
          </p:cNvCxnSpPr>
          <p:nvPr/>
        </p:nvCxnSpPr>
        <p:spPr>
          <a:xfrm flipV="1">
            <a:off x="3733800" y="5254866"/>
            <a:ext cx="1590570" cy="4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219200"/>
            <a:ext cx="243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924800" cy="60960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СУУЦНЫ ТӨРӨЛ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n-US" sz="3200" b="1" dirty="0" smtClean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143000"/>
            <a:ext cx="5562600" cy="24384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Орон сууцны байшин: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Бүхэлд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буюу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ихэнх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хэсэг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нь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цны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зориулалт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үхлэ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амьдраха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өөр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зорилго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ашиглагда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гүй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байга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барилгын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доторх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4038600"/>
            <a:ext cx="5257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Бие даасан тохилог сууц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хаус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lang="mn-MN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өрх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амьдрах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зориулалтай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байр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70972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962400"/>
            <a:ext cx="1905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mn-MN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mn-MN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mn-MN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ТӨРӨЛ 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90600" y="1219200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mn-MN" sz="2400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Дэд бүтцийн бүх төрлийн хангамж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тай</a:t>
            </a:r>
            <a:r>
              <a:rPr lang="mn-MN" sz="2400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n-MN" sz="24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9200" y="1295400"/>
            <a:ext cx="7239000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n-MN" sz="24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ахилга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н,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дула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ны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шугам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болон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усан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хангамжийн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сүлжэ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тэй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цны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дотор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бие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засах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газартай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цны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дотор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байрлу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лсан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онгоц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шүршү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ртэй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Зориулалтын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гал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того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болон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хийх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талбайтай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30"/>
          <p:cNvSpPr>
            <a:spLocks noGrp="1"/>
          </p:cNvSpPr>
          <p:nvPr>
            <p:ph idx="1"/>
          </p:nvPr>
        </p:nvSpPr>
        <p:spPr>
          <a:xfrm>
            <a:off x="2743200" y="4267200"/>
            <a:ext cx="5638800" cy="1981200"/>
          </a:xfrm>
        </p:spPr>
        <p:txBody>
          <a:bodyPr>
            <a:noAutofit/>
          </a:bodyPr>
          <a:lstStyle/>
          <a:p>
            <a:pPr marL="342900" lvl="1" indent="-342900" algn="just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тусдаа байшин: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Ихэвчлэн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гэр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хоро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хаша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нэг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эс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олон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өрө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тэй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Дэд бүтцийн хангамжууд бүхэлдээ болон аль нэгээр хангагдаагүй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 algn="just">
              <a:buNone/>
            </a:pPr>
            <a:endParaRPr lang="en-US" sz="2400" dirty="0" err="1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mn-MN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419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tick_figure_house_moving_sm_w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609600"/>
            <a:ext cx="1047750" cy="104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8229600" cy="7318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mn-MN" sz="3200" b="1" cap="all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Хүн ам, өрхийн мэдээллийн сангийн </a:t>
            </a:r>
            <a:r>
              <a:rPr lang="mn-MN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ЕРӨНХИЙ МЭДЭЭЛЭЛ</a:t>
            </a:r>
            <a:endParaRPr lang="mn-MN" sz="3200" b="1" cap="all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7620000" cy="4267200"/>
          </a:xfrm>
        </p:spPr>
        <p:txBody>
          <a:bodyPr vert="horz" lIns="91440" tIns="45720" rIns="91440" bIns="45720" rtlCol="0">
            <a:noAutofit/>
          </a:bodyPr>
          <a:lstStyle/>
          <a:p>
            <a:pPr marL="800100" lvl="1" indent="-342900">
              <a:lnSpc>
                <a:spcPct val="150000"/>
              </a:lnSpc>
              <a:buNone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mn-MN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Хаягийн </a:t>
            </a:r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хэсэг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lnSpc>
                <a:spcPct val="150000"/>
              </a:lnSpc>
              <a:buNone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II(</a:t>
            </a:r>
            <a:r>
              <a:rPr lang="mn-MN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mn-MN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Өрхийн гишүүдийн үндсэн бүртгэл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800100" lvl="1" indent="-342900">
              <a:lnSpc>
                <a:spcPct val="150000"/>
              </a:lnSpc>
              <a:buNone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II(</a:t>
            </a:r>
            <a:r>
              <a:rPr lang="mn-MN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  </a:t>
            </a:r>
            <a:r>
              <a:rPr lang="mn-MN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Өрхийн гишүүдийн бүртгэл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lnSpc>
                <a:spcPct val="150000"/>
              </a:lnSpc>
              <a:buNone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III. </a:t>
            </a:r>
            <a:r>
              <a:rPr lang="mn-MN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Өрхийн </a:t>
            </a:r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бүртгэл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Сууцны нөхцөл </a:t>
            </a:r>
          </a:p>
          <a:p>
            <a:pPr lvl="2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mn-MN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Өрхийн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аж ахуй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8BE3-F26A-4F0F-9526-FEE1A41C39D6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533400"/>
            <a:ext cx="4038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ТӨРӨЛ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C:\Documents and Settings\uyanga\Local Settings\Temporary Internet Files\Content.IE5\K3ZGVOP2\MCj0202528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905000"/>
            <a:ext cx="2209800" cy="1295400"/>
          </a:xfrm>
          <a:prstGeom prst="rect">
            <a:avLst/>
          </a:prstGeom>
          <a:noFill/>
        </p:spPr>
      </p:pic>
      <p:sp>
        <p:nvSpPr>
          <p:cNvPr id="9" name="Content Placeholder 30"/>
          <p:cNvSpPr txBox="1">
            <a:spLocks/>
          </p:cNvSpPr>
          <p:nvPr/>
        </p:nvSpPr>
        <p:spPr>
          <a:xfrm>
            <a:off x="762000" y="1219200"/>
            <a:ext cx="571500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Нийтийн байр: </a:t>
            </a: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Иргэд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бө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өр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буюу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хэсэг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бүлг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эр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амьдран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су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даг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лон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өрө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тэй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сууц</a:t>
            </a:r>
            <a:r>
              <a:rPr kumimoji="0" lang="mn-M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Content Placeholder 30"/>
          <p:cNvSpPr txBox="1">
            <a:spLocks/>
          </p:cNvSpPr>
          <p:nvPr/>
        </p:nvSpPr>
        <p:spPr>
          <a:xfrm>
            <a:off x="762000" y="3124200"/>
            <a:ext cx="7543800" cy="236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Бусад сууц: </a:t>
            </a: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Анхна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хүн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амьдрах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зориулалтаар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бариагүй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үн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амьдрахад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зориулан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өөрчлөн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засаж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тохиж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улсан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су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ц 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Content Placeholder 30"/>
          <p:cNvSpPr txBox="1">
            <a:spLocks/>
          </p:cNvSpPr>
          <p:nvPr/>
        </p:nvSpPr>
        <p:spPr>
          <a:xfrm>
            <a:off x="2743200" y="5029200"/>
            <a:ext cx="55626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Жишэ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лбэл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вагончик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амба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р,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дэлг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ү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үр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байшингийн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дэ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вэр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хонгил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орц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гэх мэт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6666" t="38222" r="41667" b="43111"/>
          <a:stretch>
            <a:fillRect/>
          </a:stretch>
        </p:blipFill>
        <p:spPr bwMode="auto">
          <a:xfrm>
            <a:off x="1143000" y="4876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6858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ТАЛБАЙН ХЭМЖЭЭ/ХАНЫН ТОО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391400" cy="2209800"/>
          </a:xfrm>
        </p:spPr>
        <p:txBody>
          <a:bodyPr>
            <a:noAutofit/>
          </a:bodyPr>
          <a:lstStyle/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Гэрт амьдардаг бол ханын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тоо, </a:t>
            </a:r>
          </a:p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Байшинд амьдардаг бол талбайн хэмжээг бичнэ. </a:t>
            </a:r>
          </a:p>
          <a:p>
            <a:pPr algn="just"/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Гэрийн ханын тоо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5, 6, 8, 10, 12 болон байшингийн талбай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хэмжээ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4-9999 м2 –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хооронд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утга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авна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None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5610984"/>
            <a:ext cx="4114800" cy="533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Талбайн хэмжээ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м.кв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/ханын тоо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>
            <a:off x="5181600" y="5877684"/>
            <a:ext cx="1143000" cy="10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715000"/>
            <a:ext cx="2133600" cy="38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038600"/>
            <a:ext cx="2667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6858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ТАЛБАЙН ХЭМЖЭЭ/ХАНЫН ТОО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mn-MN" sz="2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Сууцны талбай нь </a:t>
            </a:r>
            <a:r>
              <a:rPr lang="mn-MN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үн амьдрах болон туслах өрөө, тасалгааны талбайн нийлбэр юм.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untitled as Smart Object-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200400"/>
            <a:ext cx="2362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3334" t="32888" r="28333" b="63556"/>
          <a:stretch>
            <a:fillRect/>
          </a:stretch>
        </p:blipFill>
        <p:spPr bwMode="auto">
          <a:xfrm>
            <a:off x="6324600" y="2170414"/>
            <a:ext cx="2057400" cy="533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66800" y="2180688"/>
            <a:ext cx="4114800" cy="533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Талбайн хэмжээ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м.кв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/ханын тоо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>
            <a:stCxn id="7" idx="3"/>
            <a:endCxn id="1026" idx="1"/>
          </p:cNvCxnSpPr>
          <p:nvPr/>
        </p:nvCxnSpPr>
        <p:spPr>
          <a:xfrm flipV="1">
            <a:off x="5181600" y="2437114"/>
            <a:ext cx="1143000" cy="10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6800" y="2971800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Хүн амьдрах талбай: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Амралтын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зочны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Унтлагын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Хүүхдийн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Мэргэжлийн болон ажлын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Хооллох өрөө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7600" y="304800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Туслах өрөө, тасалгаа: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Гал тогооны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Угаалгын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Бие засах өрөө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Хонгил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Ханын шүүгээ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Агуулах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315200" cy="4525963"/>
          </a:xfrm>
        </p:spPr>
        <p:txBody>
          <a:bodyPr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mn-MN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Сууцны талбайн хэмжээг мэдэхгүй бол: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 эзэмшигчийн гэрээ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хөдлөх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эд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өрөнгө өмчлөх эрхийн улсын бүртгэлийн гэрчилгээ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Талбайг хэмжүүлэх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mn-MN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Сууцны талбайн хэмжээ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бутархай тоо бол бүхэлчлэх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mn-MN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4936E-C2AB-4C7F-91A8-E4BD7697DD1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533400"/>
            <a:ext cx="7848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ТАЛБАЙН ХЭМЖЭЭ/ХАНЫН ТОО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533400"/>
            <a:ext cx="556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ЭЗЭМШЛИЙН ХЭЛБЭР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1143000" y="1143000"/>
            <a:ext cx="7162800" cy="45720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Өөрийн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хувьчилж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авсан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удалдаж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авсан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өөр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барьсан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уц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Бусдын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сууцанд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түрээстэй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суудаг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Төрийн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увийн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АНБ-ын</a:t>
            </a:r>
          </a:p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усдын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хувийн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өмчийн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цыг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түрэ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слэн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амьдарч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байгаа өрх, хүн амын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ууц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mn-MN" sz="24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Бусдын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сууцанд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түрээсгүй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суудаг</a:t>
            </a:r>
            <a:endParaRPr lang="mn-MN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Төрийн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увийн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АНБ-йн</a:t>
            </a:r>
          </a:p>
          <a:p>
            <a:pPr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усдын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хувийн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өмчийн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цанд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түр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эс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ийн төлбөр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төлөхгүйг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эр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амьдарч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байга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амы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 сууц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\\Exchange_server\census bureau\PUBLIC\Badral\icon\hou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371600"/>
            <a:ext cx="1371600" cy="14478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3334" t="40000" r="29444" b="52889"/>
          <a:stretch>
            <a:fillRect/>
          </a:stretch>
        </p:blipFill>
        <p:spPr bwMode="auto">
          <a:xfrm>
            <a:off x="5791200" y="5607280"/>
            <a:ext cx="2438400" cy="76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447800" y="5680850"/>
            <a:ext cx="2514600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Эзэмшлийн хэлбэр: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>
            <a:stCxn id="11" idx="3"/>
            <a:endCxn id="10" idx="1"/>
          </p:cNvCxnSpPr>
          <p:nvPr/>
        </p:nvCxnSpPr>
        <p:spPr>
          <a:xfrm>
            <a:off x="3962400" y="5985650"/>
            <a:ext cx="1828800" cy="26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533400"/>
            <a:ext cx="5562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ЦАХИЛГААНЫ ЭХ ҮҮСВЭР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\\Exchange_server\census bureau\PUBLIC\Badral\icon\electr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1066800" cy="944880"/>
          </a:xfrm>
          <a:prstGeom prst="rect">
            <a:avLst/>
          </a:prstGeom>
          <a:noFill/>
        </p:spPr>
      </p:pic>
      <p:sp>
        <p:nvSpPr>
          <p:cNvPr id="16" name="Content Placeholder 30"/>
          <p:cNvSpPr txBox="1">
            <a:spLocks/>
          </p:cNvSpPr>
          <p:nvPr/>
        </p:nvSpPr>
        <p:spPr>
          <a:xfrm>
            <a:off x="1600200" y="1219200"/>
            <a:ext cx="6934200" cy="373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</a:t>
            </a:r>
            <a:r>
              <a:rPr lang="mn-MN" sz="2400" b="1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өвлөрсөн  систем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Улсын цахилгаан    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болон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уса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танц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аас цахилгаанаа авдаг    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сууц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kumimoji="0" lang="mn-M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Дизель станц</a:t>
            </a:r>
            <a:r>
              <a:rPr kumimoji="0" lang="mn-M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усгайлан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барьсан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болон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орон нутгийн</a:t>
            </a:r>
            <a:r>
              <a:rPr kumimoji="0" lang="mn-M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бие даасан дизель станцтай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холбогдсон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сууц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3334" t="42153" r="29444" b="44667"/>
          <a:stretch>
            <a:fillRect/>
          </a:stretch>
        </p:blipFill>
        <p:spPr bwMode="auto">
          <a:xfrm>
            <a:off x="5804894" y="4340158"/>
            <a:ext cx="2514600" cy="114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461494" y="4644958"/>
            <a:ext cx="2895600" cy="533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Цахилгааны эх үүсвэр: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>
            <a:stCxn id="15" idx="3"/>
            <a:endCxn id="3075" idx="1"/>
          </p:cNvCxnSpPr>
          <p:nvPr/>
        </p:nvCxnSpPr>
        <p:spPr>
          <a:xfrm>
            <a:off x="4357094" y="4911658"/>
            <a:ext cx="144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6962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mn-MN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ЦАХИЛГААНЫ ЭХ ҮҮСВЭР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48000"/>
            <a:ext cx="7239000" cy="2209800"/>
          </a:xfrm>
        </p:spPr>
        <p:txBody>
          <a:bodyPr>
            <a:noAutofit/>
          </a:bodyPr>
          <a:lstStyle/>
          <a:p>
            <a:pPr lvl="0" algn="just"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Бага оврын цахилгаан үүсгүүр:  Шатах болон бусад материалаар ажилладаг бага оврын мотор, цахилгаан үүсгүүр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  <a:defRPr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  <a:defRPr/>
            </a:pP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  <a:defRPr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5" name="Picture 2" descr="\\Exchange_server\census bureau\PUBLIC\Badral\icon\f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1447800" cy="1371601"/>
          </a:xfrm>
          <a:prstGeom prst="rect">
            <a:avLst/>
          </a:prstGeom>
          <a:noFill/>
        </p:spPr>
      </p:pic>
      <p:pic>
        <p:nvPicPr>
          <p:cNvPr id="6" name="Picture 3" descr="\\Exchange_server\census bureau\PUBLIC\Badral\icon\su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209800"/>
            <a:ext cx="1447800" cy="1447800"/>
          </a:xfrm>
          <a:prstGeom prst="rect">
            <a:avLst/>
          </a:prstGeom>
          <a:noFill/>
        </p:spPr>
      </p:pic>
      <p:pic>
        <p:nvPicPr>
          <p:cNvPr id="7" name="Picture 2" descr="\\Exchange_server\census bureau\PUBLIC\Badral\icon\generat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267200"/>
            <a:ext cx="1066800" cy="99060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752600" y="1295400"/>
            <a:ext cx="58674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Сэргээгдэх эрчим хүчний төхөөрөмж: Нар, салхины эрчим хүчийг хуримтлуулан цахилгаан эрчим хүч болгодог төхөөрөмж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38400" y="5181600"/>
            <a:ext cx="46482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мар нэг цахилгаан эрчим хүчний эх үүсвэргүй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41111" t="33778" r="40556" b="36889"/>
          <a:stretch>
            <a:fillRect/>
          </a:stretch>
        </p:blipFill>
        <p:spPr bwMode="auto">
          <a:xfrm>
            <a:off x="1295400" y="5105400"/>
            <a:ext cx="129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uzzle_light_bulb_PA_sm_wm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8600" y="533400"/>
            <a:ext cx="1047750" cy="89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990600"/>
            <a:ext cx="6629400" cy="7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УСАН ХАНГАМЖ </a:t>
            </a: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\\Exchange_server\census bureau\PUBLIC\Badral\icon\pipe.png"/>
          <p:cNvPicPr>
            <a:picLocks noChangeAspect="1" noChangeArrowheads="1"/>
          </p:cNvPicPr>
          <p:nvPr/>
        </p:nvPicPr>
        <p:blipFill>
          <a:blip r:embed="rId2" cstate="print"/>
          <a:srcRect l="19737" t="10524" r="17105" b="10544"/>
          <a:stretch>
            <a:fillRect/>
          </a:stretch>
        </p:blipFill>
        <p:spPr bwMode="auto">
          <a:xfrm>
            <a:off x="914400" y="1295400"/>
            <a:ext cx="1371600" cy="1219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494888" y="4632782"/>
            <a:ext cx="2438400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Усан хангамж: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>
            <a:stCxn id="18" idx="3"/>
            <a:endCxn id="1026" idx="1"/>
          </p:cNvCxnSpPr>
          <p:nvPr/>
        </p:nvCxnSpPr>
        <p:spPr>
          <a:xfrm>
            <a:off x="3933288" y="4937582"/>
            <a:ext cx="1752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3333" t="44444" r="27222" b="43111"/>
          <a:stretch>
            <a:fillRect/>
          </a:stretch>
        </p:blipFill>
        <p:spPr bwMode="auto">
          <a:xfrm>
            <a:off x="5685888" y="4404182"/>
            <a:ext cx="2590800" cy="1066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Content Placeholder 30"/>
          <p:cNvSpPr txBox="1">
            <a:spLocks/>
          </p:cNvSpPr>
          <p:nvPr/>
        </p:nvSpPr>
        <p:spPr>
          <a:xfrm>
            <a:off x="2362200" y="1219200"/>
            <a:ext cx="6019800" cy="2667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Төвлөрсөн усан хангамж: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Орон сууцны байшин, бие даасан тохилог сууц, нийтийн байр болон бусад байранд төвлөрсөн байдлаар ус түгээж байгаа систем</a:t>
            </a:r>
          </a:p>
          <a:p>
            <a:pPr algn="just"/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Халуун, хүйтэн устай </a:t>
            </a:r>
          </a:p>
          <a:p>
            <a:pPr algn="just">
              <a:buFont typeface="Arial" pitchFamily="34" charset="0"/>
              <a:buChar char="•"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Хүйтэн устай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848600" cy="381000"/>
          </a:xfrm>
        </p:spPr>
        <p:txBody>
          <a:bodyPr>
            <a:no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УСАН ХАНГАМЖ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n-US" sz="3200" b="1" dirty="0" smtClean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3" descr="C:\Documents and Settings\uyanga\Local Settings\Temporary Internet Files\Content.IE5\DXOMMPEI\MCj0320966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953000"/>
            <a:ext cx="1600200" cy="1295400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3962400"/>
            <a:ext cx="746760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Зөөврийн: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Усны машинаар зөөвөрлөдөг, ус түгээх байр,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гүний худаг, гол, мөрөн, нуур зэрэг гадаргуугаас усаа авдаг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057400" y="1371600"/>
            <a:ext cx="6324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lnSpc>
                <a:spcPct val="110000"/>
              </a:lnSpc>
              <a:spcBef>
                <a:spcPct val="20000"/>
              </a:spcBef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ие даасан систем: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Тухайн сууцны хэрэгцээг хангах зорилгоор суурилуулсан бага хэмжээний, бие даасан байдлаар ус түгээж байгаа систем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 descr="\\Exchange_server\census bureau\PUBLIC\Badral\icon\w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12954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609600"/>
          </a:xfrm>
        </p:spPr>
        <p:txBody>
          <a:bodyPr>
            <a:no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ХАЛААЛТЫН ЭХ ҮҮСВЭР</a:t>
            </a:r>
            <a:endParaRPr lang="en-US" sz="28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2" descr="\\Exchange_server\census bureau\PUBLIC\Badral\icon\pa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1312500" cy="1243937"/>
          </a:xfrm>
          <a:prstGeom prst="rect">
            <a:avLst/>
          </a:prstGeom>
          <a:noFill/>
        </p:spPr>
      </p:pic>
      <p:pic>
        <p:nvPicPr>
          <p:cNvPr id="7" name="Picture 2" descr="C:\Documents and Settings\lhagvadulam\Local Settings\Temporary Internet Files\Content.IE5\ZRDV390W\MCj018568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276600"/>
            <a:ext cx="1067855" cy="990600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905000" y="1447799"/>
            <a:ext cx="6553200" cy="141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lnSpc>
                <a:spcPct val="110000"/>
              </a:lnSpc>
              <a:spcBef>
                <a:spcPct val="20000"/>
              </a:spcBef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өвлөрсөн систем: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Дулааны цахилгаан станц, уурын зуухтай холбогдсон дулааны сүлжээтэй сууц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85800" y="3183272"/>
            <a:ext cx="66294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lnSpc>
                <a:spcPct val="110000"/>
              </a:lnSpc>
              <a:spcBef>
                <a:spcPct val="20000"/>
              </a:spcBef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 даралтын зуух: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Нэг болон хэсэг өрхийн хэрэгцээг хангах үүднээс нэгдсэн халаалтын сүлжээнд ашиглаж буй бага оврын зуух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53334" t="45333" r="29444" b="40445"/>
          <a:stretch>
            <a:fillRect/>
          </a:stretch>
        </p:blipFill>
        <p:spPr bwMode="auto">
          <a:xfrm>
            <a:off x="5715000" y="5012072"/>
            <a:ext cx="2362200" cy="121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143000" y="5316872"/>
            <a:ext cx="2819400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Халаалтын эх үүсвэр: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>
            <a:stCxn id="16" idx="3"/>
            <a:endCxn id="5122" idx="1"/>
          </p:cNvCxnSpPr>
          <p:nvPr/>
        </p:nvCxnSpPr>
        <p:spPr>
          <a:xfrm>
            <a:off x="3962400" y="5621672"/>
            <a:ext cx="1752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l="43750" t="42969" r="26250" b="53906"/>
          <a:stretch>
            <a:fillRect/>
          </a:stretch>
        </p:blipFill>
        <p:spPr bwMode="auto">
          <a:xfrm>
            <a:off x="5257800" y="2447375"/>
            <a:ext cx="3657600" cy="3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3125" t="42969" r="26250" b="40625"/>
          <a:stretch>
            <a:fillRect/>
          </a:stretch>
        </p:blipFill>
        <p:spPr bwMode="auto">
          <a:xfrm>
            <a:off x="6400800" y="2456340"/>
            <a:ext cx="25146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 cstate="print"/>
          <a:srcRect l="53125" t="60157" r="26250" b="20312"/>
          <a:stretch>
            <a:fillRect/>
          </a:stretch>
        </p:blipFill>
        <p:spPr bwMode="auto">
          <a:xfrm>
            <a:off x="6400800" y="4267200"/>
            <a:ext cx="25146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924800" cy="7318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mn-MN" sz="3200" b="1" cap="all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Хүн ам, өрхийн мэдээллийн сангийн хөтлөлт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257800" cy="4241161"/>
          </a:xfrm>
        </p:spPr>
        <p:txBody>
          <a:bodyPr vert="horz" wrap="square" lIns="91440" tIns="45720" rIns="91440" bIns="45720" rtlCol="0">
            <a:spAutoFit/>
          </a:bodyPr>
          <a:lstStyle/>
          <a:p>
            <a:pPr lvl="0" algn="just"/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Асуултыг дарааллаар нь асуух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mn-MN" sz="2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Асуултын х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ариулт</a:t>
            </a: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аас сонгох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/>
            <a:endParaRPr lang="en-US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/>
            <a:r>
              <a:rPr lang="mn-MN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Жагсаасан хариултаас зөвхөн нэг хариултыг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тэмдэглэх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/>
            <a:endParaRPr lang="mn-MN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/>
            <a:endParaRPr lang="en-US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/>
            <a:endParaRPr lang="en-US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/>
            <a:r>
              <a:rPr lang="mn-MN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Жагсаасан хариултын урд талд тэмдэглэгээ хийх нүд байвал нэг болон түүнээс олон хариултыг тэмдэглэх боломжтой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/>
            <a:endParaRPr lang="mn-MN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None/>
            </a:pPr>
            <a:r>
              <a:rPr lang="mn-MN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8BE3-F26A-4F0F-9526-FEE1A41C39D6}" type="slidenum">
              <a:rPr lang="en-US"/>
              <a:pPr/>
              <a:t>4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685365" y="2469775"/>
            <a:ext cx="7239000" cy="1600438"/>
            <a:chOff x="1676400" y="2362200"/>
            <a:chExt cx="7239000" cy="1600438"/>
          </a:xfrm>
        </p:grpSpPr>
        <p:sp>
          <p:nvSpPr>
            <p:cNvPr id="9" name="TextBox 8"/>
            <p:cNvSpPr txBox="1"/>
            <p:nvPr/>
          </p:nvSpPr>
          <p:spPr>
            <a:xfrm>
              <a:off x="6400800" y="2362200"/>
              <a:ext cx="2514600" cy="1600438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76400" y="2940425"/>
              <a:ext cx="4495800" cy="45720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1" idx="3"/>
              <a:endCxn id="9" idx="1"/>
            </p:cNvCxnSpPr>
            <p:nvPr/>
          </p:nvCxnSpPr>
          <p:spPr>
            <a:xfrm flipV="1">
              <a:off x="6172200" y="3162419"/>
              <a:ext cx="228600" cy="660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676400" y="4267200"/>
            <a:ext cx="7239000" cy="1815882"/>
            <a:chOff x="1676400" y="3810000"/>
            <a:chExt cx="7239000" cy="1815882"/>
          </a:xfrm>
        </p:grpSpPr>
        <p:sp>
          <p:nvSpPr>
            <p:cNvPr id="17" name="TextBox 16"/>
            <p:cNvSpPr txBox="1"/>
            <p:nvPr/>
          </p:nvSpPr>
          <p:spPr>
            <a:xfrm>
              <a:off x="6400800" y="3810000"/>
              <a:ext cx="2514600" cy="1815882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 </a:t>
              </a:r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76400" y="3818975"/>
              <a:ext cx="4495800" cy="106680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3"/>
              <a:endCxn id="17" idx="1"/>
            </p:cNvCxnSpPr>
            <p:nvPr/>
          </p:nvCxnSpPr>
          <p:spPr>
            <a:xfrm>
              <a:off x="6172200" y="4352375"/>
              <a:ext cx="228600" cy="36556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7620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ХАЛААЛТЫН ЭХ ҮҮСВЭР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 noGrp="1"/>
          </p:cNvSpPr>
          <p:nvPr>
            <p:ph idx="1"/>
          </p:nvPr>
        </p:nvSpPr>
        <p:spPr>
          <a:xfrm>
            <a:off x="2133600" y="1752600"/>
            <a:ext cx="62484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>
              <a:lnSpc>
                <a:spcPct val="110000"/>
              </a:lnSpc>
              <a:buNone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mn-M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Ц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ахилгаан халаагуур: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ахилгаан эрчим хүчээр ажилладаг халаах төхөөрөмж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14400" y="3886200"/>
            <a:ext cx="6096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lnSpc>
                <a:spcPct val="110000"/>
              </a:lnSpc>
              <a:spcBef>
                <a:spcPct val="20000"/>
              </a:spcBef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Ердийн галлагаа: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Энгийнээр галлаж, халаадаг зуух, пийшинтэй бол ердийн галлагаатай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\\Exchange_server\census bureau\PUBLIC\Badral\icon\pa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00200"/>
            <a:ext cx="1447800" cy="1524000"/>
          </a:xfrm>
          <a:prstGeom prst="rect">
            <a:avLst/>
          </a:prstGeom>
          <a:noFill/>
        </p:spPr>
      </p:pic>
      <p:pic>
        <p:nvPicPr>
          <p:cNvPr id="9" name="Picture 3" descr="\\Exchange_server\census bureau\PUBLIC\Badral\icon\electr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09800"/>
            <a:ext cx="838200" cy="642013"/>
          </a:xfrm>
          <a:prstGeom prst="rect">
            <a:avLst/>
          </a:prstGeom>
          <a:noFill/>
        </p:spPr>
      </p:pic>
      <p:pic>
        <p:nvPicPr>
          <p:cNvPr id="10" name="Picture 2" descr="C:\Documents and Settings\lhagvadulam\Local Settings\Temporary Internet Files\Content.IE5\0JRJQG5H\MCHH00839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191000"/>
            <a:ext cx="1219200" cy="95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533400"/>
          </a:xfrm>
        </p:spPr>
        <p:txBody>
          <a:bodyPr>
            <a:no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БОХИР УС ЗАЙЛУУЛАЛТ </a:t>
            </a:r>
            <a:endParaRPr lang="en-US" sz="2800" b="1" dirty="0" smtClean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1"/>
            <a:ext cx="8382000" cy="8381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mn-MN" sz="2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</a:t>
            </a:r>
            <a:endParaRPr lang="en-US" sz="26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7" name="Picture 2" descr="\\Exchange_server\census bureau\PUBLIC\Badral\icon\pipe.png"/>
          <p:cNvPicPr>
            <a:picLocks noChangeAspect="1" noChangeArrowheads="1"/>
          </p:cNvPicPr>
          <p:nvPr/>
        </p:nvPicPr>
        <p:blipFill>
          <a:blip r:embed="rId2" cstate="print"/>
          <a:srcRect l="19737" t="10524" r="17105" b="10544"/>
          <a:stretch>
            <a:fillRect/>
          </a:stretch>
        </p:blipFill>
        <p:spPr bwMode="auto">
          <a:xfrm rot="4384921">
            <a:off x="7095937" y="1873880"/>
            <a:ext cx="1209675" cy="1075267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3124200"/>
            <a:ext cx="74676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Бие даасан систем: </a:t>
            </a:r>
            <a:r>
              <a:rPr kumimoji="0" lang="mn-M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охир ус зайлуулах бага хэмжээний системийг хэлнэ.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990600"/>
            <a:ext cx="64770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Төвлөрсөн систем: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өвлөрсөн байдлаар бохир ус зайлуулдаг систем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53333" t="48889" r="28889" b="37778"/>
          <a:stretch>
            <a:fillRect/>
          </a:stretch>
        </p:blipFill>
        <p:spPr bwMode="auto">
          <a:xfrm>
            <a:off x="5486400" y="4572000"/>
            <a:ext cx="2743200" cy="114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371600" y="4800600"/>
            <a:ext cx="2743200" cy="685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Бохир ус зайлуулалт: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>
            <a:stCxn id="13" idx="3"/>
            <a:endCxn id="6146" idx="1"/>
          </p:cNvCxnSpPr>
          <p:nvPr/>
        </p:nvCxnSpPr>
        <p:spPr>
          <a:xfrm>
            <a:off x="4114800" y="5143500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6858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БОХИР УС ЗАЙЛУУЛАЛТ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7620000" cy="3733800"/>
          </a:xfrm>
        </p:spPr>
        <p:txBody>
          <a:bodyPr>
            <a:normAutofit/>
          </a:bodyPr>
          <a:lstStyle/>
          <a:p>
            <a:pPr lvl="0" algn="just">
              <a:buNone/>
              <a:defRPr/>
            </a:pP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  <a:defRPr/>
            </a:pP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Цооног: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Муу усны зориулалтын цооног болон жорлонгийн нүхэнд бохир усаа асгаж зайлуулах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  <a:defRPr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  <a:defRPr/>
            </a:pP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Задгай: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усгайлан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зориулсан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цооногг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задгай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газарт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бохир усаа асгадаг болон зөөх, булах гэх мэт гар аргаар бохир зайлуулалт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Picture 2" descr="C:\Documents and Settings\uyanga\Local Settings\Temporary Internet Files\Content.IE5\S9C9YJKD\MCj02808970000[1].wmf"/>
          <p:cNvPicPr>
            <a:picLocks noChangeAspect="1" noChangeArrowheads="1"/>
          </p:cNvPicPr>
          <p:nvPr/>
        </p:nvPicPr>
        <p:blipFill>
          <a:blip r:embed="rId2" cstate="print"/>
          <a:srcRect t="61998"/>
          <a:stretch>
            <a:fillRect/>
          </a:stretch>
        </p:blipFill>
        <p:spPr bwMode="auto">
          <a:xfrm>
            <a:off x="6934200" y="3962400"/>
            <a:ext cx="1585865" cy="1103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533400"/>
          </a:xfrm>
        </p:spPr>
        <p:txBody>
          <a:bodyPr>
            <a:no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ХАТУУ ХОГ, ХАЯГДАЛ ЗАЙЛУУЛАЛТ</a:t>
            </a:r>
            <a:r>
              <a:rPr lang="mn-MN" sz="32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048001"/>
            <a:ext cx="6934200" cy="380999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None/>
            </a:pP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Зөвшөөрөгдсөн цэгт: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Нийтийн хогийн газар болон тодорхой төвлөрсөн цэгт зайлуулдаг.</a:t>
            </a:r>
          </a:p>
          <a:p>
            <a:pPr lvl="0" algn="just">
              <a:buNone/>
            </a:pP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</a:pP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</a:pPr>
            <a:endParaRPr lang="mn-M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\\Exchange_server\census bureau\PUBLIC\Badral\icon\hog_uilchilge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5181600"/>
            <a:ext cx="1205999" cy="1143000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53333" t="55334" r="28889" b="36666"/>
          <a:stretch>
            <a:fillRect/>
          </a:stretch>
        </p:blipFill>
        <p:spPr bwMode="auto">
          <a:xfrm>
            <a:off x="5638800" y="4302304"/>
            <a:ext cx="2667000" cy="83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71600" y="4384496"/>
            <a:ext cx="2590800" cy="685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Хатуу хог, хаягдал зайлуулалт: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>
            <a:stCxn id="7" idx="3"/>
            <a:endCxn id="7171" idx="1"/>
          </p:cNvCxnSpPr>
          <p:nvPr/>
        </p:nvCxnSpPr>
        <p:spPr>
          <a:xfrm flipV="1">
            <a:off x="3962400" y="4721404"/>
            <a:ext cx="1676400" cy="59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Exchange_server\census bureau\PUBLIC\Badral\icon\ho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048000"/>
            <a:ext cx="1066800" cy="1066800"/>
          </a:xfrm>
          <a:prstGeom prst="rect">
            <a:avLst/>
          </a:prstGeom>
          <a:noFill/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685800" y="3505200"/>
            <a:ext cx="6629400" cy="312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Тогтсон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цэг байхгүй: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Тухайн өрх айл хог зайлуулах тодорхой газаргүй, хогоо ил задгай хаядаг, булдаг, шатаадаг.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990600" y="1066800"/>
            <a:ext cx="7467600" cy="25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Үйлчилгээний байгууллагаар:</a:t>
            </a:r>
            <a:r>
              <a:rPr kumimoji="0" lang="mn-M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охижилт, үйлчилгээний байгууллага эсвэл бусадтай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хог ачигчтай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гэрээ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хийж зайлуулдаг.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огтмол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Тогтмол бус хугацаагаар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 descr="figure_picking_up_trash_sm_wm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0" y="1905000"/>
            <a:ext cx="1047750" cy="104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2630269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АЖ АХУЙ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1066800" y="1371600"/>
            <a:ext cx="7391400" cy="312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/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Мал, тэжээвэр амьтантай эсэх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 тариалан эрхэлдэг эсэх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Үйлдвэрлэл, үйлчилгээ эрхэлдэг эсэх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Тээврийн хэрэгсэлтэй эсэх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Компьютертэй эсэх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Интернэттэй эсэх </a:t>
            </a:r>
          </a:p>
          <a:p>
            <a:pPr marL="342900" indent="-342900" algn="just">
              <a:buAutoNum type="arabicPeriod"/>
            </a:pPr>
            <a:endParaRPr lang="mn-MN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685800"/>
            <a:ext cx="6391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/>
            <a:r>
              <a:rPr lang="mn-MN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аж ахуйн үзүүлэлтүүд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90600" y="1447800"/>
            <a:ext cx="7848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/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Мал, тэжээвэр амьтантай эсэх: </a:t>
            </a:r>
          </a:p>
          <a:p>
            <a:pPr marL="342900" indent="-342900" algn="just"/>
            <a:endParaRPr lang="en-US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30"/>
          <p:cNvSpPr>
            <a:spLocks noGrp="1"/>
          </p:cNvSpPr>
          <p:nvPr>
            <p:ph idx="1"/>
          </p:nvPr>
        </p:nvSpPr>
        <p:spPr>
          <a:xfrm>
            <a:off x="1066800" y="4495800"/>
            <a:ext cx="7467600" cy="91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mn-M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Малчин өрх: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Малаа маллаж, ашиг шим нь тэдний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амьжиргааны эх үүсвэр болж байгаа өрх </a:t>
            </a:r>
            <a:r>
              <a:rPr lang="mn-M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Content Placeholder 30"/>
          <p:cNvSpPr txBox="1">
            <a:spLocks/>
          </p:cNvSpPr>
          <p:nvPr/>
        </p:nvSpPr>
        <p:spPr>
          <a:xfrm>
            <a:off x="3429000" y="1752600"/>
            <a:ext cx="4953000" cy="198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Мал бүхий өрх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алаа маллаж, ашиг шим нь тэдний амьжиргааны эх үүсвэр болж байгаа малчин өрх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алыг ахуй амьдралдаа туслах чанарын үүрэгтэй өсгөн үржүүлдэг өрх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13560"/>
            <a:ext cx="990600" cy="110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70760"/>
            <a:ext cx="833882" cy="74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642360"/>
            <a:ext cx="838200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276600"/>
            <a:ext cx="1253067" cy="112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95656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990600" y="533400"/>
            <a:ext cx="76962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mn-MN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МАЛ, ТЭЖЭЭВЭР АМЬТАНТАЙ ӨРХ</a:t>
            </a:r>
            <a:r>
              <a:rPr lang="en-US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US" sz="3100" dirty="0">
              <a:solidFill>
                <a:srgbClr val="002060"/>
              </a:solidFill>
            </a:endParaRPr>
          </a:p>
        </p:txBody>
      </p:sp>
      <p:pic>
        <p:nvPicPr>
          <p:cNvPr id="13" name="Content Placeholder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19200" y="5410200"/>
            <a:ext cx="1295400" cy="99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30"/>
          <p:cNvSpPr txBox="1">
            <a:spLocks/>
          </p:cNvSpPr>
          <p:nvPr/>
        </p:nvSpPr>
        <p:spPr>
          <a:xfrm>
            <a:off x="2362200" y="5334000"/>
            <a:ext cx="60198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mn-M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mn-M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Тэжээвэр амьтан:</a:t>
            </a:r>
            <a:r>
              <a:rPr kumimoji="0" lang="mn-M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mn-M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Гахай, шувуу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mn-M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тахиа, галуу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kumimoji="0" lang="mn-M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цаа буга, илжиг, зөгий туулай зэрэг үр ашгаа өгдөг амьтдыг ахуй амьдралдаа туслах чанарын үүрэгтэй өсгөн үржүүлдэг өрх.</a:t>
            </a:r>
            <a:r>
              <a:rPr kumimoji="0" lang="mn-MN" sz="1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mn-M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 descr="C:\Users\Altantulkhuur.NSO\Desktop\gariin avlaga_ppt\icon\stick_figure_shepherd_sheep_sm_wm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1066800"/>
            <a:ext cx="1295400" cy="1123950"/>
          </a:xfrm>
          <a:prstGeom prst="rect">
            <a:avLst/>
          </a:prstGeom>
          <a:noFill/>
        </p:spPr>
      </p:pic>
      <p:pic>
        <p:nvPicPr>
          <p:cNvPr id="15" name="Picture 4" descr="C:\Users\Bolor-Erdene\Documents\My Received Files\images5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1371600"/>
            <a:ext cx="542925" cy="54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mn-MN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mn-MN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mn-MN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МАЛ, ТЭЖЭЭВЭР АМЬТАН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676400"/>
            <a:ext cx="1752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30"/>
          <p:cNvSpPr txBox="1">
            <a:spLocks/>
          </p:cNvSpPr>
          <p:nvPr/>
        </p:nvSpPr>
        <p:spPr>
          <a:xfrm>
            <a:off x="3276600" y="3429000"/>
            <a:ext cx="53340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lang="mn-MN" sz="2400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умын</a:t>
            </a:r>
            <a:r>
              <a:rPr kumimoji="0" lang="mn-M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төвд багш, эмч гэх мэт ажил хийдэг боловч малыг ахуй амьдралдаа туслах чанарын үүрэгтэй өсгөн үржүүлдэг бол </a:t>
            </a:r>
            <a:r>
              <a:rPr kumimoji="0" lang="mn-M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мал бүхий </a:t>
            </a:r>
            <a:r>
              <a:rPr kumimoji="0" lang="mn-M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өрхөд хамруулна.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Content Placeholder 30"/>
          <p:cNvSpPr txBox="1">
            <a:spLocks/>
          </p:cNvSpPr>
          <p:nvPr/>
        </p:nvSpPr>
        <p:spPr>
          <a:xfrm>
            <a:off x="990600" y="1676400"/>
            <a:ext cx="586740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mn-MN" sz="2400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Бусдын малыг маллаж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зөвхөн ажлын хөлс авч, малынхаа ашиг шимийг эзэнд нь өгдөг бол 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малчин өрхөд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хамруулахгүй.  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7222" t="24000" r="37778" b="31556"/>
          <a:stretch>
            <a:fillRect/>
          </a:stretch>
        </p:blipFill>
        <p:spPr bwMode="auto">
          <a:xfrm>
            <a:off x="1447800" y="3505200"/>
            <a:ext cx="1828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533400"/>
            <a:ext cx="495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 ТАРИАЛАН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Content Placeholder 30"/>
          <p:cNvSpPr txBox="1">
            <a:spLocks/>
          </p:cNvSpPr>
          <p:nvPr/>
        </p:nvSpPr>
        <p:spPr>
          <a:xfrm>
            <a:off x="838200" y="2286000"/>
            <a:ext cx="78486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endParaRPr lang="mn-MN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</a:pPr>
            <a:r>
              <a:rPr kumimoji="0" lang="mn-MN" sz="1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1752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30"/>
          <p:cNvSpPr txBox="1">
            <a:spLocks/>
          </p:cNvSpPr>
          <p:nvPr/>
        </p:nvSpPr>
        <p:spPr>
          <a:xfrm>
            <a:off x="838200" y="3048000"/>
            <a:ext cx="8001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Content Placeholder 30"/>
          <p:cNvSpPr txBox="1">
            <a:spLocks/>
          </p:cNvSpPr>
          <p:nvPr/>
        </p:nvSpPr>
        <p:spPr>
          <a:xfrm>
            <a:off x="2895600" y="1066800"/>
            <a:ext cx="5638800" cy="201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Газар тариаланг ахуй амьдралдаа туслах чанарын үүрэгтэй эрхэлдэг болон</a:t>
            </a:r>
            <a:r>
              <a:rPr kumimoji="0" lang="mn-M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газар</a:t>
            </a:r>
            <a:r>
              <a:rPr kumimoji="0" lang="mn-M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тариалангийн бүтээгдэхүүн тэдний амьжиргааны үндсэн эх үүсвэр нь болж буй өрх</a:t>
            </a:r>
            <a:endParaRPr kumimoji="0" lang="mn-M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15884" y="4853630"/>
            <a:ext cx="3352800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 тариалан эрхэлдэг эсэх: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3670" y="5715000"/>
            <a:ext cx="3352800" cy="533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Талбайн хэмжээ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(m2)</a:t>
            </a:r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>
            <a:stCxn id="12" idx="3"/>
          </p:cNvCxnSpPr>
          <p:nvPr/>
        </p:nvCxnSpPr>
        <p:spPr>
          <a:xfrm flipV="1">
            <a:off x="5068684" y="5157286"/>
            <a:ext cx="838200" cy="1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4" idx="3"/>
            <a:endCxn id="2" idx="1"/>
          </p:cNvCxnSpPr>
          <p:nvPr/>
        </p:nvCxnSpPr>
        <p:spPr>
          <a:xfrm>
            <a:off x="5076470" y="5981700"/>
            <a:ext cx="8405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3333" t="65778" r="28889" b="26222"/>
          <a:stretch>
            <a:fillRect/>
          </a:stretch>
        </p:blipFill>
        <p:spPr bwMode="auto">
          <a:xfrm>
            <a:off x="5906884" y="4814374"/>
            <a:ext cx="2438400" cy="685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53333" t="66666" r="28889" b="29778"/>
          <a:stretch>
            <a:fillRect/>
          </a:stretch>
        </p:blipFill>
        <p:spPr bwMode="auto">
          <a:xfrm>
            <a:off x="5916982" y="5791200"/>
            <a:ext cx="2465018" cy="38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Content Placeholder 30"/>
          <p:cNvSpPr txBox="1">
            <a:spLocks/>
          </p:cNvSpPr>
          <p:nvPr/>
        </p:nvSpPr>
        <p:spPr>
          <a:xfrm>
            <a:off x="609600" y="3124200"/>
            <a:ext cx="8001000" cy="220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Тариалангийн талбайн хэмжээг метр квадрат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)-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аар тодорхойлж 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-99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99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м²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ийн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хооронд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утга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авна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          </a:t>
            </a: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Жишээ нь: 1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 = 100</a:t>
            </a: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метр квадрат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1 га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10000 </a:t>
            </a: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метр квадрат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	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8486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mn-MN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mn-MN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mn-MN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 ТАРИАЛАН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886200"/>
            <a:ext cx="7467600" cy="2362200"/>
          </a:xfrm>
        </p:spPr>
        <p:txBody>
          <a:bodyPr/>
          <a:lstStyle/>
          <a:p>
            <a:pPr algn="just">
              <a:buNone/>
              <a:defRPr/>
            </a:pPr>
            <a:r>
              <a:rPr lang="mn-MN" sz="2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өргөст хэмх зэрэг хүнсний ногоог бага хэмжээгээр тарьж, хэрэглэдэг өрх хамруулахгүй.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556" t="36444" r="40555" b="43111"/>
          <a:stretch>
            <a:fillRect/>
          </a:stretch>
        </p:blipFill>
        <p:spPr bwMode="auto">
          <a:xfrm>
            <a:off x="1143000" y="1586788"/>
            <a:ext cx="2819400" cy="232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0" y="1197492"/>
            <a:ext cx="4648200" cy="276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Хүлэмжийн</a:t>
            </a:r>
            <a:r>
              <a:rPr kumimoji="0" lang="mn-M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талбайг тариалсан талбайд оруулна. Тариалан эрхэлдэг өрхөд орон сууцны тагт болон гэрийн нөхцөлд сонгино, сармис, улаан лооль,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696200" cy="7318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mn-MN" sz="2800" b="1" cap="all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Хүн ам, өрхийн мэдээллийн сангийн хөтлөлт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7467600" cy="2456057"/>
          </a:xfr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Хариулагч зөвхөн нэг хариулт сонгох асуултад о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лон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хариулт өгсөн тохиолдолд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лавлан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асууж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нэг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хариулт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ыг авах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endParaRPr lang="mn-MN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Өрхийн гишүүдийн бүртгэлийн тодорхой нас зааж асуухыг сайтар анхаарах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8BE3-F26A-4F0F-9526-FEE1A41C39D6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8486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mn-MN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 ТАРИАЛАН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41666" t="34889" r="41667" b="41111"/>
          <a:stretch>
            <a:fillRect/>
          </a:stretch>
        </p:blipFill>
        <p:spPr bwMode="auto">
          <a:xfrm>
            <a:off x="6019800" y="38100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4667" r="42222" b="40444"/>
          <a:stretch>
            <a:fillRect/>
          </a:stretch>
        </p:blipFill>
        <p:spPr bwMode="auto">
          <a:xfrm>
            <a:off x="1143000" y="11430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52800" y="914400"/>
            <a:ext cx="4953000" cy="2819400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  <a:defRPr/>
            </a:pPr>
            <a:r>
              <a:rPr lang="mn-MN" sz="2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 algn="just">
              <a:lnSpc>
                <a:spcPct val="120000"/>
              </a:lnSpc>
              <a:buNone/>
              <a:defRPr/>
            </a:pPr>
            <a:r>
              <a:rPr lang="mn-MN" sz="2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	</a:t>
            </a:r>
            <a:r>
              <a:rPr lang="mn-MN" sz="7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Бусдын эзэмшил газарт тариалалт хийж, зөвхөн ажлын хөлс авч, хураасан ургацаа талбай эзэмшигчид өгдөг бол уг өрх </a:t>
            </a:r>
            <a:r>
              <a:rPr lang="mn-MN" sz="7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 тариалан эрхэлдэг өрхөд хамруулахгүй.</a:t>
            </a:r>
            <a:endParaRPr lang="en-US" sz="7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7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3505200"/>
            <a:ext cx="50292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mn-MN" sz="2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kumimoji="0" lang="mn-M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азар тариалан эрхэлж байгаа өрх нь өөрийн газаргүй боловч бусдын газрыг түрээслэн тариалж, ашиг шимийг нь өөрөө хүртдэг бол тухайн өрхийг 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 тариалан эрхэлдэг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өрх гэж үзнэ.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mn-MN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mn-MN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mn-MN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31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ҮЙЛДВЭРЛЭЛ, ҮЙЛЧИЛГЭЭ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n-US" sz="3600" b="1" dirty="0" smtClean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ounded Rectangle 4"/>
          <p:cNvSpPr/>
          <p:nvPr/>
        </p:nvSpPr>
        <p:spPr>
          <a:xfrm>
            <a:off x="2702125" y="5597725"/>
            <a:ext cx="6178150" cy="6492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0" tIns="114300" rIns="114300" bIns="1143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kern="1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295400" y="5265928"/>
            <a:ext cx="3124200" cy="762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Үйлдвэрлэл, үйлчилгээ эрхэлдэг эсэх: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>
            <a:stCxn id="21" idx="3"/>
            <a:endCxn id="2050" idx="1"/>
          </p:cNvCxnSpPr>
          <p:nvPr/>
        </p:nvCxnSpPr>
        <p:spPr>
          <a:xfrm flipV="1">
            <a:off x="4419600" y="5638800"/>
            <a:ext cx="1219200" cy="8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0"/>
          <p:cNvSpPr txBox="1">
            <a:spLocks/>
          </p:cNvSpPr>
          <p:nvPr/>
        </p:nvSpPr>
        <p:spPr>
          <a:xfrm>
            <a:off x="3124200" y="1524000"/>
            <a:ext cx="52578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/>
            <a:r>
              <a:rPr lang="mn-MN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Үйлдвэрлэл, үйлчилгээ эрхэлдэг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Эзэмшлийн хэлбэр харгалзахгүйгээр үйлдвэрлэл, үйлчилгээ эрхэлж орлого олдог өрхийг хамруулна. 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3333" t="72000" r="28889" b="17333"/>
          <a:stretch>
            <a:fillRect/>
          </a:stretch>
        </p:blipFill>
        <p:spPr bwMode="auto">
          <a:xfrm>
            <a:off x="5638800" y="5181600"/>
            <a:ext cx="2438400" cy="914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Content Placeholder 30"/>
          <p:cNvSpPr txBox="1">
            <a:spLocks/>
          </p:cNvSpPr>
          <p:nvPr/>
        </p:nvSpPr>
        <p:spPr>
          <a:xfrm>
            <a:off x="1143000" y="3657600"/>
            <a:ext cx="71628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/>
            <a:r>
              <a:rPr lang="mn-MN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Хөрөнгө түрээслүүлдэг</a:t>
            </a:r>
            <a:r>
              <a:rPr lang="mn-M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Өөрийн эзэмшлийн газар, байр, талбайг түрээслүүлэн орлого олдог өрхийг хамруулна.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n-M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609600"/>
            <a:ext cx="548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ТЭЭВРИЙН ХЭРЭГСЭЛ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419600"/>
            <a:ext cx="26003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53333" t="58667" r="29445" b="24444"/>
          <a:stretch>
            <a:fillRect/>
          </a:stretch>
        </p:blipFill>
        <p:spPr bwMode="auto">
          <a:xfrm>
            <a:off x="5181600" y="4495800"/>
            <a:ext cx="2743200" cy="160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Content Placeholder 30"/>
          <p:cNvSpPr txBox="1">
            <a:spLocks/>
          </p:cNvSpPr>
          <p:nvPr/>
        </p:nvSpPr>
        <p:spPr>
          <a:xfrm>
            <a:off x="1143000" y="1219200"/>
            <a:ext cx="7162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/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Наад захын хэрэгцээндээ, эсвэл хэрэгцээтэй үедээ ашиглаж байгаа өрхийн өөрийн эзэмшлийн тээврийн хэрэгсэл </a:t>
            </a:r>
            <a:endParaRPr kumimoji="0" lang="mn-M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3200400"/>
            <a:ext cx="2895600" cy="685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Тээврийн хэрэгсэлтэй эсэх</a:t>
            </a:r>
            <a:r>
              <a:rPr lang="mn-MN" dirty="0" smtClean="0"/>
              <a:t>: </a:t>
            </a:r>
            <a:endParaRPr lang="en-US" dirty="0"/>
          </a:p>
        </p:txBody>
      </p:sp>
      <p:cxnSp>
        <p:nvCxnSpPr>
          <p:cNvPr id="18" name="Straight Connector 17"/>
          <p:cNvCxnSpPr>
            <a:stCxn id="14" idx="3"/>
            <a:endCxn id="5123" idx="1"/>
          </p:cNvCxnSpPr>
          <p:nvPr/>
        </p:nvCxnSpPr>
        <p:spPr>
          <a:xfrm>
            <a:off x="4191000" y="3543300"/>
            <a:ext cx="990600" cy="1752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7222" t="36445" r="37222" b="43111"/>
          <a:stretch>
            <a:fillRect/>
          </a:stretch>
        </p:blipFill>
        <p:spPr bwMode="auto">
          <a:xfrm>
            <a:off x="5029200" y="2514600"/>
            <a:ext cx="3200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990600"/>
            <a:ext cx="6629400" cy="7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КОМПЬЮТЕР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3505200" y="1676400"/>
            <a:ext cx="4800600" cy="32004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mn-MN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Хүний өдөр тутмын хэрэглээнд зориулагдсан п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ерсональ</a:t>
            </a: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болон зөөврийн к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омпьютер</a:t>
            </a: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/нөтбүүк/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Айпад /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Ipad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mn-M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-ын аль нэг нь өрх</a:t>
            </a:r>
          </a:p>
          <a:p>
            <a:pPr algn="just">
              <a:buNone/>
            </a:pP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endParaRPr lang="mn-MN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0"/>
          <p:cNvSpPr txBox="1">
            <a:spLocks/>
          </p:cNvSpPr>
          <p:nvPr/>
        </p:nvSpPr>
        <p:spPr>
          <a:xfrm>
            <a:off x="1295400" y="3429000"/>
            <a:ext cx="74676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733800"/>
            <a:ext cx="2209800" cy="143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52600"/>
            <a:ext cx="234696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143000" y="5486400"/>
            <a:ext cx="2971800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Компьютертэй эсэх: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>
            <a:stCxn id="13" idx="3"/>
            <a:endCxn id="3074" idx="1"/>
          </p:cNvCxnSpPr>
          <p:nvPr/>
        </p:nvCxnSpPr>
        <p:spPr>
          <a:xfrm flipV="1">
            <a:off x="4114800" y="5753100"/>
            <a:ext cx="1066800" cy="38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53333" t="56000" r="28334" b="36000"/>
          <a:stretch>
            <a:fillRect/>
          </a:stretch>
        </p:blipFill>
        <p:spPr bwMode="auto">
          <a:xfrm>
            <a:off x="5181600" y="5410200"/>
            <a:ext cx="3048000" cy="685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848600" cy="609600"/>
          </a:xfrm>
        </p:spPr>
        <p:txBody>
          <a:bodyPr>
            <a:normAutofit/>
          </a:bodyPr>
          <a:lstStyle/>
          <a:p>
            <a:pPr algn="l"/>
            <a:r>
              <a:rPr lang="mn-M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ИНТЕРНЭТ</a:t>
            </a:r>
            <a:endParaRPr lang="en-US" sz="2800" dirty="0"/>
          </a:p>
        </p:txBody>
      </p:sp>
      <p:sp>
        <p:nvSpPr>
          <p:cNvPr id="6" name="Content Placeholder 30"/>
          <p:cNvSpPr txBox="1">
            <a:spLocks noGrp="1"/>
          </p:cNvSpPr>
          <p:nvPr>
            <p:ph idx="1"/>
          </p:nvPr>
        </p:nvSpPr>
        <p:spPr>
          <a:xfrm>
            <a:off x="4495800" y="1405129"/>
            <a:ext cx="3962400" cy="2057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>
              <a:buNone/>
              <a:defRPr/>
            </a:pPr>
            <a:r>
              <a:rPr kumimoji="0" lang="mn-M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Телефон утас болон түрээсийн шугам, өндөр хурдны хэрэглэгчийн тоон шугам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ДиСЛ, ЭйДиСЛ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mn-M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байнгын гарцтай, өндөр хурдны кабель модем, шилэн кабелиар интернэтэд холбогдсон өрх 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5477256"/>
            <a:ext cx="2971800" cy="7239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Интернэттэй эсэх: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53333" t="56000" r="28334" b="36000"/>
          <a:stretch>
            <a:fillRect/>
          </a:stretch>
        </p:blipFill>
        <p:spPr bwMode="auto">
          <a:xfrm>
            <a:off x="5638800" y="5477256"/>
            <a:ext cx="2514600" cy="685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8" idx="3"/>
          </p:cNvCxnSpPr>
          <p:nvPr/>
        </p:nvCxnSpPr>
        <p:spPr>
          <a:xfrm>
            <a:off x="4191000" y="5839206"/>
            <a:ext cx="144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blog.adsbrook.com/wp-content/uploads/2013/08/internet-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557528"/>
            <a:ext cx="3200400" cy="2399142"/>
          </a:xfrm>
          <a:prstGeom prst="rect">
            <a:avLst/>
          </a:prstGeom>
          <a:noFill/>
        </p:spPr>
      </p:pic>
      <p:pic>
        <p:nvPicPr>
          <p:cNvPr id="2052" name="Picture 4" descr="http://www.techosky.com/wp-content/uploads/2013/06/Internet-Brows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919728"/>
            <a:ext cx="2895600" cy="1307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828800"/>
            <a:ext cx="7239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Анхаарал тавьсанд баярлалаа.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5334000"/>
            <a:ext cx="342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mn-MN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Цахим шуудан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: </a:t>
            </a:r>
            <a:r>
              <a:rPr lang="mn-MN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.......................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mn-MN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Портал сайт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: </a:t>
            </a:r>
            <a:r>
              <a:rPr lang="mn-MN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......................................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  <a:hlinkClick r:id="rId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00" y="4648200"/>
            <a:ext cx="3407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www.1212.mn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838200"/>
          </a:xfrm>
        </p:spPr>
        <p:txBody>
          <a:bodyPr>
            <a:normAutofit/>
          </a:bodyPr>
          <a:lstStyle/>
          <a:p>
            <a:pPr algn="l"/>
            <a:r>
              <a:rPr lang="mn-MN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ӨРХ</a:t>
            </a: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3200401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mn-MN" sz="2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Нэг орон байранд хамт амьдардаг, нэгдмэл төсөвтэй, хүнс, амьдралын наад захын хэрэгцээгээ хамтран хангадаг хэсэг бүлэг хүмүүсийг оруулна. </a:t>
            </a:r>
          </a:p>
          <a:p>
            <a:pPr algn="just">
              <a:buNone/>
            </a:pPr>
            <a:endParaRPr lang="mn-MN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mn-MN" sz="2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Өрхийн гишүүд :</a:t>
            </a:r>
          </a:p>
          <a:p>
            <a:pPr lvl="1" algn="just">
              <a:buFont typeface="Arial" pitchFamily="34" charset="0"/>
              <a:buChar char="•"/>
            </a:pPr>
            <a:r>
              <a:rPr lang="mn-MN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Гэр бүл</a:t>
            </a:r>
          </a:p>
          <a:p>
            <a:pPr lvl="1" algn="just">
              <a:buFont typeface="Arial" pitchFamily="34" charset="0"/>
              <a:buChar char="•"/>
            </a:pPr>
            <a:r>
              <a:rPr lang="mn-MN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Ураг төрөл болон хамаатан садны холбоотой хүмүүс</a:t>
            </a:r>
          </a:p>
          <a:p>
            <a:pPr lvl="1" algn="just">
              <a:buFont typeface="Arial" pitchFamily="34" charset="0"/>
              <a:buChar char="•"/>
            </a:pPr>
            <a:r>
              <a:rPr lang="mn-MN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Хамааралгүй хүмүүс байж болно.</a:t>
            </a:r>
          </a:p>
          <a:p>
            <a:pPr algn="just">
              <a:buNone/>
            </a:pPr>
            <a:endParaRPr lang="mn-MN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460254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ХАӨМС-нд тухайн баг, хороонд 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mn-M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түүнээс дээш сар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ын </a:t>
            </a:r>
            <a:r>
              <a:rPr lang="mn-MN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хугацаатай оршин сууж байгаа өрхийг бүртгэнэ. 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3260717-348759-protection-people-silhouette-family-icon-person-vector-woman-man-child-granfather-grandmother-dog-cat-babby-buggy-carriage-home-illustration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b="22581"/>
          <a:stretch>
            <a:fillRect/>
          </a:stretch>
        </p:blipFill>
        <p:spPr>
          <a:xfrm>
            <a:off x="1066800" y="4495800"/>
            <a:ext cx="23622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3657600" cy="42973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mn-MN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Эмнэлэг, сургууль болон бусад төрийн үйлчилгээ авахын тулд үүсч буй өрхүүд</a:t>
            </a:r>
          </a:p>
          <a:p>
            <a:pPr>
              <a:buAutoNum type="arabicPeriod"/>
            </a:pPr>
            <a:endParaRPr lang="mn-MN" sz="2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mn-MN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Утаагүй зуух, гоожингийн эрх хөнгөлөлттэй үнээр авахын тулд үүсч буй өрх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914400" y="609600"/>
            <a:ext cx="80772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ӨРХИЙН БҮРТГЭЛД ГАРЧ БУЙ АСУУДЛУУД</a:t>
            </a: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858000" y="4343400"/>
            <a:ext cx="533400" cy="38100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dirty="0"/>
              <a:t>                   </a:t>
            </a:r>
            <a:endParaRPr lang="en-US" dirty="0"/>
          </a:p>
        </p:txBody>
      </p:sp>
      <p:grpSp>
        <p:nvGrpSpPr>
          <p:cNvPr id="2" name="Group 78"/>
          <p:cNvGrpSpPr/>
          <p:nvPr/>
        </p:nvGrpSpPr>
        <p:grpSpPr>
          <a:xfrm>
            <a:off x="4876800" y="3657600"/>
            <a:ext cx="1676400" cy="2337989"/>
            <a:chOff x="1066800" y="4038600"/>
            <a:chExt cx="1676400" cy="2337989"/>
          </a:xfrm>
        </p:grpSpPr>
        <p:pic>
          <p:nvPicPr>
            <p:cNvPr id="8" name="Picture 2" descr="D:\Workfile\Intercensal census_2015\New folder\family-icon-house-isolated-white-background-eps-34964345 - Copy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1923" t="26131" r="19231" b="51759"/>
            <a:stretch>
              <a:fillRect/>
            </a:stretch>
          </p:blipFill>
          <p:spPr bwMode="auto">
            <a:xfrm>
              <a:off x="1066800" y="4038600"/>
              <a:ext cx="1676400" cy="1229360"/>
            </a:xfrm>
            <a:prstGeom prst="rect">
              <a:avLst/>
            </a:prstGeom>
            <a:noFill/>
          </p:spPr>
        </p:pic>
        <p:pic>
          <p:nvPicPr>
            <p:cNvPr id="9" name="Picture 8" descr="stock-vector-oven-stove-vector-icon-153362870.jpg"/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rcRect l="26666" t="12766" r="26666" b="20213"/>
            <a:stretch>
              <a:fillRect/>
            </a:stretch>
          </p:blipFill>
          <p:spPr>
            <a:xfrm>
              <a:off x="1752600" y="4267200"/>
              <a:ext cx="381001" cy="624329"/>
            </a:xfrm>
            <a:prstGeom prst="rect">
              <a:avLst/>
            </a:prstGeom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5181600"/>
              <a:ext cx="1567620" cy="1194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68"/>
          <p:cNvGrpSpPr/>
          <p:nvPr/>
        </p:nvGrpSpPr>
        <p:grpSpPr>
          <a:xfrm>
            <a:off x="7696200" y="3886200"/>
            <a:ext cx="762000" cy="742950"/>
            <a:chOff x="4038600" y="4419600"/>
            <a:chExt cx="762000" cy="742950"/>
          </a:xfrm>
        </p:grpSpPr>
        <p:pic>
          <p:nvPicPr>
            <p:cNvPr id="12" name="Picture 11" descr="stock-vector-oven-stove-vector-icon-153362870.jpg"/>
            <p:cNvPicPr>
              <a:picLocks noChangeAspect="1"/>
            </p:cNvPicPr>
            <p:nvPr/>
          </p:nvPicPr>
          <p:blipFill>
            <a:blip r:embed="rId3" cstate="print">
              <a:lum bright="10000" contrast="30000"/>
            </a:blip>
            <a:srcRect l="26666" t="12766" r="26666" b="20213"/>
            <a:stretch>
              <a:fillRect/>
            </a:stretch>
          </p:blipFill>
          <p:spPr>
            <a:xfrm>
              <a:off x="4495800" y="4591477"/>
              <a:ext cx="304800" cy="483442"/>
            </a:xfrm>
            <a:prstGeom prst="rect">
              <a:avLst/>
            </a:prstGeom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8600" y="4419600"/>
              <a:ext cx="428625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9"/>
          <p:cNvGrpSpPr/>
          <p:nvPr/>
        </p:nvGrpSpPr>
        <p:grpSpPr>
          <a:xfrm>
            <a:off x="7696200" y="4724400"/>
            <a:ext cx="805620" cy="719137"/>
            <a:chOff x="3962400" y="5486400"/>
            <a:chExt cx="805620" cy="719137"/>
          </a:xfrm>
        </p:grpSpPr>
        <p:pic>
          <p:nvPicPr>
            <p:cNvPr id="15" name="Picture 14" descr="stock-vector-oven-stove-vector-icon-153362870.jpg"/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rcRect l="26666" t="12766" r="26666" b="20213"/>
            <a:stretch>
              <a:fillRect/>
            </a:stretch>
          </p:blipFill>
          <p:spPr>
            <a:xfrm>
              <a:off x="4457699" y="5610578"/>
              <a:ext cx="310321" cy="471737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62400" y="5486400"/>
              <a:ext cx="487691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6400800" y="1381125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Хүүхдүүд нь сургуульд ороод эхнэр нь хүүхэдтэйгээ сумын төвд амьдарч байгаа.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0800" y="292042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Нөхөр нь том хүүтэйгээ хөдөө амьдардаг.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9675" y="1557059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Нэг өрх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5362575"/>
            <a:ext cx="815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Шийдэл:</a:t>
            </a:r>
          </a:p>
          <a:p>
            <a:pPr lvl="1">
              <a:buFont typeface="Arial" pitchFamily="34" charset="0"/>
              <a:buChar char="•"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mn-MN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Сум, баг, хороо дотроо - Нэг өрх</a:t>
            </a:r>
          </a:p>
          <a:p>
            <a:pPr lvl="1">
              <a:buFont typeface="Arial" pitchFamily="34" charset="0"/>
              <a:buChar char="•"/>
            </a:pPr>
            <a:r>
              <a:rPr lang="mn-MN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Хороо, сум, дүүрэг, аймаг, нийслэл хооронд -  Хоёр өрх 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family-icon-set-vector-1074789 - Cop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800" y="1981200"/>
            <a:ext cx="763517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62000" y="2457271"/>
            <a:ext cx="8382000" cy="1200329"/>
          </a:xfrm>
        </p:spPr>
        <p:txBody>
          <a:bodyPr wrap="square">
            <a:spAutoFit/>
          </a:bodyPr>
          <a:lstStyle/>
          <a:p>
            <a:r>
              <a:rPr lang="mn-MN" sz="3600" b="1" cap="all" dirty="0">
                <a:solidFill>
                  <a:srgbClr val="002060"/>
                </a:solidFill>
                <a:latin typeface="Arial"/>
                <a:ea typeface="Calibri"/>
                <a:cs typeface="+mn-cs"/>
              </a:rPr>
              <a:t>ӨРХИЙН </a:t>
            </a:r>
            <a:r>
              <a:rPr lang="mn-MN" sz="3600" b="1" cap="all" dirty="0" smtClean="0">
                <a:solidFill>
                  <a:srgbClr val="002060"/>
                </a:solidFill>
                <a:latin typeface="Arial"/>
                <a:ea typeface="Calibri"/>
                <a:cs typeface="+mn-cs"/>
              </a:rPr>
              <a:t>ГИШҮҮдийн үндсэн БҮРТГЭЛ</a:t>
            </a:r>
            <a:endParaRPr lang="en-US" sz="3600" b="1" cap="all" dirty="0">
              <a:solidFill>
                <a:srgbClr val="002060"/>
              </a:solidFill>
              <a:latin typeface="Arial"/>
              <a:ea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ЭЦЭГ/ ЭХИЙН НЭР</a:t>
            </a:r>
            <a:r>
              <a:rPr lang="mn-M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ӨӨРИЙН </a:t>
            </a:r>
            <a:r>
              <a:rPr lang="mn-MN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НЭР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mn-MN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санд/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Өрхийн гишүүний бүртгэлийг хийхдээ хамгийн эхэнд дараах мэдээллийг оруулах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mn-MN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Эцэг/эхийн 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нэр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 algn="just">
              <a:buFont typeface="Arial" pitchFamily="34" charset="0"/>
              <a:buChar char="•"/>
            </a:pPr>
            <a:r>
              <a:rPr lang="mn-MN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Өөрийн нэр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mn-MN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mn-MN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Регистрийн дугаар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None/>
            </a:pP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Эдгээрийг албан ёсны бичиг баримт дээрхээс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зөрүүлэхгүй байхыг хариулагчид анхааруулах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1429" t="37810" r="34762" b="53047"/>
          <a:stretch>
            <a:fillRect/>
          </a:stretch>
        </p:blipFill>
        <p:spPr bwMode="auto">
          <a:xfrm>
            <a:off x="990600" y="4343400"/>
            <a:ext cx="4114800" cy="98755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grpSp>
        <p:nvGrpSpPr>
          <p:cNvPr id="4" name="Group 10"/>
          <p:cNvGrpSpPr/>
          <p:nvPr/>
        </p:nvGrpSpPr>
        <p:grpSpPr>
          <a:xfrm>
            <a:off x="5105400" y="4267200"/>
            <a:ext cx="3561195" cy="2362200"/>
            <a:chOff x="838200" y="3810000"/>
            <a:chExt cx="3561195" cy="2362200"/>
          </a:xfrm>
        </p:grpSpPr>
        <p:pic>
          <p:nvPicPr>
            <p:cNvPr id="5" name="Picture 2" descr="C:\Users\Jargalsaikhan.NSO\Desktop\irgenii_tsahim_unemlehnii_zagvar(1).jpg"/>
            <p:cNvPicPr>
              <a:picLocks noChangeAspect="1" noChangeArrowheads="1"/>
            </p:cNvPicPr>
            <p:nvPr/>
          </p:nvPicPr>
          <p:blipFill>
            <a:blip r:embed="rId3" cstate="print"/>
            <a:srcRect r="500" b="50000"/>
            <a:stretch>
              <a:fillRect/>
            </a:stretch>
          </p:blipFill>
          <p:spPr bwMode="auto">
            <a:xfrm>
              <a:off x="838200" y="3810000"/>
              <a:ext cx="3561195" cy="236220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981200" y="4648200"/>
              <a:ext cx="1143000" cy="609600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:\Users\Jargalsaikhan.NSO\Desktop\data\check_mark_circle_anim_sm_w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5353050"/>
            <a:ext cx="1047750" cy="104775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209800" y="6245770"/>
            <a:ext cx="1295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48400" y="6096000"/>
            <a:ext cx="1447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C:\Users\Bolor-Erdene\Documents\My Received Files\images5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505200"/>
            <a:ext cx="542925" cy="54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O 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introduction of iIM</Template>
  <TotalTime>12778</TotalTime>
  <Words>2221</Words>
  <Application>Microsoft Office PowerPoint</Application>
  <PresentationFormat>On-screen Show (4:3)</PresentationFormat>
  <Paragraphs>380</Paragraphs>
  <Slides>55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NSO new</vt:lpstr>
      <vt:lpstr>Slide 1</vt:lpstr>
      <vt:lpstr>Агуулга </vt:lpstr>
      <vt:lpstr>Хүн ам, өрхийн мэдээллийн сангийн ЕРӨНХИЙ МЭДЭЭЛЭЛ</vt:lpstr>
      <vt:lpstr>Хүн ам, өрхийн мэдээллийн сангийн хөтлөлт</vt:lpstr>
      <vt:lpstr>Хүн ам, өрхийн мэдээллийн сангийн хөтлөлт</vt:lpstr>
      <vt:lpstr>ӨРХ</vt:lpstr>
      <vt:lpstr>Slide 7</vt:lpstr>
      <vt:lpstr>ӨРХИЙН ГИШҮҮдийн үндсэн БҮРТГЭЛ</vt:lpstr>
      <vt:lpstr>ЭЦЭГ/ ЭХИЙН НЭР, ӨӨРИЙН НЭР/санд/</vt:lpstr>
      <vt:lpstr>ЭЦЭГ/ ЭХИЙН НЭР, ӨӨРИЙН НЭР</vt:lpstr>
      <vt:lpstr>ӨРХИЙН ТЭРГҮҮЛЭГЧИЙН ХАМААРАЛ</vt:lpstr>
      <vt:lpstr>ӨРХИЙН ТЭРГҮҮЛЭГЧИЙН ХАМААРАЛ</vt:lpstr>
      <vt:lpstr>ӨРХИЙН ТЭРГҮҮЛЭГЧИЙН ХАМААРАЛ</vt:lpstr>
      <vt:lpstr>ХҮН АМЫН ТӨЛӨВ</vt:lpstr>
      <vt:lpstr>СУУРЬШИЛ</vt:lpstr>
      <vt:lpstr>БОЛОВСРОЛЫН ТҮВШИН</vt:lpstr>
      <vt:lpstr>СӨБ, СУРГУУЛЬД ХАМРАГДАЛТЫН ТҮВШИН</vt:lpstr>
      <vt:lpstr>ХӨДӨЛМӨР ЭРХЭЛДЭГ ЭСЭХ </vt:lpstr>
      <vt:lpstr>ОРЛОГЫН ХЭЛБЭР </vt:lpstr>
      <vt:lpstr>НИЙГМИЙН ХАЛАМЖИД ХАМРАГДСАН БАЙДАЛ</vt:lpstr>
      <vt:lpstr>ЦЭРГИЙН АЛБА ХААСАН ЭСЭХ.</vt:lpstr>
      <vt:lpstr>Slide 22</vt:lpstr>
      <vt:lpstr>Slide 23</vt:lpstr>
      <vt:lpstr>Slide 24</vt:lpstr>
      <vt:lpstr>СУУЦНЫ БҮРТГЭЛ</vt:lpstr>
      <vt:lpstr>СУУЦНЫ БҮРТГЭЛ</vt:lpstr>
      <vt:lpstr>Slide 27</vt:lpstr>
      <vt:lpstr> СУУЦНЫ ТӨРӨЛ  </vt:lpstr>
      <vt:lpstr> СУУЦНЫ ТӨРӨЛ  </vt:lpstr>
      <vt:lpstr>Slide 30</vt:lpstr>
      <vt:lpstr>ТАЛБАЙН ХЭМЖЭЭ/ХАНЫН ТОО</vt:lpstr>
      <vt:lpstr>ТАЛБАЙН ХЭМЖЭЭ/ХАНЫН ТОО</vt:lpstr>
      <vt:lpstr>Slide 33</vt:lpstr>
      <vt:lpstr>Slide 34</vt:lpstr>
      <vt:lpstr>Slide 35</vt:lpstr>
      <vt:lpstr> ЦАХИЛГААНЫ ЭХ ҮҮСВЭР  </vt:lpstr>
      <vt:lpstr>Slide 37</vt:lpstr>
      <vt:lpstr>УСАН ХАНГАМЖ  </vt:lpstr>
      <vt:lpstr>ХАЛААЛТЫН ЭХ ҮҮСВЭР</vt:lpstr>
      <vt:lpstr>ХАЛААЛТЫН ЭХ ҮҮСВЭР</vt:lpstr>
      <vt:lpstr>БОХИР УС ЗАЙЛУУЛАЛТ </vt:lpstr>
      <vt:lpstr>БОХИР УС ЗАЙЛУУЛАЛТ </vt:lpstr>
      <vt:lpstr>ХАТУУ ХОГ, ХАЯГДАЛ ЗАЙЛУУЛАЛТ </vt:lpstr>
      <vt:lpstr>Slide 44</vt:lpstr>
      <vt:lpstr>Slide 45</vt:lpstr>
      <vt:lpstr> МАЛ, ТЭЖЭЭВЭР АМЬТАНТАЙ ӨРХ </vt:lpstr>
      <vt:lpstr> МАЛ, ТЭЖЭЭВЭР АМЬТАН  </vt:lpstr>
      <vt:lpstr>Slide 48</vt:lpstr>
      <vt:lpstr> ГАЗАР ТАРИАЛАН </vt:lpstr>
      <vt:lpstr>  ГАЗАР ТАРИАЛАН </vt:lpstr>
      <vt:lpstr>  ҮЙЛДВЭРЛЭЛ, ҮЙЛЧИЛГЭЭ </vt:lpstr>
      <vt:lpstr>Slide 52</vt:lpstr>
      <vt:lpstr>Slide 53</vt:lpstr>
      <vt:lpstr> ИНТЕРНЭТ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tserendulam</dc:creator>
  <cp:lastModifiedBy>Jargalsaikhan</cp:lastModifiedBy>
  <cp:revision>1609</cp:revision>
  <dcterms:created xsi:type="dcterms:W3CDTF">2012-10-02T03:15:55Z</dcterms:created>
  <dcterms:modified xsi:type="dcterms:W3CDTF">2015-06-22T07:18:07Z</dcterms:modified>
</cp:coreProperties>
</file>