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charts/chart2.xml" ContentType="application/vnd.openxmlformats-officedocument.drawingml.chart+xml"/>
  <Override PartName="/ppt/theme/themeOverride2.xml" ContentType="application/vnd.openxmlformats-officedocument.themeOverride+xml"/>
  <Override PartName="/ppt/drawings/drawing1.xml" ContentType="application/vnd.openxmlformats-officedocument.drawingml.chartshapes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3.xml" ContentType="application/vnd.openxmlformats-officedocument.themeOverride+xml"/>
  <Override PartName="/ppt/drawings/drawing2.xml" ContentType="application/vnd.openxmlformats-officedocument.drawingml.chartshapes+xml"/>
  <Override PartName="/ppt/charts/chart6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theme/themeOverride4.xml" ContentType="application/vnd.openxmlformats-officedocument.themeOverride+xml"/>
  <Override PartName="/ppt/charts/chart7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notesSlides/notesSlide1.xml" ContentType="application/vnd.openxmlformats-officedocument.presentationml.notesSlide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charts/chart10.xml" ContentType="application/vnd.openxmlformats-officedocument.drawingml.chart+xml"/>
  <Override PartName="/ppt/charts/chart11.xml" ContentType="application/vnd.openxmlformats-officedocument.drawingml.chart+xml"/>
  <Override PartName="/ppt/charts/chart12.xml" ContentType="application/vnd.openxmlformats-officedocument.drawingml.chart+xml"/>
  <Override PartName="/ppt/charts/chart13.xml" ContentType="application/vnd.openxmlformats-officedocument.drawingml.chart+xml"/>
  <Override PartName="/ppt/charts/chart14.xml" ContentType="application/vnd.openxmlformats-officedocument.drawingml.chart+xml"/>
  <Override PartName="/ppt/charts/chart15.xml" ContentType="application/vnd.openxmlformats-officedocument.drawingml.chart+xml"/>
  <Override PartName="/ppt/notesSlides/notesSlide2.xml" ContentType="application/vnd.openxmlformats-officedocument.presentationml.notesSlide+xml"/>
  <Override PartName="/ppt/charts/chart16.xml" ContentType="application/vnd.openxmlformats-officedocument.drawingml.chart+xml"/>
  <Override PartName="/ppt/charts/chart17.xml" ContentType="application/vnd.openxmlformats-officedocument.drawingml.chart+xml"/>
  <Override PartName="/ppt/charts/chart18.xml" ContentType="application/vnd.openxmlformats-officedocument.drawingml.chart+xml"/>
  <Override PartName="/ppt/charts/chart19.xml" ContentType="application/vnd.openxmlformats-officedocument.drawingml.chart+xml"/>
  <Override PartName="/ppt/charts/chart20.xml" ContentType="application/vnd.openxmlformats-officedocument.drawingml.chart+xml"/>
  <Override PartName="/ppt/charts/chart21.xml" ContentType="application/vnd.openxmlformats-officedocument.drawingml.chart+xml"/>
  <Override PartName="/ppt/charts/chart22.xml" ContentType="application/vnd.openxmlformats-officedocument.drawingml.chart+xml"/>
  <Override PartName="/ppt/charts/chart23.xml" ContentType="application/vnd.openxmlformats-officedocument.drawingml.chart+xml"/>
  <Override PartName="/ppt/charts/chart24.xml" ContentType="application/vnd.openxmlformats-officedocument.drawingml.chart+xml"/>
  <Override PartName="/ppt/charts/chart25.xml" ContentType="application/vnd.openxmlformats-officedocument.drawingml.chart+xml"/>
  <Override PartName="/ppt/charts/chart26.xml" ContentType="application/vnd.openxmlformats-officedocument.drawingml.chart+xml"/>
  <Override PartName="/ppt/charts/chart27.xml" ContentType="application/vnd.openxmlformats-officedocument.drawingml.chart+xml"/>
  <Override PartName="/ppt/notesSlides/notesSlide3.xml" ContentType="application/vnd.openxmlformats-officedocument.presentationml.notesSlide+xml"/>
  <Override PartName="/ppt/charts/chart28.xml" ContentType="application/vnd.openxmlformats-officedocument.drawingml.chart+xml"/>
  <Override PartName="/ppt/charts/chart29.xml" ContentType="application/vnd.openxmlformats-officedocument.drawingml.chart+xml"/>
  <Override PartName="/ppt/charts/chart30.xml" ContentType="application/vnd.openxmlformats-officedocument.drawingml.chart+xml"/>
  <Override PartName="/ppt/charts/chart31.xml" ContentType="application/vnd.openxmlformats-officedocument.drawingml.chart+xml"/>
  <Override PartName="/ppt/charts/chart32.xml" ContentType="application/vnd.openxmlformats-officedocument.drawingml.chart+xml"/>
  <Override PartName="/ppt/charts/chart33.xml" ContentType="application/vnd.openxmlformats-officedocument.drawingml.chart+xml"/>
  <Override PartName="/ppt/charts/chart34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3" r:id="rId1"/>
  </p:sldMasterIdLst>
  <p:notesMasterIdLst>
    <p:notesMasterId r:id="rId18"/>
  </p:notesMasterIdLst>
  <p:handoutMasterIdLst>
    <p:handoutMasterId r:id="rId19"/>
  </p:handoutMasterIdLst>
  <p:sldIdLst>
    <p:sldId id="293" r:id="rId2"/>
    <p:sldId id="292" r:id="rId3"/>
    <p:sldId id="290" r:id="rId4"/>
    <p:sldId id="291" r:id="rId5"/>
    <p:sldId id="286" r:id="rId6"/>
    <p:sldId id="281" r:id="rId7"/>
    <p:sldId id="275" r:id="rId8"/>
    <p:sldId id="279" r:id="rId9"/>
    <p:sldId id="282" r:id="rId10"/>
    <p:sldId id="283" r:id="rId11"/>
    <p:sldId id="284" r:id="rId12"/>
    <p:sldId id="285" r:id="rId13"/>
    <p:sldId id="280" r:id="rId14"/>
    <p:sldId id="287" r:id="rId15"/>
    <p:sldId id="288" r:id="rId16"/>
    <p:sldId id="289" r:id="rId17"/>
  </p:sldIdLst>
  <p:sldSz cx="9144000" cy="6858000" type="screen4x3"/>
  <p:notesSz cx="6858000" cy="9144000"/>
  <p:defaultTextStyle>
    <a:defPPr>
      <a:defRPr lang="en-US"/>
    </a:defPPr>
    <a:lvl1pPr algn="ctr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 Mon" pitchFamily="34" charset="0"/>
        <a:ea typeface="+mn-ea"/>
        <a:cs typeface="+mn-cs"/>
      </a:defRPr>
    </a:lvl1pPr>
    <a:lvl2pPr marL="457200" algn="ctr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 Mon" pitchFamily="34" charset="0"/>
        <a:ea typeface="+mn-ea"/>
        <a:cs typeface="+mn-cs"/>
      </a:defRPr>
    </a:lvl2pPr>
    <a:lvl3pPr marL="914400" algn="ctr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 Mon" pitchFamily="34" charset="0"/>
        <a:ea typeface="+mn-ea"/>
        <a:cs typeface="+mn-cs"/>
      </a:defRPr>
    </a:lvl3pPr>
    <a:lvl4pPr marL="1371600" algn="ctr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 Mon" pitchFamily="34" charset="0"/>
        <a:ea typeface="+mn-ea"/>
        <a:cs typeface="+mn-cs"/>
      </a:defRPr>
    </a:lvl4pPr>
    <a:lvl5pPr marL="1828800" algn="ctr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 Mon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 Mon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 Mon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 Mon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 Mon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33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34" autoAdjust="0"/>
    <p:restoredTop sz="94483" autoAdjust="0"/>
  </p:normalViewPr>
  <p:slideViewPr>
    <p:cSldViewPr>
      <p:cViewPr varScale="1">
        <p:scale>
          <a:sx n="102" d="100"/>
          <a:sy n="102" d="100"/>
        </p:scale>
        <p:origin x="1182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1.xlsx"/><Relationship Id="rId1" Type="http://schemas.openxmlformats.org/officeDocument/2006/relationships/themeOverride" Target="../theme/themeOverride1.xml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Naranchimeg\Desktop\hevleliin%20baga%20hural\&#1093;&#1101;&#1074;&#1083;&#1101;&#1083;&#1080;&#1081;&#1085;%20&#1073;&#1072;&#1075;&#1072;%20&#1093;&#1091;&#1088;&#1072;&#1083;%201-&#1088;%20&#1089;&#1072;&#1088;.xlsx" TargetMode="External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Naranchimeg\Desktop\hevleliin%20baga%20hural\&#1093;&#1101;&#1074;&#1083;&#1101;&#1083;&#1080;&#1081;&#1085;%20&#1073;&#1072;&#1075;&#1072;%20&#1093;&#1091;&#1088;&#1072;&#1083;%201-&#1088;%20&#1089;&#1072;&#1088;.xlsx" TargetMode="External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Naranchimeg\Desktop\hevleliin%20baga%20hural\&#1093;&#1101;&#1074;&#1083;&#1101;&#1083;&#1080;&#1081;&#1085;%20&#1073;&#1072;&#1075;&#1072;%20&#1093;&#1091;&#1088;&#1072;&#1083;%201-&#1088;%20&#1089;&#1072;&#1088;.xlsx" TargetMode="External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Naranchimeg\Desktop\hevleliin%20baga%20hural\&#1093;&#1101;&#1074;&#1083;&#1101;&#1083;&#1080;&#1081;&#1085;%20&#1073;&#1072;&#1075;&#1072;%20&#1093;&#1091;&#1088;&#1072;&#1083;%201-&#1088;%20&#1089;&#1072;&#1088;.xlsx" TargetMode="External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Naranchimeg\Desktop\hevleliin%20baga%20hural\&#1093;&#1101;&#1074;&#1083;&#1101;&#1083;&#1080;&#1081;&#1085;%20&#1073;&#1072;&#1075;&#1072;%20&#1093;&#1091;&#1088;&#1072;&#1083;%201-&#1088;%20&#1089;&#1072;&#1088;.xlsx" TargetMode="External"/></Relationships>
</file>

<file path=ppt/charts/_rels/chart1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Naranchimeg\Desktop\hevleliin%20baga%20hural\&#1093;&#1101;&#1074;&#1083;&#1101;&#1083;&#1080;&#1081;&#1085;%20&#1073;&#1072;&#1075;&#1072;%20&#1093;&#1091;&#1088;&#1072;&#1083;%201-&#1088;%20&#1089;&#1072;&#1088;.xlsx" TargetMode="External"/></Relationships>
</file>

<file path=ppt/charts/_rels/chart1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Naranchimeg\Desktop\hevleliin%20baga%20hural\2014%20&#1080;&#1085;&#1092;&#1086;%20&#1075;&#1088;&#1072;&#1092;&#1080;&#1082;.xlsx" TargetMode="External"/></Relationships>
</file>

<file path=ppt/charts/_rels/chart1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Naranchimeg\Desktop\hevleliin%20baga%20hural\2014%20&#1080;&#1085;&#1092;&#1086;%20&#1075;&#1088;&#1072;&#1092;&#1080;&#1082;.xlsx" TargetMode="External"/></Relationships>
</file>

<file path=ppt/charts/_rels/chart1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Naranchimeg\Desktop\hevleliin%20baga%20hural\2014%20&#1080;&#1085;&#1092;&#1086;%20&#1075;&#1088;&#1072;&#1092;&#1080;&#1082;.xlsx" TargetMode="External"/></Relationships>
</file>

<file path=ppt/charts/_rels/chart1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Naranchimeg\Desktop\hevleliin%20baga%20hural\2014%20&#1080;&#1085;&#1092;&#1086;%20&#1075;&#1088;&#1072;&#1092;&#1080;&#1082;.xlsx" TargetMode="Externa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1.xml"/><Relationship Id="rId2" Type="http://schemas.openxmlformats.org/officeDocument/2006/relationships/package" Target="../embeddings/Microsoft_Excel_Worksheet2.xlsx"/><Relationship Id="rId1" Type="http://schemas.openxmlformats.org/officeDocument/2006/relationships/themeOverride" Target="../theme/themeOverride2.xml"/></Relationships>
</file>

<file path=ppt/charts/_rels/chart20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Naranchimeg\Desktop\hevleliin%20baga%20hural\2014%20&#1080;&#1085;&#1092;&#1086;%20&#1075;&#1088;&#1072;&#1092;&#1080;&#1082;.xlsx" TargetMode="External"/></Relationships>
</file>

<file path=ppt/charts/_rels/chart2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Naranchimeg\Desktop\hevleliin%20baga%20hural\2014%20&#1080;&#1085;&#1092;&#1086;%20&#1075;&#1088;&#1072;&#1092;&#1080;&#1082;.xlsx" TargetMode="External"/></Relationships>
</file>

<file path=ppt/charts/_rels/chart2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Naranchimeg\Desktop\hevleliin%20baga%20hural\2014%20&#1080;&#1085;&#1092;&#1086;%20&#1075;&#1088;&#1072;&#1092;&#1080;&#1082;.xlsx" TargetMode="External"/></Relationships>
</file>

<file path=ppt/charts/_rels/chart2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Naranchimeg\Desktop\hevleliin%20baga%20hural\2014%20&#1080;&#1085;&#1092;&#1086;%20&#1075;&#1088;&#1072;&#1092;&#1080;&#1082;.xlsx" TargetMode="External"/></Relationships>
</file>

<file path=ppt/charts/_rels/chart2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Naranchimeg\Desktop\hevleliin%20baga%20hural\2014%20&#1080;&#1085;&#1092;&#1086;%20&#1075;&#1088;&#1072;&#1092;&#1080;&#1082;.xlsx" TargetMode="External"/></Relationships>
</file>

<file path=ppt/charts/_rels/chart2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Naranchimeg\Desktop\hevleliin%20baga%20hural\2014%20&#1080;&#1085;&#1092;&#1086;%20&#1075;&#1088;&#1072;&#1092;&#1080;&#1082;.xlsx" TargetMode="External"/></Relationships>
</file>

<file path=ppt/charts/_rels/chart2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Naranchimeg\Desktop\hevleliin%20baga%20hural\2014%20&#1080;&#1085;&#1092;&#1086;%20&#1075;&#1088;&#1072;&#1092;&#1080;&#1082;.xlsx" TargetMode="External"/></Relationships>
</file>

<file path=ppt/charts/_rels/chart2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Naranchimeg\Desktop\hevleliin%20baga%20hural\2014%20&#1080;&#1085;&#1092;&#1086;%20&#1075;&#1088;&#1072;&#1092;&#1080;&#1082;.xlsx" TargetMode="External"/></Relationships>
</file>

<file path=ppt/charts/_rels/chart2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Naranchimeg\Desktop\hevleliin%20baga%20hural\&#1093;&#1101;&#1074;&#1083;&#1101;&#1083;&#1080;&#1081;&#1085;%20&#1073;&#1072;&#1075;&#1072;%20&#1093;&#1091;&#1088;&#1072;&#1083;%201-&#1088;%20&#1089;&#1072;&#1088;.xlsx" TargetMode="External"/></Relationships>
</file>

<file path=ppt/charts/_rels/chart2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Naranchimeg\Desktop\hevleliin%20baga%20hural\&#1093;&#1101;&#1074;&#1083;&#1101;&#1083;&#1080;&#1081;&#1085;%20&#1073;&#1072;&#1075;&#1072;%20&#1093;&#1091;&#1088;&#1072;&#1083;%201-&#1088;%20&#1089;&#1072;&#1088;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tatis.MAAKHUU\Documents\taniltsuulga\2015%20on%20une%20taniltsuulga\3%20sar\Une%202015.3.xlsx" TargetMode="External"/></Relationships>
</file>

<file path=ppt/charts/_rels/chart30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Administrator\My%20Documents\&#1090;&#1072;&#1085;&#1080;&#1083;&#1094;&#1091;&#1091;&#1083;&#1075;&#1072;&#1085;&#1099;%20&#1072;&#1088;.xlsx" TargetMode="External"/></Relationships>
</file>

<file path=ppt/charts/_rels/chart3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Administrator\My%20Documents\&#1090;&#1072;&#1085;&#1080;&#1083;&#1094;&#1091;&#1091;&#1083;&#1075;&#1072;&#1085;&#1099;%20&#1072;&#1088;.xlsx" TargetMode="External"/></Relationships>
</file>

<file path=ppt/charts/_rels/chart3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Administrator\My%20Documents\&#1090;&#1072;&#1085;&#1080;&#1083;&#1094;&#1091;&#1091;&#1083;&#1075;&#1072;&#1085;&#1099;%20&#1072;&#1088;.xlsx" TargetMode="External"/></Relationships>
</file>

<file path=ppt/charts/_rels/chart3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Administrator\My%20Documents\&#1090;&#1072;&#1085;&#1080;&#1083;&#1094;&#1091;&#1091;&#1083;&#1075;&#1072;&#1085;&#1099;%20&#1072;&#1088;.xlsx" TargetMode="External"/></Relationships>
</file>

<file path=ppt/charts/_rels/chart3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Administrator\My%20Documents\&#1090;&#1072;&#1085;&#1080;&#1083;&#1094;&#1091;&#1091;&#1083;&#1075;&#1072;&#1085;&#1099;%20&#1072;&#1088;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tatis.MAAKHUU\Documents\taniltsuulga\2015%20on%20une%20taniltsuulga\3%20sar\Une%202015.3.xlsx" TargetMode="Externa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3.xml"/><Relationship Id="rId2" Type="http://schemas.microsoft.com/office/2011/relationships/chartColorStyle" Target="colors1.xml"/><Relationship Id="rId1" Type="http://schemas.microsoft.com/office/2011/relationships/chartStyle" Target="style1.xml"/><Relationship Id="rId6" Type="http://schemas.openxmlformats.org/officeDocument/2006/relationships/chartUserShapes" Target="../drawings/drawing2.xml"/><Relationship Id="rId5" Type="http://schemas.openxmlformats.org/officeDocument/2006/relationships/package" Target="../embeddings/Microsoft_Excel_Worksheet3.xlsx"/><Relationship Id="rId4" Type="http://schemas.openxmlformats.org/officeDocument/2006/relationships/image" Target="../media/image2.jpg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4.xml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package" Target="../embeddings/Microsoft_Excel_Worksheet4.xlsx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5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Naranchimeg\Documents\&#1093;&#1101;&#1074;&#1083;&#1101;&#1083;&#1080;&#1081;&#1085;%20&#1073;&#1072;&#1075;&#1072;%20&#1093;&#1091;&#1088;&#1072;&#1083;%201-&#1088;%20&#1089;&#1072;&#1088;.xlsx" TargetMode="Externa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Naranchimeg\Desktop\hevleliin%20baga%20hural\&#1093;&#1101;&#1074;&#1083;&#1101;&#1083;&#1080;&#1081;&#1085;%20&#1073;&#1072;&#1075;&#1072;%20&#1093;&#1091;&#1088;&#1072;&#1083;%201-&#1088;%20&#1089;&#1072;&#1088;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mn-MN"/>
              <a:t>Орон нутгийн төсөв</a:t>
            </a:r>
            <a:r>
              <a:rPr lang="mn-MN" baseline="0"/>
              <a:t>  жил бүрийн 3-р сарын байдлаар</a:t>
            </a:r>
            <a:endParaRPr lang="mn-MN"/>
          </a:p>
        </c:rich>
      </c:tx>
      <c:layout/>
      <c:overlay val="0"/>
    </c:title>
    <c:autoTitleDeleted val="0"/>
    <c:plotArea>
      <c:layout>
        <c:manualLayout>
          <c:layoutTarget val="inner"/>
          <c:xMode val="edge"/>
          <c:yMode val="edge"/>
          <c:x val="1.9022913964548204E-2"/>
          <c:y val="0.21377972790568309"/>
          <c:w val="0.96195417207090361"/>
          <c:h val="0.6080596264149972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Sheet1!$L$3</c:f>
              <c:strCache>
                <c:ptCount val="1"/>
                <c:pt idx="0">
                  <c:v>Төсвийн зарлага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latin typeface="Arial" pitchFamily="34" charset="0"/>
                    <a:cs typeface="Arial" pitchFamily="34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numRef>
              <c:f>Sheet1!$M$2:$S$2</c:f>
              <c:numCache>
                <c:formatCode>General</c:formatCode>
                <c:ptCount val="7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</c:numCache>
            </c:numRef>
          </c:cat>
          <c:val>
            <c:numRef>
              <c:f>Sheet1!$M$3:$S$3</c:f>
              <c:numCache>
                <c:formatCode>General</c:formatCode>
                <c:ptCount val="7"/>
                <c:pt idx="0">
                  <c:v>1058.9000000000001</c:v>
                </c:pt>
                <c:pt idx="1">
                  <c:v>1153.3</c:v>
                </c:pt>
                <c:pt idx="2">
                  <c:v>1532.5</c:v>
                </c:pt>
                <c:pt idx="3">
                  <c:v>9737.2000000000007</c:v>
                </c:pt>
                <c:pt idx="4" formatCode="0.0">
                  <c:v>10753</c:v>
                </c:pt>
                <c:pt idx="5" formatCode="0.0">
                  <c:v>12328.6</c:v>
                </c:pt>
              </c:numCache>
            </c:numRef>
          </c:val>
        </c:ser>
        <c:ser>
          <c:idx val="1"/>
          <c:order val="1"/>
          <c:tx>
            <c:strRef>
              <c:f>Sheet1!$L$4</c:f>
              <c:strCache>
                <c:ptCount val="1"/>
                <c:pt idx="0">
                  <c:v>Төсвийн орлого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latin typeface="Arial" pitchFamily="34" charset="0"/>
                    <a:cs typeface="Arial" pitchFamily="34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numRef>
              <c:f>Sheet1!$M$2:$S$2</c:f>
              <c:numCache>
                <c:formatCode>General</c:formatCode>
                <c:ptCount val="7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</c:numCache>
            </c:numRef>
          </c:cat>
          <c:val>
            <c:numRef>
              <c:f>Sheet1!$M$4:$S$4</c:f>
              <c:numCache>
                <c:formatCode>General</c:formatCode>
                <c:ptCount val="7"/>
                <c:pt idx="0">
                  <c:v>1579.2</c:v>
                </c:pt>
                <c:pt idx="1">
                  <c:v>2340.1999999999998</c:v>
                </c:pt>
                <c:pt idx="2">
                  <c:v>2539.8000000000002</c:v>
                </c:pt>
                <c:pt idx="3" formatCode="0.0">
                  <c:v>10778.5</c:v>
                </c:pt>
                <c:pt idx="4" formatCode="0.0">
                  <c:v>12545.2</c:v>
                </c:pt>
                <c:pt idx="5">
                  <c:v>15343.3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-25"/>
        <c:axId val="372390168"/>
        <c:axId val="372389384"/>
      </c:barChart>
      <c:catAx>
        <c:axId val="37239016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sz="1050">
                <a:latin typeface="Arial" pitchFamily="34" charset="0"/>
                <a:cs typeface="Arial" pitchFamily="34" charset="0"/>
              </a:defRPr>
            </a:pPr>
            <a:endParaRPr lang="en-US"/>
          </a:p>
        </c:txPr>
        <c:crossAx val="372389384"/>
        <c:crosses val="autoZero"/>
        <c:auto val="1"/>
        <c:lblAlgn val="ctr"/>
        <c:lblOffset val="100"/>
        <c:noMultiLvlLbl val="0"/>
      </c:catAx>
      <c:valAx>
        <c:axId val="372389384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372390168"/>
        <c:crosses val="autoZero"/>
        <c:crossBetween val="between"/>
      </c:valAx>
      <c:spPr>
        <a:noFill/>
        <a:ln w="25400">
          <a:noFill/>
        </a:ln>
      </c:spPr>
    </c:plotArea>
    <c:legend>
      <c:legendPos val="t"/>
      <c:layout>
        <c:manualLayout>
          <c:xMode val="edge"/>
          <c:yMode val="edge"/>
          <c:x val="0.32278521605032834"/>
          <c:y val="0.91577659307988879"/>
          <c:w val="0.40307209519908188"/>
          <c:h val="5.6998940703070433E-2"/>
        </c:manualLayout>
      </c:layout>
      <c:overlay val="0"/>
      <c:txPr>
        <a:bodyPr/>
        <a:lstStyle/>
        <a:p>
          <a:pPr>
            <a:defRPr sz="1050">
              <a:latin typeface="Arial" pitchFamily="34" charset="0"/>
              <a:cs typeface="Arial" pitchFamily="34" charset="0"/>
            </a:defRPr>
          </a:pPr>
          <a:endParaRPr lang="en-US"/>
        </a:p>
      </c:txPr>
    </c:legend>
    <c:plotVisOnly val="1"/>
    <c:dispBlanksAs val="gap"/>
    <c:showDLblsOverMax val="0"/>
  </c:chart>
  <c:externalData r:id="rId2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>
                <a:solidFill>
                  <a:srgbClr val="7030A0"/>
                </a:solidFill>
              </a:defRPr>
            </a:pPr>
            <a:r>
              <a:rPr lang="mn-MN" sz="14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Шинээр</a:t>
            </a:r>
            <a:r>
              <a:rPr lang="mn-MN" sz="1400" baseline="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бүртгүүлсэн болон шинээр ажилд зуучлагдан орсон ажилгүйчүүд</a:t>
            </a:r>
          </a:p>
          <a:p>
            <a:pPr>
              <a:defRPr>
                <a:solidFill>
                  <a:srgbClr val="7030A0"/>
                </a:solidFill>
              </a:defRPr>
            </a:pPr>
            <a:r>
              <a:rPr lang="mn-MN" sz="1400" baseline="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жил бүрийн эхний 3 сарын байдлаар</a:t>
            </a:r>
            <a:endParaRPr lang="en-US" sz="1400" dirty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</c:rich>
      </c:tx>
      <c:layout>
        <c:manualLayout>
          <c:xMode val="edge"/>
          <c:yMode val="edge"/>
          <c:x val="9.9323824276063941E-2"/>
          <c:y val="3.125E-2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3.2786885245901641E-2"/>
          <c:y val="0.27602163365942917"/>
          <c:w val="0.93989071038251415"/>
          <c:h val="0.39094408653463797"/>
        </c:manualLayout>
      </c:layout>
      <c:lineChart>
        <c:grouping val="standard"/>
        <c:varyColors val="0"/>
        <c:ser>
          <c:idx val="0"/>
          <c:order val="0"/>
          <c:tx>
            <c:strRef>
              <c:f>Sheet1!$A$19</c:f>
              <c:strCache>
                <c:ptCount val="1"/>
                <c:pt idx="0">
                  <c:v>Шинээр бүртгүүлсэн ажилгүйчүүд</c:v>
                </c:pt>
              </c:strCache>
            </c:strRef>
          </c:tx>
          <c:dLbls>
            <c:dLbl>
              <c:idx val="0"/>
              <c:layout>
                <c:manualLayout>
                  <c:x val="-1.9444444444444445E-2"/>
                  <c:y val="-5.555555555555564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-1.3888888888888938E-2"/>
                  <c:y val="-5.555555555555545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-3.333333333333334E-2"/>
                  <c:y val="-5.555555555555545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-4.1666666666666664E-2"/>
                  <c:y val="-6.481481481481511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>
                <c:manualLayout>
                  <c:x val="-2.2222222222222251E-2"/>
                  <c:y val="-3.240740740740751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>
                    <a:latin typeface="Arial" pitchFamily="34" charset="0"/>
                    <a:cs typeface="Arial" pitchFamily="34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Sheet1!$B$18:$F$18</c:f>
              <c:numCache>
                <c:formatCode>General</c:formatCode>
                <c:ptCount val="5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</c:numCache>
            </c:numRef>
          </c:cat>
          <c:val>
            <c:numRef>
              <c:f>Sheet1!$B$19:$F$19</c:f>
              <c:numCache>
                <c:formatCode>General</c:formatCode>
                <c:ptCount val="5"/>
                <c:pt idx="0">
                  <c:v>348</c:v>
                </c:pt>
                <c:pt idx="1">
                  <c:v>401</c:v>
                </c:pt>
                <c:pt idx="2">
                  <c:v>135</c:v>
                </c:pt>
                <c:pt idx="3">
                  <c:v>138</c:v>
                </c:pt>
                <c:pt idx="4">
                  <c:v>200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Sheet1!$A$20</c:f>
              <c:strCache>
                <c:ptCount val="1"/>
                <c:pt idx="0">
                  <c:v>шинээр ажилд зуучлагдан орсон ажилгүйчүүд</c:v>
                </c:pt>
              </c:strCache>
            </c:strRef>
          </c:tx>
          <c:dLbls>
            <c:dLbl>
              <c:idx val="0"/>
              <c:layout>
                <c:manualLayout>
                  <c:x val="-3.0555555555555582E-2"/>
                  <c:y val="3.703703703703705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-5.2459016393442623E-2"/>
                  <c:y val="4.797979797979798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-6.0564734736026922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-5.2185792349726826E-2"/>
                  <c:y val="5.345104589199077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>
                <c:manualLayout>
                  <c:x val="-1.3888817176541456E-2"/>
                  <c:y val="-4.924242424242431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>
                    <a:latin typeface="Arial" pitchFamily="34" charset="0"/>
                    <a:cs typeface="Arial" pitchFamily="34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Sheet1!$B$18:$F$18</c:f>
              <c:numCache>
                <c:formatCode>General</c:formatCode>
                <c:ptCount val="5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</c:numCache>
            </c:numRef>
          </c:cat>
          <c:val>
            <c:numRef>
              <c:f>Sheet1!$B$20:$F$20</c:f>
              <c:numCache>
                <c:formatCode>General</c:formatCode>
                <c:ptCount val="5"/>
                <c:pt idx="0">
                  <c:v>142</c:v>
                </c:pt>
                <c:pt idx="1">
                  <c:v>210</c:v>
                </c:pt>
                <c:pt idx="2">
                  <c:v>45</c:v>
                </c:pt>
                <c:pt idx="3">
                  <c:v>171</c:v>
                </c:pt>
                <c:pt idx="4">
                  <c:v>12</c:v>
                </c:pt>
              </c:numCache>
            </c:numRef>
          </c:val>
          <c:smooth val="0"/>
        </c:ser>
        <c:dLbls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279929392"/>
        <c:axId val="279929784"/>
      </c:lineChart>
      <c:catAx>
        <c:axId val="27992939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sz="900" b="1">
                <a:latin typeface="Arial" pitchFamily="34" charset="0"/>
                <a:cs typeface="Arial" pitchFamily="34" charset="0"/>
              </a:defRPr>
            </a:pPr>
            <a:endParaRPr lang="en-US"/>
          </a:p>
        </c:txPr>
        <c:crossAx val="279929784"/>
        <c:crosses val="autoZero"/>
        <c:auto val="1"/>
        <c:lblAlgn val="ctr"/>
        <c:lblOffset val="100"/>
        <c:noMultiLvlLbl val="0"/>
      </c:catAx>
      <c:valAx>
        <c:axId val="279929784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279929392"/>
        <c:crosses val="autoZero"/>
        <c:crossBetween val="between"/>
      </c:valAx>
    </c:plotArea>
    <c:legend>
      <c:legendPos val="t"/>
      <c:layout>
        <c:manualLayout>
          <c:xMode val="edge"/>
          <c:yMode val="edge"/>
          <c:x val="9.5300546448087511E-2"/>
          <c:y val="0.78786288077626565"/>
          <c:w val="0.77114754098360661"/>
          <c:h val="0.17976218881730727"/>
        </c:manualLayout>
      </c:layout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 algn="ctr">
              <a:defRPr sz="1400">
                <a:solidFill>
                  <a:srgbClr val="7030A0"/>
                </a:solidFill>
              </a:defRPr>
            </a:pPr>
            <a:r>
              <a:rPr lang="mn-MN" sz="14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Бүртгэлтэй ажилгүй иргэд,</a:t>
            </a:r>
            <a:r>
              <a:rPr lang="mn-MN" sz="1400" baseline="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pPr algn="ctr">
              <a:defRPr sz="1400">
                <a:solidFill>
                  <a:srgbClr val="7030A0"/>
                </a:solidFill>
              </a:defRPr>
            </a:pPr>
            <a:r>
              <a:rPr lang="mn-MN" sz="1400" baseline="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Боловсролын түвшинээр</a:t>
            </a:r>
          </a:p>
          <a:p>
            <a:pPr algn="ctr">
              <a:defRPr sz="1400">
                <a:solidFill>
                  <a:srgbClr val="7030A0"/>
                </a:solidFill>
              </a:defRPr>
            </a:pPr>
            <a:r>
              <a:rPr lang="mn-MN" sz="1400" baseline="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2015 оны 3-р сарын байдлаар</a:t>
            </a:r>
            <a:endParaRPr lang="en-US" sz="1400" dirty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</c:rich>
      </c:tx>
      <c:layout>
        <c:manualLayout>
          <c:xMode val="edge"/>
          <c:yMode val="edge"/>
          <c:x val="0.20683659154674641"/>
          <c:y val="3.540219237301221E-3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17108086704679168"/>
          <c:y val="0.39181029454651523"/>
          <c:w val="0.37079877515310622"/>
          <c:h val="0.61799795858851125"/>
        </c:manualLayout>
      </c:layout>
      <c:pieChart>
        <c:varyColors val="1"/>
        <c:ser>
          <c:idx val="0"/>
          <c:order val="0"/>
          <c:explosion val="42"/>
          <c:dLbls>
            <c:dLbl>
              <c:idx val="0"/>
              <c:layout>
                <c:manualLayout>
                  <c:x val="1.1111111111111165E-2"/>
                  <c:y val="-4.166666666666666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5"/>
              <c:layout>
                <c:manualLayout>
                  <c:x val="6.1111111111111123E-2"/>
                  <c:y val="8.333333333333334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6"/>
              <c:layout>
                <c:manualLayout>
                  <c:x val="0"/>
                  <c:y val="6.01848206474190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7"/>
              <c:layout>
                <c:manualLayout>
                  <c:x val="-1.1111111111111125E-2"/>
                  <c:y val="-6.94448089822105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>
                    <a:latin typeface="Arial" pitchFamily="34" charset="0"/>
                    <a:cs typeface="Arial" pitchFamily="34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Sheet1!$A$34:$A$41</c:f>
              <c:strCache>
                <c:ptCount val="8"/>
                <c:pt idx="0">
                  <c:v>Магистр, доктор</c:v>
                </c:pt>
                <c:pt idx="1">
                  <c:v>Дээд, бакалавр</c:v>
                </c:pt>
                <c:pt idx="2">
                  <c:v>Тусгай дунд</c:v>
                </c:pt>
                <c:pt idx="3">
                  <c:v>Техник мэргэжлийн</c:v>
                </c:pt>
                <c:pt idx="4">
                  <c:v>Бүрэн дунд</c:v>
                </c:pt>
                <c:pt idx="5">
                  <c:v>Суурь</c:v>
                </c:pt>
                <c:pt idx="6">
                  <c:v>Бага</c:v>
                </c:pt>
                <c:pt idx="7">
                  <c:v>Боловсролгүй</c:v>
                </c:pt>
              </c:strCache>
            </c:strRef>
          </c:cat>
          <c:val>
            <c:numRef>
              <c:f>Sheet1!$B$34:$B$41</c:f>
              <c:numCache>
                <c:formatCode>General</c:formatCode>
                <c:ptCount val="8"/>
                <c:pt idx="0">
                  <c:v>5</c:v>
                </c:pt>
                <c:pt idx="1">
                  <c:v>301</c:v>
                </c:pt>
                <c:pt idx="2">
                  <c:v>93</c:v>
                </c:pt>
                <c:pt idx="3">
                  <c:v>170</c:v>
                </c:pt>
                <c:pt idx="4">
                  <c:v>507</c:v>
                </c:pt>
                <c:pt idx="5">
                  <c:v>167</c:v>
                </c:pt>
                <c:pt idx="6">
                  <c:v>50</c:v>
                </c:pt>
                <c:pt idx="7">
                  <c:v>10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layout>
        <c:manualLayout>
          <c:xMode val="edge"/>
          <c:yMode val="edge"/>
          <c:x val="0.68683885419494972"/>
          <c:y val="0.27709208223972026"/>
          <c:w val="0.29591976649470575"/>
          <c:h val="0.6972047244094487"/>
        </c:manualLayout>
      </c:layout>
      <c:overlay val="0"/>
      <c:txPr>
        <a:bodyPr/>
        <a:lstStyle/>
        <a:p>
          <a:pPr>
            <a:defRPr sz="900" b="1">
              <a:latin typeface="Arial" pitchFamily="34" charset="0"/>
              <a:cs typeface="Arial" pitchFamily="34" charset="0"/>
            </a:defRPr>
          </a:pPr>
          <a:endParaRPr lang="en-US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400" b="1">
                <a:solidFill>
                  <a:srgbClr val="7030A0"/>
                </a:solidFill>
                <a:latin typeface="Arial" pitchFamily="34" charset="0"/>
                <a:cs typeface="Arial" pitchFamily="34" charset="0"/>
              </a:defRPr>
            </a:pPr>
            <a:r>
              <a:rPr lang="mn-MN" sz="1400" b="1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Шинэ ажлын байранд</a:t>
            </a:r>
            <a:r>
              <a:rPr lang="mn-MN" sz="1400" b="1" baseline="0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орсон иргэд насны бүлгээр, 2015 оны </a:t>
            </a:r>
            <a:r>
              <a:rPr lang="mn-MN" sz="1400" b="1" baseline="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3-р </a:t>
            </a:r>
            <a:r>
              <a:rPr lang="mn-MN" sz="1400" b="1" baseline="0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сарын байдлаар</a:t>
            </a:r>
            <a:endParaRPr lang="en-US" sz="1400" b="1" dirty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</c:rich>
      </c:tx>
      <c:layout>
        <c:manualLayout>
          <c:xMode val="edge"/>
          <c:yMode val="edge"/>
          <c:x val="0.16221722846441949"/>
          <c:y val="2.7777777777777821E-2"/>
        </c:manualLayout>
      </c:layout>
      <c:overlay val="0"/>
    </c:title>
    <c:autoTitleDeleted val="0"/>
    <c:view3D>
      <c:rotX val="15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9091757350555888"/>
          <c:y val="0.25455526392534289"/>
          <c:w val="0.80908242649444095"/>
          <c:h val="0.52043999708369793"/>
        </c:manualLayout>
      </c:layout>
      <c:pie3DChart>
        <c:varyColors val="1"/>
        <c:ser>
          <c:idx val="0"/>
          <c:order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>
                    <a:solidFill>
                      <a:schemeClr val="bg1"/>
                    </a:solidFill>
                    <a:latin typeface="Arial" pitchFamily="34" charset="0"/>
                    <a:cs typeface="Arial" pitchFamily="34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Sheet1!$A$49:$A$52</c:f>
              <c:strCache>
                <c:ptCount val="4"/>
                <c:pt idx="0">
                  <c:v>15-24</c:v>
                </c:pt>
                <c:pt idx="1">
                  <c:v>25-34</c:v>
                </c:pt>
                <c:pt idx="2">
                  <c:v>35-44</c:v>
                </c:pt>
                <c:pt idx="3">
                  <c:v>45-с дээш</c:v>
                </c:pt>
              </c:strCache>
            </c:strRef>
          </c:cat>
          <c:val>
            <c:numRef>
              <c:f>Sheet1!$B$49:$B$52</c:f>
              <c:numCache>
                <c:formatCode>General</c:formatCode>
                <c:ptCount val="4"/>
                <c:pt idx="0">
                  <c:v>2</c:v>
                </c:pt>
                <c:pt idx="1">
                  <c:v>4</c:v>
                </c:pt>
                <c:pt idx="2">
                  <c:v>4</c:v>
                </c:pt>
                <c:pt idx="3">
                  <c:v>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t"/>
      <c:layout>
        <c:manualLayout>
          <c:xMode val="edge"/>
          <c:yMode val="edge"/>
          <c:x val="0"/>
          <c:y val="0.19583333333333341"/>
          <c:w val="0.16014249904155239"/>
          <c:h val="0.52816163604549493"/>
        </c:manualLayout>
      </c:layout>
      <c:overlay val="0"/>
      <c:txPr>
        <a:bodyPr/>
        <a:lstStyle/>
        <a:p>
          <a:pPr>
            <a:defRPr b="1">
              <a:latin typeface="Arial" pitchFamily="34" charset="0"/>
              <a:cs typeface="Arial" pitchFamily="34" charset="0"/>
            </a:defRPr>
          </a:pPr>
          <a:endParaRPr lang="en-US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6"/>
    </mc:Choice>
    <mc:Fallback>
      <c:style val="6"/>
    </mc:Fallback>
  </mc:AlternateContent>
  <c:chart>
    <c:title>
      <c:tx>
        <c:rich>
          <a:bodyPr/>
          <a:lstStyle/>
          <a:p>
            <a:pPr>
              <a:defRPr sz="1200">
                <a:solidFill>
                  <a:srgbClr val="0070C0"/>
                </a:solidFill>
                <a:latin typeface="Arial" pitchFamily="34" charset="0"/>
                <a:cs typeface="Arial" pitchFamily="34" charset="0"/>
              </a:defRPr>
            </a:pPr>
            <a:r>
              <a:rPr lang="mn-MN" sz="120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Гэмт хэргийн улмаас гэмтсэн, нас барсан иргэд сүүлийн 3 жилийн 3-р сарын байдлаар /өссөн дүнгээр/</a:t>
            </a:r>
            <a:endParaRPr lang="en-US" sz="120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c:rich>
      </c:tx>
      <c:layout/>
      <c:overlay val="0"/>
    </c:title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3.4591194968553458E-2"/>
          <c:y val="0.26475100151954689"/>
          <c:w val="0.93081761006289354"/>
          <c:h val="0.49782912004420538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Sheet1!$A$55</c:f>
              <c:strCache>
                <c:ptCount val="1"/>
                <c:pt idx="0">
                  <c:v>Гэмтсэн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 b="1">
                    <a:latin typeface="Arial" pitchFamily="34" charset="0"/>
                    <a:cs typeface="Arial" pitchFamily="34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numRef>
              <c:f>Sheet1!$B$54:$D$54</c:f>
              <c:numCache>
                <c:formatCode>General</c:formatCode>
                <c:ptCount val="3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</c:numCache>
            </c:numRef>
          </c:cat>
          <c:val>
            <c:numRef>
              <c:f>Sheet1!$B$55:$D$55</c:f>
              <c:numCache>
                <c:formatCode>General</c:formatCode>
                <c:ptCount val="3"/>
                <c:pt idx="0">
                  <c:v>50</c:v>
                </c:pt>
                <c:pt idx="1">
                  <c:v>45</c:v>
                </c:pt>
                <c:pt idx="2">
                  <c:v>46</c:v>
                </c:pt>
              </c:numCache>
            </c:numRef>
          </c:val>
        </c:ser>
        <c:ser>
          <c:idx val="1"/>
          <c:order val="1"/>
          <c:tx>
            <c:strRef>
              <c:f>Sheet1!$A$56</c:f>
              <c:strCache>
                <c:ptCount val="1"/>
                <c:pt idx="0">
                  <c:v>Нас барсан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6.2893081761006371E-3"/>
                  <c:y val="-1.8518518518518531E-2"/>
                </c:manualLayout>
              </c:layout>
              <c:spPr/>
              <c:txPr>
                <a:bodyPr/>
                <a:lstStyle/>
                <a:p>
                  <a:pPr>
                    <a:defRPr sz="1200" b="1">
                      <a:latin typeface="Arial" pitchFamily="34" charset="0"/>
                      <a:cs typeface="Arial" pitchFamily="34" charset="0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9.4339622641509448E-3"/>
                  <c:y val="-9.2592592592592744E-3"/>
                </c:manualLayout>
              </c:layout>
              <c:spPr/>
              <c:txPr>
                <a:bodyPr/>
                <a:lstStyle/>
                <a:p>
                  <a:pPr>
                    <a:defRPr sz="1200" b="1">
                      <a:latin typeface="Arial" pitchFamily="34" charset="0"/>
                      <a:cs typeface="Arial" pitchFamily="34" charset="0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2.5157232704402538E-2"/>
                  <c:y val="-9.2592592592592744E-3"/>
                </c:manualLayout>
              </c:layout>
              <c:spPr/>
              <c:txPr>
                <a:bodyPr/>
                <a:lstStyle/>
                <a:p>
                  <a:pPr>
                    <a:defRPr sz="1200" b="1">
                      <a:latin typeface="Arial" pitchFamily="34" charset="0"/>
                      <a:cs typeface="Arial" pitchFamily="34" charset="0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>
                    <a:latin typeface="Arial" pitchFamily="34" charset="0"/>
                    <a:cs typeface="Arial" pitchFamily="34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Sheet1!$B$54:$D$54</c:f>
              <c:numCache>
                <c:formatCode>General</c:formatCode>
                <c:ptCount val="3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</c:numCache>
            </c:numRef>
          </c:cat>
          <c:val>
            <c:numRef>
              <c:f>Sheet1!$B$56:$D$56</c:f>
              <c:numCache>
                <c:formatCode>General</c:formatCode>
                <c:ptCount val="3"/>
                <c:pt idx="0">
                  <c:v>5</c:v>
                </c:pt>
                <c:pt idx="1">
                  <c:v>6</c:v>
                </c:pt>
                <c:pt idx="2">
                  <c:v>6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279747160"/>
        <c:axId val="279747552"/>
        <c:axId val="0"/>
      </c:bar3DChart>
      <c:catAx>
        <c:axId val="27974716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sz="12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pPr>
            <a:endParaRPr lang="en-US"/>
          </a:p>
        </c:txPr>
        <c:crossAx val="279747552"/>
        <c:crosses val="autoZero"/>
        <c:auto val="1"/>
        <c:lblAlgn val="ctr"/>
        <c:lblOffset val="100"/>
        <c:noMultiLvlLbl val="0"/>
      </c:catAx>
      <c:valAx>
        <c:axId val="279747552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279747160"/>
        <c:crosses val="autoZero"/>
        <c:crossBetween val="between"/>
      </c:valAx>
    </c:plotArea>
    <c:legend>
      <c:legendPos val="t"/>
      <c:layout>
        <c:manualLayout>
          <c:xMode val="edge"/>
          <c:yMode val="edge"/>
          <c:x val="0.11093398702520677"/>
          <c:y val="0.89605263157894732"/>
          <c:w val="0.75611919972267616"/>
          <c:h val="7.9224685730073297E-2"/>
        </c:manualLayout>
      </c:layout>
      <c:overlay val="0"/>
      <c:txPr>
        <a:bodyPr/>
        <a:lstStyle/>
        <a:p>
          <a:pPr>
            <a:defRPr sz="1000" b="1">
              <a:latin typeface="Arial" pitchFamily="34" charset="0"/>
              <a:cs typeface="Arial" pitchFamily="34" charset="0"/>
            </a:defRPr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 algn="ctr">
              <a:defRPr sz="1400">
                <a:solidFill>
                  <a:srgbClr val="7030A0"/>
                </a:solidFill>
              </a:defRPr>
            </a:pPr>
            <a:r>
              <a:rPr lang="mn-MN" sz="1400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Бүртгэгдсэн гэмт хэргийн тоо </a:t>
            </a:r>
            <a:r>
              <a:rPr lang="mn-MN" sz="14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mn-MN" sz="1400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сүүлийн 3 жилийн </a:t>
            </a:r>
            <a:r>
              <a:rPr lang="mn-MN" sz="14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3-р </a:t>
            </a:r>
            <a:r>
              <a:rPr lang="mn-MN" sz="1400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сарын байдлаар</a:t>
            </a:r>
          </a:p>
        </c:rich>
      </c:tx>
      <c:layout>
        <c:manualLayout>
          <c:xMode val="edge"/>
          <c:yMode val="edge"/>
          <c:x val="0.16527777777777777"/>
          <c:y val="1.8518518518518563E-2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6.1111111111111123E-2"/>
          <c:y val="0.281726509186352"/>
          <c:w val="0.93888888888889022"/>
          <c:h val="0.43550341207349086"/>
        </c:manualLayout>
      </c:layout>
      <c:lineChart>
        <c:grouping val="standard"/>
        <c:varyColors val="0"/>
        <c:ser>
          <c:idx val="0"/>
          <c:order val="0"/>
          <c:tx>
            <c:strRef>
              <c:f>Sheet1!$A$70</c:f>
              <c:strCache>
                <c:ptCount val="1"/>
                <c:pt idx="0">
                  <c:v>гэмт хэргийн тоо</c:v>
                </c:pt>
              </c:strCache>
            </c:strRef>
          </c:tx>
          <c:dLbls>
            <c:dLbl>
              <c:idx val="0"/>
              <c:layout>
                <c:manualLayout>
                  <c:x val="-2.6984126984126975E-2"/>
                  <c:y val="-9.333333333333336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-1.5873015873015879E-2"/>
                  <c:y val="-0.1000000000000000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-1.4285714285714176E-2"/>
                  <c:y val="-8.66666666666668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>
                    <a:latin typeface="Arial" pitchFamily="34" charset="0"/>
                    <a:cs typeface="Arial" pitchFamily="34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Sheet1!$B$69:$D$69</c:f>
              <c:numCache>
                <c:formatCode>General</c:formatCode>
                <c:ptCount val="3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</c:numCache>
            </c:numRef>
          </c:cat>
          <c:val>
            <c:numRef>
              <c:f>Sheet1!$B$70:$D$70</c:f>
              <c:numCache>
                <c:formatCode>General</c:formatCode>
                <c:ptCount val="3"/>
                <c:pt idx="0">
                  <c:v>118</c:v>
                </c:pt>
                <c:pt idx="1">
                  <c:v>125</c:v>
                </c:pt>
                <c:pt idx="2">
                  <c:v>120</c:v>
                </c:pt>
              </c:numCache>
            </c:numRef>
          </c:val>
          <c:smooth val="0"/>
        </c:ser>
        <c:dLbls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279748336"/>
        <c:axId val="279748728"/>
      </c:lineChart>
      <c:catAx>
        <c:axId val="27974833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pPr>
            <a:endParaRPr lang="en-US"/>
          </a:p>
        </c:txPr>
        <c:crossAx val="279748728"/>
        <c:crosses val="autoZero"/>
        <c:auto val="1"/>
        <c:lblAlgn val="ctr"/>
        <c:lblOffset val="100"/>
        <c:noMultiLvlLbl val="0"/>
      </c:catAx>
      <c:valAx>
        <c:axId val="279748728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279748336"/>
        <c:crosses val="autoZero"/>
        <c:crossBetween val="between"/>
      </c:valAx>
    </c:plotArea>
    <c:legend>
      <c:legendPos val="t"/>
      <c:layout>
        <c:manualLayout>
          <c:xMode val="edge"/>
          <c:yMode val="edge"/>
          <c:x val="8.9472837121774857E-3"/>
          <c:y val="0.88227185544114684"/>
          <c:w val="0.26386656267023256"/>
          <c:h val="0.1177281445588533"/>
        </c:manualLayout>
      </c:layout>
      <c:overlay val="0"/>
      <c:txPr>
        <a:bodyPr/>
        <a:lstStyle/>
        <a:p>
          <a:pPr>
            <a:defRPr b="1">
              <a:latin typeface="Arial" pitchFamily="34" charset="0"/>
              <a:cs typeface="Arial" pitchFamily="34" charset="0"/>
            </a:defRPr>
          </a:pPr>
          <a:endParaRPr lang="en-US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>
                <a:solidFill>
                  <a:srgbClr val="7030A0"/>
                </a:solidFill>
              </a:defRPr>
            </a:pPr>
            <a:r>
              <a:rPr lang="mn-MN" sz="1200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Гэмт хэргийн улмаас учирсан</a:t>
            </a:r>
            <a:r>
              <a:rPr lang="mn-MN" sz="1200" baseline="0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хохирол, нөхөн төлүүлсэн хувь сүүлийн 3 жилийн </a:t>
            </a:r>
            <a:r>
              <a:rPr lang="mn-MN" sz="1200" baseline="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3-р </a:t>
            </a:r>
            <a:r>
              <a:rPr lang="mn-MN" sz="1200" baseline="0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сарын байдлаар /өссөн дүнгээр/</a:t>
            </a:r>
            <a:endParaRPr lang="en-US" sz="1200" dirty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</c:rich>
      </c:tx>
      <c:layout>
        <c:manualLayout>
          <c:xMode val="edge"/>
          <c:yMode val="edge"/>
          <c:x val="0.10497126436781609"/>
          <c:y val="5.2631560770976388E-2"/>
        </c:manualLayout>
      </c:layout>
      <c:overlay val="0"/>
    </c:title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1.8086025884695441E-2"/>
          <c:y val="0.31459718237825957"/>
          <c:w val="0.98191397411530457"/>
          <c:h val="0.41721169208410497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Sheet1!$A$63</c:f>
              <c:strCache>
                <c:ptCount val="1"/>
                <c:pt idx="0">
                  <c:v>Учирсан хохирол/сая төг/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-5.7471264367816126E-3"/>
                  <c:y val="-4.761902976414333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0"/>
                  <c:y val="-1.42857089292430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5.7471264367816126E-3"/>
                  <c:y val="-4.761902976414333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>
                    <a:latin typeface="Arial" pitchFamily="34" charset="0"/>
                    <a:cs typeface="Arial" pitchFamily="34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Sheet1!$B$62:$D$62</c:f>
              <c:numCache>
                <c:formatCode>General</c:formatCode>
                <c:ptCount val="3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</c:numCache>
            </c:numRef>
          </c:cat>
          <c:val>
            <c:numRef>
              <c:f>Sheet1!$B$63:$D$63</c:f>
              <c:numCache>
                <c:formatCode>0.0</c:formatCode>
                <c:ptCount val="3"/>
                <c:pt idx="0" formatCode="General">
                  <c:v>211.9</c:v>
                </c:pt>
                <c:pt idx="1">
                  <c:v>320.5</c:v>
                </c:pt>
                <c:pt idx="2">
                  <c:v>209.7</c:v>
                </c:pt>
              </c:numCache>
            </c:numRef>
          </c:val>
        </c:ser>
        <c:ser>
          <c:idx val="1"/>
          <c:order val="1"/>
          <c:tx>
            <c:strRef>
              <c:f>Sheet1!$A$64</c:f>
              <c:strCache>
                <c:ptCount val="1"/>
                <c:pt idx="0">
                  <c:v>Нөхөн төлүүлсэн хувь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3.1609195402298881E-2"/>
                  <c:y val="-3.333332083490032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2.0114942528735649E-2"/>
                  <c:y val="-2.38095148820716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2.8735632183908056E-2"/>
                  <c:y val="-2.857141785848599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>
                    <a:latin typeface="Arial" pitchFamily="34" charset="0"/>
                    <a:cs typeface="Arial" pitchFamily="34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Sheet1!$B$62:$D$62</c:f>
              <c:numCache>
                <c:formatCode>General</c:formatCode>
                <c:ptCount val="3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</c:numCache>
            </c:numRef>
          </c:cat>
          <c:val>
            <c:numRef>
              <c:f>Sheet1!$B$64:$D$64</c:f>
              <c:numCache>
                <c:formatCode>General</c:formatCode>
                <c:ptCount val="3"/>
                <c:pt idx="0">
                  <c:v>49.7</c:v>
                </c:pt>
                <c:pt idx="1">
                  <c:v>61.1</c:v>
                </c:pt>
                <c:pt idx="2">
                  <c:v>53.5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cylinder"/>
        <c:axId val="271492440"/>
        <c:axId val="271492832"/>
        <c:axId val="0"/>
      </c:bar3DChart>
      <c:catAx>
        <c:axId val="27149244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b="1">
                <a:latin typeface="Arial" pitchFamily="34" charset="0"/>
                <a:cs typeface="Arial" pitchFamily="34" charset="0"/>
              </a:defRPr>
            </a:pPr>
            <a:endParaRPr lang="en-US"/>
          </a:p>
        </c:txPr>
        <c:crossAx val="271492832"/>
        <c:crosses val="autoZero"/>
        <c:auto val="1"/>
        <c:lblAlgn val="ctr"/>
        <c:lblOffset val="100"/>
        <c:noMultiLvlLbl val="0"/>
      </c:catAx>
      <c:valAx>
        <c:axId val="271492832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271492440"/>
        <c:crosses val="autoZero"/>
        <c:crossBetween val="between"/>
      </c:valAx>
    </c:plotArea>
    <c:legend>
      <c:legendPos val="t"/>
      <c:layout>
        <c:manualLayout>
          <c:xMode val="edge"/>
          <c:yMode val="edge"/>
          <c:x val="5.0978821612815639E-2"/>
          <c:y val="0.8589629325223348"/>
          <c:w val="0.86068603493528861"/>
          <c:h val="8.5326177230529696E-2"/>
        </c:manualLayout>
      </c:layout>
      <c:overlay val="0"/>
      <c:txPr>
        <a:bodyPr/>
        <a:lstStyle/>
        <a:p>
          <a:pPr>
            <a:defRPr sz="1000" b="1">
              <a:latin typeface="Arial" pitchFamily="34" charset="0"/>
              <a:cs typeface="Arial" pitchFamily="34" charset="0"/>
            </a:defRPr>
          </a:pPr>
          <a:endParaRPr lang="en-US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400">
                <a:solidFill>
                  <a:schemeClr val="accent5">
                    <a:lumMod val="75000"/>
                  </a:schemeClr>
                </a:solidFill>
              </a:defRPr>
            </a:pPr>
            <a:r>
              <a:rPr lang="mn-MN" sz="1400" dirty="0" smtClean="0">
                <a:solidFill>
                  <a:schemeClr val="accent5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Амаржсан</a:t>
            </a:r>
            <a:r>
              <a:rPr lang="mn-MN" sz="1400" baseline="0" dirty="0" smtClean="0">
                <a:solidFill>
                  <a:schemeClr val="accent5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эх, амьд төрсөн хүүхдийн тоо сүүлийн 3 жилийн 3 сарын байдлаар</a:t>
            </a:r>
            <a:endParaRPr lang="en-US" sz="1400" dirty="0">
              <a:solidFill>
                <a:schemeClr val="accent5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c:rich>
      </c:tx>
      <c:overlay val="0"/>
    </c:title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"/>
          <c:y val="0.22074434055118117"/>
          <c:w val="1"/>
          <c:h val="0.51112614829396319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Sheet1!$A$78</c:f>
              <c:strCache>
                <c:ptCount val="1"/>
                <c:pt idx="0">
                  <c:v>Амаржсан эх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>
                    <a:solidFill>
                      <a:schemeClr val="tx2">
                        <a:lumMod val="60000"/>
                        <a:lumOff val="40000"/>
                      </a:schemeClr>
                    </a:solidFill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Sheet1!$B$77:$D$77</c:f>
              <c:numCache>
                <c:formatCode>General</c:formatCode>
                <c:ptCount val="3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</c:numCache>
            </c:numRef>
          </c:cat>
          <c:val>
            <c:numRef>
              <c:f>Sheet1!$B$78:$D$78</c:f>
              <c:numCache>
                <c:formatCode>General</c:formatCode>
                <c:ptCount val="3"/>
                <c:pt idx="0">
                  <c:v>401</c:v>
                </c:pt>
                <c:pt idx="1">
                  <c:v>395</c:v>
                </c:pt>
                <c:pt idx="2">
                  <c:v>442</c:v>
                </c:pt>
              </c:numCache>
            </c:numRef>
          </c:val>
        </c:ser>
        <c:ser>
          <c:idx val="1"/>
          <c:order val="1"/>
          <c:tx>
            <c:strRef>
              <c:f>Sheet1!$A$79</c:f>
              <c:strCache>
                <c:ptCount val="1"/>
                <c:pt idx="0">
                  <c:v>Амьд төрсөн хүүхэд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>
                    <a:solidFill>
                      <a:srgbClr val="C00000"/>
                    </a:solidFill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Sheet1!$B$77:$D$77</c:f>
              <c:numCache>
                <c:formatCode>General</c:formatCode>
                <c:ptCount val="3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</c:numCache>
            </c:numRef>
          </c:cat>
          <c:val>
            <c:numRef>
              <c:f>Sheet1!$B$79:$D$79</c:f>
              <c:numCache>
                <c:formatCode>General</c:formatCode>
                <c:ptCount val="3"/>
                <c:pt idx="0">
                  <c:v>402</c:v>
                </c:pt>
                <c:pt idx="1">
                  <c:v>398</c:v>
                </c:pt>
                <c:pt idx="2">
                  <c:v>442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cone"/>
        <c:axId val="271493616"/>
        <c:axId val="279728312"/>
        <c:axId val="0"/>
      </c:bar3DChart>
      <c:catAx>
        <c:axId val="27149361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b="1"/>
            </a:pPr>
            <a:endParaRPr lang="en-US"/>
          </a:p>
        </c:txPr>
        <c:crossAx val="279728312"/>
        <c:crosses val="autoZero"/>
        <c:auto val="1"/>
        <c:lblAlgn val="ctr"/>
        <c:lblOffset val="100"/>
        <c:noMultiLvlLbl val="0"/>
      </c:catAx>
      <c:valAx>
        <c:axId val="279728312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271493616"/>
        <c:crosses val="autoZero"/>
        <c:crossBetween val="between"/>
      </c:valAx>
    </c:plotArea>
    <c:legend>
      <c:legendPos val="t"/>
      <c:layout>
        <c:manualLayout>
          <c:xMode val="edge"/>
          <c:yMode val="edge"/>
          <c:x val="0.21743150527236729"/>
          <c:y val="0.87656249999999991"/>
          <c:w val="0.56513675922088691"/>
          <c:h val="9.4181840551181117E-2"/>
        </c:manualLayout>
      </c:layout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>
                <a:solidFill>
                  <a:schemeClr val="accent3">
                    <a:lumMod val="75000"/>
                  </a:schemeClr>
                </a:solidFill>
              </a:defRPr>
            </a:pPr>
            <a:r>
              <a:rPr lang="mn-MN" sz="1400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Нялхасын эндэгдэл болон 1-5 хүртэлх</a:t>
            </a:r>
            <a:r>
              <a:rPr lang="mn-MN" sz="1400" baseline="0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насны хүүхдийн эндэгдэл сүүлийн       3 жилийн 3 сарын байдлаар</a:t>
            </a:r>
            <a:endParaRPr lang="en-US" sz="1400" dirty="0">
              <a:solidFill>
                <a:schemeClr val="accent3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c:rich>
      </c:tx>
      <c:overlay val="0"/>
    </c:title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3.1073446327683624E-2"/>
          <c:y val="0.25714698162729666"/>
          <c:w val="0.93785310734463279"/>
          <c:h val="0.49853280839895026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Sheet1!$A$83</c:f>
              <c:strCache>
                <c:ptCount val="1"/>
                <c:pt idx="0">
                  <c:v>Нялхсын эндэгдэл  0-1 нас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-1.1299435028248589E-2"/>
                  <c:y val="-2.857142857142857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5.6497175141242426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-5.6497175141242938E-3"/>
                  <c:y val="-1.428571428571428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>
                    <a:solidFill>
                      <a:srgbClr val="0070C0"/>
                    </a:solidFill>
                    <a:latin typeface="Arial" pitchFamily="34" charset="0"/>
                    <a:cs typeface="Arial" pitchFamily="34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Sheet1!$B$82:$D$82</c:f>
              <c:numCache>
                <c:formatCode>General</c:formatCode>
                <c:ptCount val="3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</c:numCache>
            </c:numRef>
          </c:cat>
          <c:val>
            <c:numRef>
              <c:f>Sheet1!$B$83:$D$83</c:f>
              <c:numCache>
                <c:formatCode>General</c:formatCode>
                <c:ptCount val="3"/>
                <c:pt idx="0">
                  <c:v>4</c:v>
                </c:pt>
                <c:pt idx="1">
                  <c:v>4</c:v>
                </c:pt>
                <c:pt idx="2">
                  <c:v>3</c:v>
                </c:pt>
              </c:numCache>
            </c:numRef>
          </c:val>
        </c:ser>
        <c:ser>
          <c:idx val="1"/>
          <c:order val="1"/>
          <c:tx>
            <c:strRef>
              <c:f>Sheet1!$A$84</c:f>
              <c:strCache>
                <c:ptCount val="1"/>
                <c:pt idx="0">
                  <c:v>1-5 хүртэл насны хүүхдийн эндэгдэл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1.4124293785310734E-2"/>
                  <c:y val="-1.904761904761905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5.6497175141243978E-3"/>
                  <c:y val="-1.904761904761905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>
                    <a:solidFill>
                      <a:schemeClr val="accent6">
                        <a:lumMod val="75000"/>
                      </a:schemeClr>
                    </a:solidFill>
                    <a:latin typeface="Arial" pitchFamily="34" charset="0"/>
                    <a:cs typeface="Arial" pitchFamily="34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Sheet1!$B$82:$D$82</c:f>
              <c:numCache>
                <c:formatCode>General</c:formatCode>
                <c:ptCount val="3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</c:numCache>
            </c:numRef>
          </c:cat>
          <c:val>
            <c:numRef>
              <c:f>Sheet1!$B$84:$D$84</c:f>
              <c:numCache>
                <c:formatCode>General</c:formatCode>
                <c:ptCount val="3"/>
                <c:pt idx="0">
                  <c:v>5</c:v>
                </c:pt>
                <c:pt idx="1">
                  <c:v>6</c:v>
                </c:pt>
                <c:pt idx="2">
                  <c:v>2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cylinder"/>
        <c:axId val="279729096"/>
        <c:axId val="279729488"/>
        <c:axId val="0"/>
      </c:bar3DChart>
      <c:catAx>
        <c:axId val="27972909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b="1"/>
            </a:pPr>
            <a:endParaRPr lang="en-US"/>
          </a:p>
        </c:txPr>
        <c:crossAx val="279729488"/>
        <c:crosses val="autoZero"/>
        <c:auto val="1"/>
        <c:lblAlgn val="ctr"/>
        <c:lblOffset val="100"/>
        <c:noMultiLvlLbl val="0"/>
      </c:catAx>
      <c:valAx>
        <c:axId val="279729488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279729096"/>
        <c:crosses val="autoZero"/>
        <c:crossBetween val="between"/>
      </c:valAx>
    </c:plotArea>
    <c:legend>
      <c:legendPos val="t"/>
      <c:layout>
        <c:manualLayout>
          <c:xMode val="edge"/>
          <c:yMode val="edge"/>
          <c:x val="0.05"/>
          <c:y val="0.87486999671916021"/>
          <c:w val="0.9"/>
          <c:h val="9.4181840551181117E-2"/>
        </c:manualLayout>
      </c:layout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txPr>
        <a:bodyPr/>
        <a:lstStyle/>
        <a:p>
          <a:pPr>
            <a:defRPr sz="1400">
              <a:solidFill>
                <a:srgbClr val="7030A0"/>
              </a:solidFill>
              <a:latin typeface="Arial" pitchFamily="34" charset="0"/>
              <a:cs typeface="Arial" pitchFamily="34" charset="0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3.0555555555555555E-2"/>
          <c:y val="0.19471274424030333"/>
          <c:w val="0.93888888888888888"/>
          <c:h val="0.49750546806649171"/>
        </c:manualLayout>
      </c:layout>
      <c:lineChart>
        <c:grouping val="stacked"/>
        <c:varyColors val="0"/>
        <c:ser>
          <c:idx val="0"/>
          <c:order val="0"/>
          <c:tx>
            <c:strRef>
              <c:f>Sheet1!$A$89</c:f>
              <c:strCache>
                <c:ptCount val="1"/>
                <c:pt idx="0">
                  <c:v>Халдварт өвчнөөр өвчлөгчид</c:v>
                </c:pt>
              </c:strCache>
            </c:strRef>
          </c:tx>
          <c:dLbls>
            <c:dLbl>
              <c:idx val="0"/>
              <c:layout>
                <c:manualLayout>
                  <c:x val="-6.9444444444444448E-2"/>
                  <c:y val="-3.240740740740740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-3.3333333333333333E-2"/>
                  <c:y val="-3.703703703703703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-1.3888888888888888E-2"/>
                  <c:y val="-3.240740740740740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>
                    <a:latin typeface="Arial" pitchFamily="34" charset="0"/>
                    <a:cs typeface="Arial" pitchFamily="34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Sheet1!$B$88:$D$88</c:f>
              <c:numCache>
                <c:formatCode>General</c:formatCode>
                <c:ptCount val="3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</c:numCache>
            </c:numRef>
          </c:cat>
          <c:val>
            <c:numRef>
              <c:f>Sheet1!$B$89:$D$89</c:f>
              <c:numCache>
                <c:formatCode>General</c:formatCode>
                <c:ptCount val="3"/>
                <c:pt idx="0">
                  <c:v>276</c:v>
                </c:pt>
                <c:pt idx="1">
                  <c:v>239</c:v>
                </c:pt>
                <c:pt idx="2">
                  <c:v>141</c:v>
                </c:pt>
              </c:numCache>
            </c:numRef>
          </c:val>
          <c:smooth val="0"/>
        </c:ser>
        <c:dLbls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276175448"/>
        <c:axId val="276175840"/>
      </c:lineChart>
      <c:catAx>
        <c:axId val="27617544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b="1">
                <a:latin typeface="Arial" pitchFamily="34" charset="0"/>
                <a:cs typeface="Arial" pitchFamily="34" charset="0"/>
              </a:defRPr>
            </a:pPr>
            <a:endParaRPr lang="en-US"/>
          </a:p>
        </c:txPr>
        <c:crossAx val="276175840"/>
        <c:crosses val="autoZero"/>
        <c:auto val="1"/>
        <c:lblAlgn val="ctr"/>
        <c:lblOffset val="100"/>
        <c:noMultiLvlLbl val="0"/>
      </c:catAx>
      <c:valAx>
        <c:axId val="276175840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276175448"/>
        <c:crosses val="autoZero"/>
        <c:crossBetween val="between"/>
      </c:valAx>
    </c:plotArea>
    <c:legend>
      <c:legendPos val="t"/>
      <c:layout>
        <c:manualLayout>
          <c:xMode val="edge"/>
          <c:yMode val="edge"/>
          <c:x val="0.14796937882764655"/>
          <c:y val="0.83321777486147564"/>
          <c:w val="0.63461679790026249"/>
          <c:h val="0.11149496937882765"/>
        </c:manualLayout>
      </c:layout>
      <c:overlay val="0"/>
      <c:txPr>
        <a:bodyPr/>
        <a:lstStyle/>
        <a:p>
          <a:pPr>
            <a:defRPr b="1">
              <a:latin typeface="Arial" pitchFamily="34" charset="0"/>
              <a:cs typeface="Arial" pitchFamily="34" charset="0"/>
            </a:defRPr>
          </a:pPr>
          <a:endParaRPr lang="en-US"/>
        </a:p>
      </c:txPr>
    </c:legend>
    <c:plotVisOnly val="1"/>
    <c:dispBlanksAs val="zero"/>
    <c:showDLblsOverMax val="0"/>
  </c:chart>
  <c:externalData r:id="rId1">
    <c:autoUpdate val="0"/>
  </c:externalData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6"/>
    </mc:Choice>
    <mc:Fallback>
      <c:style val="6"/>
    </mc:Fallback>
  </mc:AlternateContent>
  <c:chart>
    <c:title>
      <c:tx>
        <c:rich>
          <a:bodyPr/>
          <a:lstStyle/>
          <a:p>
            <a:pPr>
              <a:defRPr/>
            </a:pPr>
            <a:r>
              <a:rPr lang="mn-MN" sz="1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Нийт</a:t>
            </a:r>
            <a:r>
              <a:rPr lang="mn-MN" sz="1400" b="1" baseline="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үзлэгийн тоо,урьдчилан сэргийлэх үзлэгийн тоо сүүлийн 3 жилийн 3 сарын байдлаар</a:t>
            </a:r>
            <a:endParaRPr lang="en-US" sz="1400" b="1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c:rich>
      </c:tx>
      <c:overlay val="0"/>
    </c:title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2.8205128205128206E-2"/>
          <c:y val="0.23183558785920991"/>
          <c:w val="0.94358974358974357"/>
          <c:h val="0.63347062386432473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Sheet1!$A$94</c:f>
              <c:strCache>
                <c:ptCount val="1"/>
                <c:pt idx="0">
                  <c:v>Нийт үзлэгийн тоо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-8.4745762711864406E-3"/>
                  <c:y val="-3.50877192982456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1.4124293785310734E-2"/>
                  <c:y val="-3.947368421052631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5.6497175141242938E-3"/>
                  <c:y val="-3.070175438596491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100" b="1">
                    <a:latin typeface="Arial" pitchFamily="34" charset="0"/>
                    <a:cs typeface="Arial" pitchFamily="34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Sheet1!$B$93:$D$93</c:f>
              <c:numCache>
                <c:formatCode>General</c:formatCode>
                <c:ptCount val="3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</c:numCache>
            </c:numRef>
          </c:cat>
          <c:val>
            <c:numRef>
              <c:f>Sheet1!$B$94:$D$94</c:f>
              <c:numCache>
                <c:formatCode>General</c:formatCode>
                <c:ptCount val="3"/>
                <c:pt idx="0">
                  <c:v>83</c:v>
                </c:pt>
                <c:pt idx="1">
                  <c:v>87.6</c:v>
                </c:pt>
                <c:pt idx="2">
                  <c:v>67.5</c:v>
                </c:pt>
              </c:numCache>
            </c:numRef>
          </c:val>
        </c:ser>
        <c:ser>
          <c:idx val="1"/>
          <c:order val="1"/>
          <c:tx>
            <c:strRef>
              <c:f>Sheet1!$A$95</c:f>
              <c:strCache>
                <c:ptCount val="1"/>
                <c:pt idx="0">
                  <c:v>Урьдчилан сэргийлэх үзлэг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3.1073446327683617E-2"/>
                  <c:y val="-2.63161348252521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2.2598870056497175E-2"/>
                  <c:y val="-1.754385964912280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3.3898305084745763E-2"/>
                  <c:y val="-3.947368421052631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100" b="1">
                    <a:latin typeface="Arial" pitchFamily="34" charset="0"/>
                    <a:cs typeface="Arial" pitchFamily="34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Sheet1!$B$93:$D$93</c:f>
              <c:numCache>
                <c:formatCode>General</c:formatCode>
                <c:ptCount val="3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</c:numCache>
            </c:numRef>
          </c:cat>
          <c:val>
            <c:numRef>
              <c:f>Sheet1!$B$95:$D$95</c:f>
              <c:numCache>
                <c:formatCode>General</c:formatCode>
                <c:ptCount val="3"/>
                <c:pt idx="0">
                  <c:v>23.9</c:v>
                </c:pt>
                <c:pt idx="1">
                  <c:v>31.7</c:v>
                </c:pt>
                <c:pt idx="2">
                  <c:v>16.3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276176624"/>
        <c:axId val="276177016"/>
        <c:axId val="0"/>
      </c:bar3DChart>
      <c:catAx>
        <c:axId val="27617662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b="1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pPr>
            <a:endParaRPr lang="en-US"/>
          </a:p>
        </c:txPr>
        <c:crossAx val="276177016"/>
        <c:crosses val="autoZero"/>
        <c:auto val="1"/>
        <c:lblAlgn val="ctr"/>
        <c:lblOffset val="100"/>
        <c:noMultiLvlLbl val="0"/>
      </c:catAx>
      <c:valAx>
        <c:axId val="276177016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276176624"/>
        <c:crosses val="autoZero"/>
        <c:crossBetween val="between"/>
      </c:valAx>
    </c:plotArea>
    <c:legend>
      <c:legendPos val="t"/>
      <c:layout>
        <c:manualLayout>
          <c:xMode val="edge"/>
          <c:yMode val="edge"/>
          <c:x val="0.81274439733494852"/>
          <c:y val="0.25618816878659401"/>
          <c:w val="0.15307349081364829"/>
          <c:h val="0.3068187630392355"/>
        </c:manualLayout>
      </c:layout>
      <c:overlay val="0"/>
      <c:txPr>
        <a:bodyPr/>
        <a:lstStyle/>
        <a:p>
          <a:pPr>
            <a:defRPr sz="900">
              <a:latin typeface="Arial" pitchFamily="34" charset="0"/>
              <a:cs typeface="Arial" pitchFamily="34" charset="0"/>
            </a:defRPr>
          </a:pPr>
          <a:endParaRPr lang="en-US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5"/>
    </mc:Choice>
    <mc:Fallback>
      <c:style val="5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mn-MN"/>
              <a:t>Банк,</a:t>
            </a:r>
            <a:r>
              <a:rPr lang="mn-MN" baseline="0"/>
              <a:t> санхүү</a:t>
            </a:r>
            <a:endParaRPr lang="en-US"/>
          </a:p>
        </c:rich>
      </c:tx>
      <c:layout/>
      <c:overlay val="0"/>
    </c:title>
    <c:autoTitleDeleted val="0"/>
    <c:view3D>
      <c:rotX val="15"/>
      <c:rotY val="20"/>
      <c:rAngAx val="0"/>
    </c:view3D>
    <c:floor>
      <c:thickness val="0"/>
    </c:floor>
    <c:sideWall>
      <c:thickness val="0"/>
      <c:spPr>
        <a:noFill/>
        <a:ln w="25400">
          <a:noFill/>
        </a:ln>
      </c:spPr>
    </c:sideWall>
    <c:backWall>
      <c:thickness val="0"/>
    </c:backWall>
    <c:plotArea>
      <c:layout>
        <c:manualLayout>
          <c:layoutTarget val="inner"/>
          <c:xMode val="edge"/>
          <c:yMode val="edge"/>
          <c:x val="1.8998272884283247E-2"/>
          <c:y val="0.22131337543203142"/>
          <c:w val="0.96200345423143352"/>
          <c:h val="0.69930823003560194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Sheet2!$M$3</c:f>
              <c:strCache>
                <c:ptCount val="1"/>
                <c:pt idx="0">
                  <c:v>Зээлийн өрийн үлдэгдэл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numRef>
              <c:f>Sheet2!$N$2:$S$2</c:f>
              <c:numCache>
                <c:formatCode>General</c:formatCode>
                <c:ptCount val="6"/>
                <c:pt idx="0">
                  <c:v>2010.03</c:v>
                </c:pt>
                <c:pt idx="1">
                  <c:v>2011.03</c:v>
                </c:pt>
                <c:pt idx="2">
                  <c:v>2012.03</c:v>
                </c:pt>
                <c:pt idx="3">
                  <c:v>2013.03</c:v>
                </c:pt>
                <c:pt idx="4">
                  <c:v>2014.03</c:v>
                </c:pt>
                <c:pt idx="5">
                  <c:v>2015.03</c:v>
                </c:pt>
              </c:numCache>
            </c:numRef>
          </c:cat>
          <c:val>
            <c:numRef>
              <c:f>Sheet2!$N$3:$S$3</c:f>
              <c:numCache>
                <c:formatCode>General</c:formatCode>
                <c:ptCount val="6"/>
                <c:pt idx="0" formatCode="0.0">
                  <c:v>18474</c:v>
                </c:pt>
                <c:pt idx="1">
                  <c:v>36087.1</c:v>
                </c:pt>
                <c:pt idx="2">
                  <c:v>53366.8</c:v>
                </c:pt>
                <c:pt idx="3">
                  <c:v>72745.100000000006</c:v>
                </c:pt>
                <c:pt idx="4">
                  <c:v>95097.600000000006</c:v>
                </c:pt>
                <c:pt idx="5">
                  <c:v>116424.7</c:v>
                </c:pt>
              </c:numCache>
            </c:numRef>
          </c:val>
        </c:ser>
        <c:ser>
          <c:idx val="1"/>
          <c:order val="1"/>
          <c:tx>
            <c:strRef>
              <c:f>Sheet2!$M$4</c:f>
              <c:strCache>
                <c:ptCount val="1"/>
                <c:pt idx="0">
                  <c:v>Хадгаламж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numRef>
              <c:f>Sheet2!$N$2:$S$2</c:f>
              <c:numCache>
                <c:formatCode>General</c:formatCode>
                <c:ptCount val="6"/>
                <c:pt idx="0">
                  <c:v>2010.03</c:v>
                </c:pt>
                <c:pt idx="1">
                  <c:v>2011.03</c:v>
                </c:pt>
                <c:pt idx="2">
                  <c:v>2012.03</c:v>
                </c:pt>
                <c:pt idx="3">
                  <c:v>2013.03</c:v>
                </c:pt>
                <c:pt idx="4">
                  <c:v>2014.03</c:v>
                </c:pt>
                <c:pt idx="5">
                  <c:v>2015.03</c:v>
                </c:pt>
              </c:numCache>
            </c:numRef>
          </c:cat>
          <c:val>
            <c:numRef>
              <c:f>Sheet2!$N$4:$S$4</c:f>
              <c:numCache>
                <c:formatCode>General</c:formatCode>
                <c:ptCount val="6"/>
                <c:pt idx="0" formatCode="0.0">
                  <c:v>11311.8</c:v>
                </c:pt>
                <c:pt idx="1">
                  <c:v>19447.099999999999</c:v>
                </c:pt>
                <c:pt idx="2">
                  <c:v>23464.400000000001</c:v>
                </c:pt>
                <c:pt idx="3" formatCode="0.0">
                  <c:v>29791.7</c:v>
                </c:pt>
                <c:pt idx="4">
                  <c:v>39908.9</c:v>
                </c:pt>
                <c:pt idx="5">
                  <c:v>39255.9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cylinder"/>
        <c:axId val="372385464"/>
        <c:axId val="372385072"/>
        <c:axId val="0"/>
      </c:bar3DChart>
      <c:catAx>
        <c:axId val="37238546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crossAx val="372385072"/>
        <c:crosses val="autoZero"/>
        <c:auto val="1"/>
        <c:lblAlgn val="ctr"/>
        <c:lblOffset val="100"/>
        <c:noMultiLvlLbl val="0"/>
      </c:catAx>
      <c:valAx>
        <c:axId val="372385072"/>
        <c:scaling>
          <c:orientation val="minMax"/>
        </c:scaling>
        <c:delete val="1"/>
        <c:axPos val="l"/>
        <c:numFmt formatCode="0.0" sourceLinked="1"/>
        <c:majorTickMark val="none"/>
        <c:minorTickMark val="none"/>
        <c:tickLblPos val="nextTo"/>
        <c:crossAx val="372385464"/>
        <c:crosses val="autoZero"/>
        <c:crossBetween val="between"/>
      </c:valAx>
    </c:plotArea>
    <c:legend>
      <c:legendPos val="t"/>
      <c:layout/>
      <c:overlay val="0"/>
    </c:legend>
    <c:plotVisOnly val="1"/>
    <c:dispBlanksAs val="gap"/>
    <c:showDLblsOverMax val="0"/>
  </c:chart>
  <c:externalData r:id="rId2">
    <c:autoUpdate val="0"/>
  </c:externalData>
  <c:userShapes r:id="rId3"/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>
                <a:solidFill>
                  <a:srgbClr val="7030A0"/>
                </a:solidFill>
              </a:defRPr>
            </a:pPr>
            <a:r>
              <a:rPr lang="mn-MN" sz="14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Нийгмийн</a:t>
            </a:r>
            <a:r>
              <a:rPr lang="mn-MN" sz="1400" baseline="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даатгалд даатгуулагчдын тоо сүүлийн 3 жилийн 3 сарын байдлаар</a:t>
            </a:r>
            <a:endParaRPr lang="en-US" sz="1400" dirty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</c:rich>
      </c:tx>
      <c:overlay val="0"/>
    </c:title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3.5714285714285712E-2"/>
          <c:y val="0.25804663840096909"/>
          <c:w val="0.93452380952380953"/>
          <c:h val="0.48348812167709804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Sheet1!$A$99</c:f>
              <c:strCache>
                <c:ptCount val="1"/>
                <c:pt idx="0">
                  <c:v>Заавал даатгуулагч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5.9523809523809521E-3"/>
                  <c:y val="-3.846153846153846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0"/>
                  <c:y val="-1.28205128205128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-2.976190476190476E-3"/>
                  <c:y val="-1.709401709401709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>
                    <a:latin typeface="Arial" pitchFamily="34" charset="0"/>
                    <a:cs typeface="Arial" pitchFamily="34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Sheet1!$B$98:$D$98</c:f>
              <c:numCache>
                <c:formatCode>General</c:formatCode>
                <c:ptCount val="3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</c:numCache>
            </c:numRef>
          </c:cat>
          <c:val>
            <c:numRef>
              <c:f>Sheet1!$B$99:$D$99</c:f>
              <c:numCache>
                <c:formatCode>General</c:formatCode>
                <c:ptCount val="3"/>
                <c:pt idx="0">
                  <c:v>9263</c:v>
                </c:pt>
                <c:pt idx="1">
                  <c:v>3402</c:v>
                </c:pt>
                <c:pt idx="2">
                  <c:v>9184</c:v>
                </c:pt>
              </c:numCache>
            </c:numRef>
          </c:val>
        </c:ser>
        <c:ser>
          <c:idx val="1"/>
          <c:order val="1"/>
          <c:tx>
            <c:strRef>
              <c:f>Sheet1!$A$100</c:f>
              <c:strCache>
                <c:ptCount val="1"/>
                <c:pt idx="0">
                  <c:v>Сайн дурын даатгуулагч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2.0833333333333332E-2"/>
                  <c:y val="-1.28205128205128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1.488095238095238E-2"/>
                  <c:y val="-4.273504273504273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2.6785714285714177E-2"/>
                  <c:y val="-4.273504273504273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>
                    <a:latin typeface="Arial" pitchFamily="34" charset="0"/>
                    <a:cs typeface="Arial" pitchFamily="34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Sheet1!$B$98:$D$98</c:f>
              <c:numCache>
                <c:formatCode>General</c:formatCode>
                <c:ptCount val="3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</c:numCache>
            </c:numRef>
          </c:cat>
          <c:val>
            <c:numRef>
              <c:f>Sheet1!$B$100:$D$100</c:f>
              <c:numCache>
                <c:formatCode>General</c:formatCode>
                <c:ptCount val="3"/>
                <c:pt idx="0">
                  <c:v>1469</c:v>
                </c:pt>
                <c:pt idx="1">
                  <c:v>2387</c:v>
                </c:pt>
                <c:pt idx="2">
                  <c:v>4363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cylinder"/>
        <c:axId val="277729648"/>
        <c:axId val="277730040"/>
        <c:axId val="0"/>
      </c:bar3DChart>
      <c:catAx>
        <c:axId val="27772964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b="1">
                <a:latin typeface="Arial" pitchFamily="34" charset="0"/>
                <a:cs typeface="Arial" pitchFamily="34" charset="0"/>
              </a:defRPr>
            </a:pPr>
            <a:endParaRPr lang="en-US"/>
          </a:p>
        </c:txPr>
        <c:crossAx val="277730040"/>
        <c:crosses val="autoZero"/>
        <c:auto val="1"/>
        <c:lblAlgn val="ctr"/>
        <c:lblOffset val="100"/>
        <c:noMultiLvlLbl val="0"/>
      </c:catAx>
      <c:valAx>
        <c:axId val="277730040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277729648"/>
        <c:crosses val="autoZero"/>
        <c:crossBetween val="between"/>
      </c:valAx>
    </c:plotArea>
    <c:legend>
      <c:legendPos val="t"/>
      <c:layout>
        <c:manualLayout>
          <c:xMode val="edge"/>
          <c:yMode val="edge"/>
          <c:x val="0.13368930446194227"/>
          <c:y val="0.87307692307692308"/>
          <c:w val="0.73262139107611546"/>
          <c:h val="7.7277407631738335E-2"/>
        </c:manualLayout>
      </c:layout>
      <c:overlay val="0"/>
      <c:txPr>
        <a:bodyPr/>
        <a:lstStyle/>
        <a:p>
          <a:pPr>
            <a:defRPr sz="900" b="1">
              <a:latin typeface="Arial" pitchFamily="34" charset="0"/>
              <a:cs typeface="Arial" pitchFamily="34" charset="0"/>
            </a:defRPr>
          </a:pPr>
          <a:endParaRPr lang="en-US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5"/>
    </mc:Choice>
    <mc:Fallback>
      <c:style val="5"/>
    </mc:Fallback>
  </mc:AlternateContent>
  <c:chart>
    <c:title>
      <c:tx>
        <c:rich>
          <a:bodyPr/>
          <a:lstStyle/>
          <a:p>
            <a:pPr>
              <a:defRPr>
                <a:solidFill>
                  <a:srgbClr val="7030A0"/>
                </a:solidFill>
              </a:defRPr>
            </a:pPr>
            <a:r>
              <a:rPr lang="mn-MN" sz="14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Нийт тэтгэвэр авагчдын тоо</a:t>
            </a:r>
            <a:r>
              <a:rPr lang="mn-MN" sz="1400" baseline="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сүүлийн 3 жилийн 3 сарын байдлаар</a:t>
            </a:r>
            <a:endParaRPr lang="en-US" sz="1400" dirty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</c:rich>
      </c:tx>
      <c:layout>
        <c:manualLayout>
          <c:xMode val="edge"/>
          <c:yMode val="edge"/>
          <c:x val="0.12063218390804598"/>
          <c:y val="0"/>
        </c:manualLayout>
      </c:layout>
      <c:overlay val="0"/>
    </c:title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3.4482758620689655E-2"/>
          <c:y val="0.15913558502555603"/>
          <c:w val="0.93678160919540232"/>
          <c:h val="0.64138693189667084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Sheet1!$A$113</c:f>
              <c:strCache>
                <c:ptCount val="1"/>
                <c:pt idx="0">
                  <c:v>өндөр настан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2.8735632183908046E-3"/>
                  <c:y val="-3.50877192982456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5.7471264367815562E-3"/>
                  <c:y val="-3.070175438596491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8.6206896551724137E-3"/>
                  <c:y val="-1.315789473684212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>
                    <a:latin typeface="Arial" pitchFamily="34" charset="0"/>
                    <a:cs typeface="Arial" pitchFamily="34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Sheet1!$B$112:$D$112</c:f>
              <c:numCache>
                <c:formatCode>General</c:formatCode>
                <c:ptCount val="3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</c:numCache>
            </c:numRef>
          </c:cat>
          <c:val>
            <c:numRef>
              <c:f>Sheet1!$B$113:$D$113</c:f>
              <c:numCache>
                <c:formatCode>General</c:formatCode>
                <c:ptCount val="3"/>
                <c:pt idx="0">
                  <c:v>5622</c:v>
                </c:pt>
                <c:pt idx="1">
                  <c:v>5974</c:v>
                </c:pt>
                <c:pt idx="2">
                  <c:v>6536</c:v>
                </c:pt>
              </c:numCache>
            </c:numRef>
          </c:val>
        </c:ser>
        <c:ser>
          <c:idx val="1"/>
          <c:order val="1"/>
          <c:tx>
            <c:strRef>
              <c:f>Sheet1!$A$114</c:f>
              <c:strCache>
                <c:ptCount val="1"/>
                <c:pt idx="0">
                  <c:v>тахир дутуу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2.8735632183908046E-2"/>
                  <c:y val="-3.070175438596491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3.1609195402298854E-2"/>
                  <c:y val="-4.385964912280701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3.4482758620689655E-2"/>
                  <c:y val="-1.754385964912280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>
                    <a:latin typeface="Arial" pitchFamily="34" charset="0"/>
                    <a:cs typeface="Arial" pitchFamily="34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Sheet1!$B$112:$D$112</c:f>
              <c:numCache>
                <c:formatCode>General</c:formatCode>
                <c:ptCount val="3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</c:numCache>
            </c:numRef>
          </c:cat>
          <c:val>
            <c:numRef>
              <c:f>Sheet1!$B$114:$D$114</c:f>
              <c:numCache>
                <c:formatCode>General</c:formatCode>
                <c:ptCount val="3"/>
                <c:pt idx="0">
                  <c:v>1729</c:v>
                </c:pt>
                <c:pt idx="1">
                  <c:v>1756</c:v>
                </c:pt>
                <c:pt idx="2">
                  <c:v>1575</c:v>
                </c:pt>
              </c:numCache>
            </c:numRef>
          </c:val>
        </c:ser>
        <c:ser>
          <c:idx val="2"/>
          <c:order val="2"/>
          <c:tx>
            <c:strRef>
              <c:f>Sheet1!$A$115</c:f>
              <c:strCache>
                <c:ptCount val="1"/>
                <c:pt idx="0">
                  <c:v>тэжээгчээ алдсаны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2.8735632183908046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3.1609195402298854E-2"/>
                  <c:y val="-8.0408427840126275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3.4482758620689655E-2"/>
                  <c:y val="-8.77192982456140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>
                    <a:latin typeface="Arial" pitchFamily="34" charset="0"/>
                    <a:cs typeface="Arial" pitchFamily="34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Sheet1!$B$112:$D$112</c:f>
              <c:numCache>
                <c:formatCode>General</c:formatCode>
                <c:ptCount val="3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</c:numCache>
            </c:numRef>
          </c:cat>
          <c:val>
            <c:numRef>
              <c:f>Sheet1!$B$115:$D$115</c:f>
              <c:numCache>
                <c:formatCode>General</c:formatCode>
                <c:ptCount val="3"/>
                <c:pt idx="0">
                  <c:v>801</c:v>
                </c:pt>
                <c:pt idx="1">
                  <c:v>774</c:v>
                </c:pt>
                <c:pt idx="2">
                  <c:v>684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277730824"/>
        <c:axId val="277731216"/>
        <c:axId val="0"/>
      </c:bar3DChart>
      <c:catAx>
        <c:axId val="27773082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b="1">
                <a:latin typeface="Arial" pitchFamily="34" charset="0"/>
                <a:cs typeface="Arial" pitchFamily="34" charset="0"/>
              </a:defRPr>
            </a:pPr>
            <a:endParaRPr lang="en-US"/>
          </a:p>
        </c:txPr>
        <c:crossAx val="277731216"/>
        <c:crosses val="autoZero"/>
        <c:auto val="1"/>
        <c:lblAlgn val="ctr"/>
        <c:lblOffset val="100"/>
        <c:noMultiLvlLbl val="0"/>
      </c:catAx>
      <c:valAx>
        <c:axId val="277731216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277730824"/>
        <c:crosses val="autoZero"/>
        <c:crossBetween val="between"/>
      </c:valAx>
    </c:plotArea>
    <c:legend>
      <c:legendPos val="t"/>
      <c:layout>
        <c:manualLayout>
          <c:xMode val="edge"/>
          <c:yMode val="edge"/>
          <c:x val="0.12242488007964522"/>
          <c:y val="0.89561403508771931"/>
          <c:w val="0.75515001357588918"/>
          <c:h val="7.9311023622047241E-2"/>
        </c:manualLayout>
      </c:layout>
      <c:overlay val="0"/>
      <c:txPr>
        <a:bodyPr/>
        <a:lstStyle/>
        <a:p>
          <a:pPr>
            <a:defRPr sz="900" b="1">
              <a:latin typeface="Arial" pitchFamily="34" charset="0"/>
              <a:cs typeface="Arial" pitchFamily="34" charset="0"/>
            </a:defRPr>
          </a:pPr>
          <a:endParaRPr lang="en-US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2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txPr>
        <a:bodyPr/>
        <a:lstStyle/>
        <a:p>
          <a:pPr>
            <a:defRPr>
              <a:solidFill>
                <a:srgbClr val="7030A0"/>
              </a:solidFill>
            </a:defRPr>
          </a:pPr>
          <a:endParaRPr lang="en-US"/>
        </a:p>
      </c:txPr>
    </c:title>
    <c:autoTitleDeleted val="0"/>
    <c:plotArea>
      <c:layout/>
      <c:lineChart>
        <c:grouping val="stacked"/>
        <c:varyColors val="0"/>
        <c:ser>
          <c:idx val="0"/>
          <c:order val="0"/>
          <c:tx>
            <c:strRef>
              <c:f>Sheet1!$A$109</c:f>
              <c:strCache>
                <c:ptCount val="1"/>
                <c:pt idx="0">
                  <c:v>Олгосон тэтгэвэр</c:v>
                </c:pt>
              </c:strCache>
            </c:strRef>
          </c:tx>
          <c:dLbls>
            <c:dLbl>
              <c:idx val="0"/>
              <c:layout>
                <c:manualLayout>
                  <c:x val="-3.9426523297491037E-2"/>
                  <c:y val="-6.790123456790123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-4.8387096774193547E-2"/>
                  <c:y val="-8.641975308641974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-3.5842293906810034E-2"/>
                  <c:y val="-8.641975308641974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>
                    <a:latin typeface="Arial" pitchFamily="34" charset="0"/>
                    <a:cs typeface="Arial" pitchFamily="34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Sheet1!$B$108:$D$108</c:f>
              <c:numCache>
                <c:formatCode>General</c:formatCode>
                <c:ptCount val="3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</c:numCache>
            </c:numRef>
          </c:cat>
          <c:val>
            <c:numRef>
              <c:f>Sheet1!$B$109:$D$109</c:f>
              <c:numCache>
                <c:formatCode>General</c:formatCode>
                <c:ptCount val="3"/>
                <c:pt idx="0">
                  <c:v>4984.5</c:v>
                </c:pt>
                <c:pt idx="1">
                  <c:v>5627.8</c:v>
                </c:pt>
                <c:pt idx="2">
                  <c:v>5627.8</c:v>
                </c:pt>
              </c:numCache>
            </c:numRef>
          </c:val>
          <c:smooth val="0"/>
        </c:ser>
        <c:dLbls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277732000"/>
        <c:axId val="277732392"/>
      </c:lineChart>
      <c:catAx>
        <c:axId val="27773200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b="1">
                <a:latin typeface="Arial" pitchFamily="34" charset="0"/>
                <a:cs typeface="Arial" pitchFamily="34" charset="0"/>
              </a:defRPr>
            </a:pPr>
            <a:endParaRPr lang="en-US"/>
          </a:p>
        </c:txPr>
        <c:crossAx val="277732392"/>
        <c:crosses val="autoZero"/>
        <c:auto val="1"/>
        <c:lblAlgn val="ctr"/>
        <c:lblOffset val="100"/>
        <c:noMultiLvlLbl val="0"/>
      </c:catAx>
      <c:valAx>
        <c:axId val="277732392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277732000"/>
        <c:crosses val="autoZero"/>
        <c:crossBetween val="between"/>
      </c:valAx>
    </c:plotArea>
    <c:legend>
      <c:legendPos val="t"/>
      <c:layout>
        <c:manualLayout>
          <c:xMode val="edge"/>
          <c:yMode val="edge"/>
          <c:x val="2.0327942878107977E-2"/>
          <c:y val="0.14799407018567123"/>
          <c:w val="0.18335845116134677"/>
          <c:h val="0.19186983571498006"/>
        </c:manualLayout>
      </c:layout>
      <c:overlay val="0"/>
    </c:legend>
    <c:plotVisOnly val="1"/>
    <c:dispBlanksAs val="zero"/>
    <c:showDLblsOverMax val="0"/>
  </c:chart>
  <c:externalData r:id="rId1">
    <c:autoUpdate val="0"/>
  </c:externalData>
</c:chartSpace>
</file>

<file path=ppt/charts/chart2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>
                <a:solidFill>
                  <a:srgbClr val="7030A0"/>
                </a:solidFill>
              </a:defRPr>
            </a:pPr>
            <a:r>
              <a:rPr lang="mn-MN" sz="140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Халамжийн санд</a:t>
            </a:r>
            <a:r>
              <a:rPr lang="mn-MN" sz="1400" baseline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хамрагдсан хүний тоо сүүлийн 3 жилийн 3 сарын байдлаар</a:t>
            </a:r>
            <a:endParaRPr lang="en-US" sz="140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</c:rich>
      </c:tx>
      <c:layout>
        <c:manualLayout>
          <c:xMode val="edge"/>
          <c:yMode val="edge"/>
          <c:x val="0.10394444444444446"/>
          <c:y val="2.7777777777777801E-2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3.5947712418300651E-2"/>
          <c:y val="0.15469634564910156"/>
          <c:w val="0.92810457516339873"/>
          <c:h val="0.5844577024025843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Sheet1!$A$118</c:f>
              <c:strCache>
                <c:ptCount val="1"/>
                <c:pt idx="0">
                  <c:v>тэтгэвэр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-1.6666666666666666E-2"/>
                  <c:y val="5.12820512820512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-2.5000000000000001E-2"/>
                  <c:y val="5.12820512820512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-1.6666666666666666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>
                    <a:latin typeface="Arial" pitchFamily="34" charset="0"/>
                    <a:cs typeface="Arial" pitchFamily="34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Sheet1!$B$117:$D$117</c:f>
              <c:numCache>
                <c:formatCode>General</c:formatCode>
                <c:ptCount val="3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</c:numCache>
            </c:numRef>
          </c:cat>
          <c:val>
            <c:numRef>
              <c:f>Sheet1!$B$118:$D$118</c:f>
              <c:numCache>
                <c:formatCode>General</c:formatCode>
                <c:ptCount val="3"/>
                <c:pt idx="0">
                  <c:v>2181</c:v>
                </c:pt>
                <c:pt idx="1">
                  <c:v>1907</c:v>
                </c:pt>
                <c:pt idx="2">
                  <c:v>2038</c:v>
                </c:pt>
              </c:numCache>
            </c:numRef>
          </c:val>
        </c:ser>
        <c:ser>
          <c:idx val="1"/>
          <c:order val="1"/>
          <c:tx>
            <c:strRef>
              <c:f>Sheet1!$A$119</c:f>
              <c:strCache>
                <c:ptCount val="1"/>
                <c:pt idx="0">
                  <c:v>тэтгэмж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>
                    <a:latin typeface="Arial" pitchFamily="34" charset="0"/>
                    <a:cs typeface="Arial" pitchFamily="34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Sheet1!$B$117:$D$117</c:f>
              <c:numCache>
                <c:formatCode>General</c:formatCode>
                <c:ptCount val="3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</c:numCache>
            </c:numRef>
          </c:cat>
          <c:val>
            <c:numRef>
              <c:f>Sheet1!$B$119:$D$119</c:f>
              <c:numCache>
                <c:formatCode>General</c:formatCode>
                <c:ptCount val="3"/>
                <c:pt idx="0">
                  <c:v>8137</c:v>
                </c:pt>
                <c:pt idx="1">
                  <c:v>8622</c:v>
                </c:pt>
                <c:pt idx="2">
                  <c:v>9179</c:v>
                </c:pt>
              </c:numCache>
            </c:numRef>
          </c:val>
        </c:ser>
        <c:ser>
          <c:idx val="2"/>
          <c:order val="2"/>
          <c:tx>
            <c:strRef>
              <c:f>Sheet1!$A$120</c:f>
              <c:strCache>
                <c:ptCount val="1"/>
                <c:pt idx="0">
                  <c:v>ахмад настанд үзүүлсэн хөнгөлөлт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1.9444444444444445E-2"/>
                  <c:y val="5.12820512820512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8.3333333333333332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-5.5555555555554534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>
                    <a:latin typeface="Arial" pitchFamily="34" charset="0"/>
                    <a:cs typeface="Arial" pitchFamily="34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Sheet1!$B$117:$D$117</c:f>
              <c:numCache>
                <c:formatCode>General</c:formatCode>
                <c:ptCount val="3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</c:numCache>
            </c:numRef>
          </c:cat>
          <c:val>
            <c:numRef>
              <c:f>Sheet1!$B$120:$D$120</c:f>
              <c:numCache>
                <c:formatCode>General</c:formatCode>
                <c:ptCount val="3"/>
                <c:pt idx="0">
                  <c:v>2491</c:v>
                </c:pt>
                <c:pt idx="1">
                  <c:v>3471</c:v>
                </c:pt>
                <c:pt idx="2">
                  <c:v>369</c:v>
                </c:pt>
              </c:numCache>
            </c:numRef>
          </c:val>
        </c:ser>
        <c:ser>
          <c:idx val="3"/>
          <c:order val="3"/>
          <c:tx>
            <c:strRef>
              <c:f>Sheet1!$A$121</c:f>
              <c:strCache>
                <c:ptCount val="1"/>
                <c:pt idx="0">
                  <c:v>тахир дутуу хүмүүст үзүүлсэн хөнгөлөлт 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5.5555555555555558E-3"/>
                  <c:y val="5.128205128205221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1.1111111111111112E-2"/>
                  <c:y val="5.12820512820512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1.9444444444444445E-2"/>
                  <c:y val="-5.12820512820512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>
                    <a:latin typeface="Arial" pitchFamily="34" charset="0"/>
                    <a:cs typeface="Arial" pitchFamily="34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Sheet1!$B$117:$D$117</c:f>
              <c:numCache>
                <c:formatCode>General</c:formatCode>
                <c:ptCount val="3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</c:numCache>
            </c:numRef>
          </c:cat>
          <c:val>
            <c:numRef>
              <c:f>Sheet1!$B$121:$D$121</c:f>
              <c:numCache>
                <c:formatCode>General</c:formatCode>
                <c:ptCount val="3"/>
                <c:pt idx="0">
                  <c:v>176</c:v>
                </c:pt>
                <c:pt idx="1">
                  <c:v>155</c:v>
                </c:pt>
                <c:pt idx="2">
                  <c:v>196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280904344"/>
        <c:axId val="280904736"/>
      </c:barChart>
      <c:catAx>
        <c:axId val="28090434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b="1">
                <a:latin typeface="Arial" pitchFamily="34" charset="0"/>
                <a:cs typeface="Arial" pitchFamily="34" charset="0"/>
              </a:defRPr>
            </a:pPr>
            <a:endParaRPr lang="en-US"/>
          </a:p>
        </c:txPr>
        <c:crossAx val="280904736"/>
        <c:crosses val="autoZero"/>
        <c:auto val="1"/>
        <c:lblAlgn val="ctr"/>
        <c:lblOffset val="100"/>
        <c:noMultiLvlLbl val="0"/>
      </c:catAx>
      <c:valAx>
        <c:axId val="280904736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280904344"/>
        <c:crosses val="autoZero"/>
        <c:crossBetween val="between"/>
      </c:valAx>
    </c:plotArea>
    <c:legend>
      <c:legendPos val="t"/>
      <c:layout>
        <c:manualLayout>
          <c:xMode val="edge"/>
          <c:yMode val="edge"/>
          <c:x val="5.5249601152797069E-2"/>
          <c:y val="0.8397066294132588"/>
          <c:w val="0.86368406155112976"/>
          <c:h val="0.12899966133265597"/>
        </c:manualLayout>
      </c:layout>
      <c:overlay val="0"/>
      <c:txPr>
        <a:bodyPr/>
        <a:lstStyle/>
        <a:p>
          <a:pPr>
            <a:defRPr sz="900" b="1">
              <a:latin typeface="Arial" pitchFamily="34" charset="0"/>
              <a:cs typeface="Arial" pitchFamily="34" charset="0"/>
            </a:defRPr>
          </a:pPr>
          <a:endParaRPr lang="en-US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2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title>
      <c:tx>
        <c:rich>
          <a:bodyPr/>
          <a:lstStyle/>
          <a:p>
            <a:pPr>
              <a:defRPr/>
            </a:pPr>
            <a:r>
              <a:rPr lang="mn-MN" sz="1400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Нийгмийн халамжийн </a:t>
            </a:r>
            <a:r>
              <a:rPr lang="mn-MN" sz="14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сангаас</a:t>
            </a:r>
            <a:r>
              <a:rPr lang="mn-MN" sz="1400" baseline="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олгосон халамжууд сүүлийн 3 жилийн 3 сарын байдлаар</a:t>
            </a:r>
            <a:r>
              <a:rPr lang="mn-MN" sz="14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endParaRPr lang="mn-MN" sz="1400" dirty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</c:rich>
      </c:tx>
      <c:overlay val="0"/>
    </c:title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3.5947712418300651E-2"/>
          <c:y val="0.1784486918973838"/>
          <c:w val="0.92810457516339873"/>
          <c:h val="0.57025865718398094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Sheet1!$A$125</c:f>
              <c:strCache>
                <c:ptCount val="1"/>
                <c:pt idx="0">
                  <c:v>Нийгмийн халамжийн сан /сая, төг/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3.2679738562091504E-3"/>
                  <c:y val="-2.956989247311828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6.5359477124183607E-3"/>
                  <c:y val="-2.150537634408602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9.8039215686274508E-3"/>
                  <c:y val="-3.225806451612903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>
                    <a:latin typeface="Arial" pitchFamily="34" charset="0"/>
                    <a:cs typeface="Arial" pitchFamily="34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Sheet1!$B$124:$D$124</c:f>
              <c:numCache>
                <c:formatCode>General</c:formatCode>
                <c:ptCount val="3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</c:numCache>
            </c:numRef>
          </c:cat>
          <c:val>
            <c:numRef>
              <c:f>Sheet1!$B$125:$D$125</c:f>
              <c:numCache>
                <c:formatCode>General</c:formatCode>
                <c:ptCount val="3"/>
                <c:pt idx="0">
                  <c:v>1944.9</c:v>
                </c:pt>
                <c:pt idx="1">
                  <c:v>2059.3000000000002</c:v>
                </c:pt>
                <c:pt idx="2">
                  <c:v>2337.4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cylinder"/>
        <c:axId val="280905520"/>
        <c:axId val="280905912"/>
        <c:axId val="0"/>
      </c:bar3DChart>
      <c:catAx>
        <c:axId val="28090552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b="1">
                <a:latin typeface="Arial" pitchFamily="34" charset="0"/>
                <a:cs typeface="Arial" pitchFamily="34" charset="0"/>
              </a:defRPr>
            </a:pPr>
            <a:endParaRPr lang="en-US"/>
          </a:p>
        </c:txPr>
        <c:crossAx val="280905912"/>
        <c:crosses val="autoZero"/>
        <c:auto val="1"/>
        <c:lblAlgn val="ctr"/>
        <c:lblOffset val="100"/>
        <c:noMultiLvlLbl val="0"/>
      </c:catAx>
      <c:valAx>
        <c:axId val="280905912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280905520"/>
        <c:crosses val="autoZero"/>
        <c:crossBetween val="between"/>
      </c:valAx>
    </c:plotArea>
    <c:legend>
      <c:legendPos val="t"/>
      <c:layout>
        <c:manualLayout>
          <c:xMode val="edge"/>
          <c:yMode val="edge"/>
          <c:x val="0"/>
          <c:y val="0.93368279569892476"/>
          <c:w val="0.66275616283258709"/>
          <c:h val="5.0230293793920924E-2"/>
        </c:manualLayout>
      </c:layout>
      <c:overlay val="0"/>
      <c:txPr>
        <a:bodyPr/>
        <a:lstStyle/>
        <a:p>
          <a:pPr>
            <a:defRPr sz="900" b="1">
              <a:latin typeface="Arial" pitchFamily="34" charset="0"/>
              <a:cs typeface="Arial" pitchFamily="34" charset="0"/>
            </a:defRPr>
          </a:pPr>
          <a:endParaRPr lang="en-US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2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>
                <a:solidFill>
                  <a:srgbClr val="7030A0"/>
                </a:solidFill>
              </a:defRPr>
            </a:pPr>
            <a:r>
              <a:rPr lang="mn-MN" sz="1400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У</a:t>
            </a:r>
            <a:r>
              <a:rPr lang="mn-MN" sz="14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рлагийн </a:t>
            </a:r>
            <a:r>
              <a:rPr lang="mn-MN" sz="1400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байгууллагуудын үзэгчдийн тоо сүүлийн</a:t>
            </a:r>
            <a:r>
              <a:rPr lang="mn-MN" sz="1400" baseline="0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3 жилийн 3 сарын байдлаар</a:t>
            </a:r>
            <a:endParaRPr lang="en-US" sz="1400" dirty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</c:rich>
      </c:tx>
      <c:overlay val="0"/>
    </c:title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228964447625865"/>
          <c:y val="0.26483733941152093"/>
          <c:w val="0.84377022190408013"/>
          <c:h val="0.60358371322005799"/>
        </c:manualLayout>
      </c:layout>
      <c:bar3DChart>
        <c:barDir val="bar"/>
        <c:grouping val="clustered"/>
        <c:varyColors val="0"/>
        <c:ser>
          <c:idx val="0"/>
          <c:order val="0"/>
          <c:tx>
            <c:strRef>
              <c:f>Sheet1!$A$143</c:f>
              <c:strCache>
                <c:ptCount val="1"/>
                <c:pt idx="0">
                  <c:v>соёлын төвүүд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rgbClr val="00B0F0"/>
                    </a:solidFill>
                    <a:latin typeface="Arial" pitchFamily="34" charset="0"/>
                    <a:cs typeface="Arial" pitchFamily="34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Sheet1!$B$142:$D$142</c:f>
              <c:numCache>
                <c:formatCode>General</c:formatCode>
                <c:ptCount val="3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</c:numCache>
            </c:numRef>
          </c:cat>
          <c:val>
            <c:numRef>
              <c:f>Sheet1!$B$143:$D$143</c:f>
              <c:numCache>
                <c:formatCode>General</c:formatCode>
                <c:ptCount val="3"/>
                <c:pt idx="0">
                  <c:v>0</c:v>
                </c:pt>
                <c:pt idx="1">
                  <c:v>52316</c:v>
                </c:pt>
                <c:pt idx="2">
                  <c:v>74551</c:v>
                </c:pt>
              </c:numCache>
            </c:numRef>
          </c:val>
        </c:ser>
        <c:ser>
          <c:idx val="1"/>
          <c:order val="1"/>
          <c:tx>
            <c:strRef>
              <c:f>Sheet1!$A$144</c:f>
              <c:strCache>
                <c:ptCount val="1"/>
                <c:pt idx="0">
                  <c:v>АДБЧуулга</c:v>
                </c:pt>
              </c:strCache>
            </c:strRef>
          </c:tx>
          <c:invertIfNegative val="0"/>
          <c:dLbls>
            <c:dLbl>
              <c:idx val="1"/>
              <c:layout>
                <c:manualLayout>
                  <c:x val="1.2121212121212121E-2"/>
                  <c:y val="-1.315789473684210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1.2121212121212121E-2"/>
                  <c:y val="-1.315789473684210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>
                    <a:solidFill>
                      <a:schemeClr val="accent2">
                        <a:lumMod val="75000"/>
                      </a:schemeClr>
                    </a:solidFill>
                    <a:latin typeface="Arial" pitchFamily="34" charset="0"/>
                    <a:cs typeface="Arial" pitchFamily="34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Sheet1!$B$142:$D$142</c:f>
              <c:numCache>
                <c:formatCode>General</c:formatCode>
                <c:ptCount val="3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</c:numCache>
            </c:numRef>
          </c:cat>
          <c:val>
            <c:numRef>
              <c:f>Sheet1!$B$144:$D$144</c:f>
              <c:numCache>
                <c:formatCode>General</c:formatCode>
                <c:ptCount val="3"/>
                <c:pt idx="0">
                  <c:v>3300</c:v>
                </c:pt>
                <c:pt idx="1">
                  <c:v>1000</c:v>
                </c:pt>
                <c:pt idx="2">
                  <c:v>6684</c:v>
                </c:pt>
              </c:numCache>
            </c:numRef>
          </c:val>
        </c:ser>
        <c:ser>
          <c:idx val="2"/>
          <c:order val="2"/>
          <c:tx>
            <c:strRef>
              <c:f>Sheet1!$A$145</c:f>
              <c:strCache>
                <c:ptCount val="1"/>
                <c:pt idx="0">
                  <c:v>ОНСМузей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1.5151515151515152E-2"/>
                  <c:y val="-2.631578947368412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0"/>
                  <c:y val="-2.631578947368420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1.8181818181818181E-2"/>
                  <c:y val="-2.631578947368420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>
                    <a:solidFill>
                      <a:schemeClr val="accent3">
                        <a:lumMod val="50000"/>
                      </a:schemeClr>
                    </a:solidFill>
                    <a:latin typeface="Arial" pitchFamily="34" charset="0"/>
                    <a:cs typeface="Arial" pitchFamily="34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Sheet1!$B$142:$D$142</c:f>
              <c:numCache>
                <c:formatCode>General</c:formatCode>
                <c:ptCount val="3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</c:numCache>
            </c:numRef>
          </c:cat>
          <c:val>
            <c:numRef>
              <c:f>Sheet1!$B$145:$D$145</c:f>
              <c:numCache>
                <c:formatCode>General</c:formatCode>
                <c:ptCount val="3"/>
                <c:pt idx="0">
                  <c:v>598</c:v>
                </c:pt>
                <c:pt idx="1">
                  <c:v>2512</c:v>
                </c:pt>
                <c:pt idx="2">
                  <c:v>467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280906696"/>
        <c:axId val="280907088"/>
        <c:axId val="0"/>
      </c:bar3DChart>
      <c:catAx>
        <c:axId val="280906696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crossAx val="280907088"/>
        <c:crosses val="autoZero"/>
        <c:auto val="1"/>
        <c:lblAlgn val="ctr"/>
        <c:lblOffset val="100"/>
        <c:noMultiLvlLbl val="0"/>
      </c:catAx>
      <c:valAx>
        <c:axId val="280907088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280906696"/>
        <c:crosses val="autoZero"/>
        <c:crossBetween val="between"/>
      </c:valAx>
    </c:plotArea>
    <c:legend>
      <c:legendPos val="t"/>
      <c:layout>
        <c:manualLayout>
          <c:xMode val="edge"/>
          <c:yMode val="edge"/>
          <c:x val="0.13606050321296048"/>
          <c:y val="0.89682656444260256"/>
          <c:w val="0.86393949678703952"/>
          <c:h val="7.4945434452272391E-2"/>
        </c:manualLayout>
      </c:layout>
      <c:overlay val="0"/>
      <c:txPr>
        <a:bodyPr/>
        <a:lstStyle/>
        <a:p>
          <a:pPr>
            <a:defRPr sz="900" b="1">
              <a:latin typeface="Arial" pitchFamily="34" charset="0"/>
              <a:cs typeface="Arial" pitchFamily="34" charset="0"/>
            </a:defRPr>
          </a:pPr>
          <a:endParaRPr lang="en-US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2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>
                <a:solidFill>
                  <a:srgbClr val="7030A0"/>
                </a:solidFill>
              </a:defRPr>
            </a:pPr>
            <a:r>
              <a:rPr lang="mn-MN" sz="1400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Урлагын</a:t>
            </a:r>
            <a:r>
              <a:rPr lang="mn-MN" sz="1400" baseline="0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байгууллагуудын олсон </a:t>
            </a:r>
            <a:r>
              <a:rPr lang="mn-MN" sz="1400" baseline="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орлого сүүлийн </a:t>
            </a:r>
            <a:r>
              <a:rPr lang="mn-MN" sz="1400" baseline="0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3 жилийн 3 сарын байдлаар </a:t>
            </a:r>
            <a:r>
              <a:rPr lang="mn-MN" sz="1400" b="0" baseline="0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/мян,төг/</a:t>
            </a:r>
            <a:endParaRPr lang="en-US" sz="1400" b="0" dirty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</c:rich>
      </c:tx>
      <c:overlay val="0"/>
    </c:title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3.4591194968553458E-2"/>
          <c:y val="0.21220576046415252"/>
          <c:w val="0.96540880503144655"/>
          <c:h val="0.59270272137035507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Sheet1!$A$150</c:f>
              <c:strCache>
                <c:ptCount val="1"/>
                <c:pt idx="0">
                  <c:v>Соёлын төвүүд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>
                    <a:latin typeface="Arial" pitchFamily="34" charset="0"/>
                    <a:cs typeface="Arial" pitchFamily="34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Sheet1!$B$149:$D$149</c:f>
              <c:numCache>
                <c:formatCode>General</c:formatCode>
                <c:ptCount val="3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</c:numCache>
            </c:numRef>
          </c:cat>
          <c:val>
            <c:numRef>
              <c:f>Sheet1!$B$150:$D$150</c:f>
              <c:numCache>
                <c:formatCode>General</c:formatCode>
                <c:ptCount val="3"/>
                <c:pt idx="0">
                  <c:v>0</c:v>
                </c:pt>
                <c:pt idx="1">
                  <c:v>7430.8</c:v>
                </c:pt>
                <c:pt idx="2">
                  <c:v>10515.4</c:v>
                </c:pt>
              </c:numCache>
            </c:numRef>
          </c:val>
        </c:ser>
        <c:ser>
          <c:idx val="1"/>
          <c:order val="1"/>
          <c:tx>
            <c:strRef>
              <c:f>Sheet1!$A$151</c:f>
              <c:strCache>
                <c:ptCount val="1"/>
                <c:pt idx="0">
                  <c:v>АДБ Чуулга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6.2893081761006293E-3"/>
                  <c:y val="-2.631578947368420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5.9748427672955975E-2"/>
                  <c:y val="-2.631578947368420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5.6603773584905662E-2"/>
                  <c:y val="-1.754385964912280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>
                    <a:latin typeface="Arial" pitchFamily="34" charset="0"/>
                    <a:cs typeface="Arial" pitchFamily="34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Sheet1!$B$149:$D$149</c:f>
              <c:numCache>
                <c:formatCode>General</c:formatCode>
                <c:ptCount val="3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</c:numCache>
            </c:numRef>
          </c:cat>
          <c:val>
            <c:numRef>
              <c:f>Sheet1!$B$151:$D$151</c:f>
              <c:numCache>
                <c:formatCode>General</c:formatCode>
                <c:ptCount val="3"/>
                <c:pt idx="0">
                  <c:v>3752.6</c:v>
                </c:pt>
                <c:pt idx="1">
                  <c:v>3728.1</c:v>
                </c:pt>
                <c:pt idx="2">
                  <c:v>1266.9000000000001</c:v>
                </c:pt>
              </c:numCache>
            </c:numRef>
          </c:val>
        </c:ser>
        <c:ser>
          <c:idx val="2"/>
          <c:order val="2"/>
          <c:tx>
            <c:strRef>
              <c:f>Sheet1!$A$152</c:f>
              <c:strCache>
                <c:ptCount val="1"/>
                <c:pt idx="0">
                  <c:v>ОНС Музей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1.8867924528301886E-2"/>
                  <c:y val="-8.771929824561323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3.4591194968553458E-2"/>
                  <c:y val="-8.77192982456140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3.1446540880503145E-2"/>
                  <c:y val="-8.772275176129299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>
                    <a:latin typeface="Arial" pitchFamily="34" charset="0"/>
                    <a:cs typeface="Arial" pitchFamily="34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Sheet1!$B$149:$D$149</c:f>
              <c:numCache>
                <c:formatCode>General</c:formatCode>
                <c:ptCount val="3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</c:numCache>
            </c:numRef>
          </c:cat>
          <c:val>
            <c:numRef>
              <c:f>Sheet1!$B$152:$D$152</c:f>
              <c:numCache>
                <c:formatCode>General</c:formatCode>
                <c:ptCount val="3"/>
                <c:pt idx="0">
                  <c:v>130</c:v>
                </c:pt>
                <c:pt idx="1">
                  <c:v>102</c:v>
                </c:pt>
                <c:pt idx="2">
                  <c:v>104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280907872"/>
        <c:axId val="277797864"/>
        <c:axId val="0"/>
      </c:bar3DChart>
      <c:catAx>
        <c:axId val="28090787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b="1">
                <a:latin typeface="Arial" pitchFamily="34" charset="0"/>
                <a:cs typeface="Arial" pitchFamily="34" charset="0"/>
              </a:defRPr>
            </a:pPr>
            <a:endParaRPr lang="en-US"/>
          </a:p>
        </c:txPr>
        <c:crossAx val="277797864"/>
        <c:crosses val="autoZero"/>
        <c:auto val="1"/>
        <c:lblAlgn val="ctr"/>
        <c:lblOffset val="100"/>
        <c:noMultiLvlLbl val="0"/>
      </c:catAx>
      <c:valAx>
        <c:axId val="277797864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280907872"/>
        <c:crosses val="autoZero"/>
        <c:crossBetween val="between"/>
      </c:valAx>
    </c:plotArea>
    <c:legend>
      <c:legendPos val="t"/>
      <c:layout>
        <c:manualLayout>
          <c:xMode val="edge"/>
          <c:yMode val="edge"/>
          <c:x val="7.4175704452037819E-2"/>
          <c:y val="0.89605263157894732"/>
          <c:w val="0.86737186153617607"/>
          <c:h val="7.9311023622047241E-2"/>
        </c:manualLayout>
      </c:layout>
      <c:overlay val="0"/>
      <c:txPr>
        <a:bodyPr/>
        <a:lstStyle/>
        <a:p>
          <a:pPr>
            <a:defRPr sz="900" b="1">
              <a:latin typeface="Arial" pitchFamily="34" charset="0"/>
              <a:cs typeface="Arial" pitchFamily="34" charset="0"/>
            </a:defRPr>
          </a:pPr>
          <a:endParaRPr lang="en-US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2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mn-MN" sz="14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Номын сангуудаар үйлчлүүлсэн</a:t>
            </a:r>
            <a:r>
              <a:rPr lang="mn-MN" sz="1400" baseline="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үйлчлүүлэгчдийн тоо,</a:t>
            </a:r>
          </a:p>
          <a:p>
            <a:pPr>
              <a:defRPr/>
            </a:pPr>
            <a:r>
              <a:rPr lang="mn-MN" sz="1400" baseline="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уншуулсан номын тоо сүүлийн 3 жилийн 3 сарын байдлаар</a:t>
            </a:r>
            <a:endParaRPr lang="en-US" sz="1400" dirty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</c:rich>
      </c:tx>
      <c:overlay val="0"/>
    </c:title>
    <c:autoTitleDeleted val="0"/>
    <c:plotArea>
      <c:layout>
        <c:manualLayout>
          <c:layoutTarget val="inner"/>
          <c:xMode val="edge"/>
          <c:yMode val="edge"/>
          <c:x val="1.8151815181518153E-2"/>
          <c:y val="0.22928346456692913"/>
          <c:w val="0.9636963696369637"/>
          <c:h val="0.63015298087739036"/>
        </c:manualLayout>
      </c:layout>
      <c:lineChart>
        <c:grouping val="stacked"/>
        <c:varyColors val="0"/>
        <c:ser>
          <c:idx val="0"/>
          <c:order val="0"/>
          <c:tx>
            <c:strRef>
              <c:f>Sheet1!$A$158</c:f>
              <c:strCache>
                <c:ptCount val="1"/>
                <c:pt idx="0">
                  <c:v>Уншуулсан ном</c:v>
                </c:pt>
              </c:strCache>
            </c:strRef>
          </c:tx>
          <c:dLbls>
            <c:dLbl>
              <c:idx val="0"/>
              <c:layout>
                <c:manualLayout>
                  <c:x val="8.2508250825082501E-3"/>
                  <c:y val="9.25925925925925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-3.4653465346534656E-2"/>
                  <c:y val="-3.703703703703703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-9.9009900990099011E-3"/>
                  <c:y val="-2.777777777777786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>
                    <a:latin typeface="Arial" pitchFamily="34" charset="0"/>
                    <a:cs typeface="Arial" pitchFamily="34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Sheet1!$B$157:$D$157</c:f>
              <c:numCache>
                <c:formatCode>General</c:formatCode>
                <c:ptCount val="3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</c:numCache>
            </c:numRef>
          </c:cat>
          <c:val>
            <c:numRef>
              <c:f>Sheet1!$B$158:$D$158</c:f>
              <c:numCache>
                <c:formatCode>General</c:formatCode>
                <c:ptCount val="3"/>
                <c:pt idx="0">
                  <c:v>7700</c:v>
                </c:pt>
                <c:pt idx="1">
                  <c:v>48079</c:v>
                </c:pt>
                <c:pt idx="2">
                  <c:v>22035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Sheet1!$A$159</c:f>
              <c:strCache>
                <c:ptCount val="1"/>
                <c:pt idx="0">
                  <c:v>Уншигчдын тоо</c:v>
                </c:pt>
              </c:strCache>
            </c:strRef>
          </c:tx>
          <c:dLbls>
            <c:dLbl>
              <c:idx val="0"/>
              <c:layout>
                <c:manualLayout>
                  <c:x val="-5.1155115511551157E-2"/>
                  <c:y val="-5.09259259259258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-2.4752475247524754E-2"/>
                  <c:y val="-5.555555555555555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-9.9009900990099011E-3"/>
                  <c:y val="-6.944444444444436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>
                    <a:latin typeface="Arial" pitchFamily="34" charset="0"/>
                    <a:cs typeface="Arial" pitchFamily="34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Sheet1!$B$157:$D$157</c:f>
              <c:numCache>
                <c:formatCode>General</c:formatCode>
                <c:ptCount val="3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</c:numCache>
            </c:numRef>
          </c:cat>
          <c:val>
            <c:numRef>
              <c:f>Sheet1!$B$159:$D$159</c:f>
              <c:numCache>
                <c:formatCode>General</c:formatCode>
                <c:ptCount val="3"/>
                <c:pt idx="0">
                  <c:v>3400</c:v>
                </c:pt>
                <c:pt idx="1">
                  <c:v>21118</c:v>
                </c:pt>
                <c:pt idx="2">
                  <c:v>9511</c:v>
                </c:pt>
              </c:numCache>
            </c:numRef>
          </c:val>
          <c:smooth val="0"/>
        </c:ser>
        <c:dLbls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277798648"/>
        <c:axId val="277799040"/>
      </c:lineChart>
      <c:catAx>
        <c:axId val="27779864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b="1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pPr>
            <a:endParaRPr lang="en-US"/>
          </a:p>
        </c:txPr>
        <c:crossAx val="277799040"/>
        <c:crosses val="autoZero"/>
        <c:auto val="1"/>
        <c:lblAlgn val="ctr"/>
        <c:lblOffset val="100"/>
        <c:noMultiLvlLbl val="0"/>
      </c:catAx>
      <c:valAx>
        <c:axId val="277799040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277798648"/>
        <c:crosses val="autoZero"/>
        <c:crossBetween val="between"/>
      </c:valAx>
    </c:plotArea>
    <c:legend>
      <c:legendPos val="t"/>
      <c:layout>
        <c:manualLayout>
          <c:xMode val="edge"/>
          <c:yMode val="edge"/>
          <c:x val="1.0108884904238455E-2"/>
          <c:y val="0.22210666375036453"/>
          <c:w val="0.17615173722096619"/>
          <c:h val="0.16705052493438322"/>
        </c:manualLayout>
      </c:layout>
      <c:overlay val="0"/>
      <c:txPr>
        <a:bodyPr/>
        <a:lstStyle/>
        <a:p>
          <a:pPr>
            <a:defRPr sz="900" b="1">
              <a:latin typeface="Arial" pitchFamily="34" charset="0"/>
              <a:cs typeface="Arial" pitchFamily="34" charset="0"/>
            </a:defRPr>
          </a:pPr>
          <a:endParaRPr lang="en-US"/>
        </a:p>
      </c:txPr>
    </c:legend>
    <c:plotVisOnly val="1"/>
    <c:dispBlanksAs val="zero"/>
    <c:showDLblsOverMax val="0"/>
  </c:chart>
  <c:externalData r:id="rId1">
    <c:autoUpdate val="0"/>
  </c:externalData>
</c:chartSpace>
</file>

<file path=ppt/charts/chart2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5714285714285712E-2"/>
          <c:y val="6.0712805636137571E-4"/>
          <c:w val="0.93452380952380965"/>
          <c:h val="0.808031841414560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Sheet2!$I$6</c:f>
              <c:strCache>
                <c:ptCount val="1"/>
                <c:pt idx="0">
                  <c:v>2013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-2.083333333333335E-2"/>
                  <c:y val="-9.259259259259269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-2.9761904761904781E-2"/>
                  <c:y val="1.3888888888888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900" b="1">
                    <a:solidFill>
                      <a:schemeClr val="tx2"/>
                    </a:solidFill>
                    <a:latin typeface="Arial" pitchFamily="34" charset="0"/>
                    <a:cs typeface="Arial" pitchFamily="34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Sheet2!$H$7:$H$10</c:f>
              <c:strCache>
                <c:ptCount val="4"/>
                <c:pt idx="0">
                  <c:v>Дулаан</c:v>
                </c:pt>
                <c:pt idx="1">
                  <c:v>Олборлох</c:v>
                </c:pt>
                <c:pt idx="2">
                  <c:v>Боловсруулах</c:v>
                </c:pt>
                <c:pt idx="3">
                  <c:v>Мод боловсруулах</c:v>
                </c:pt>
              </c:strCache>
            </c:strRef>
          </c:cat>
          <c:val>
            <c:numRef>
              <c:f>Sheet2!$I$7:$I$10</c:f>
              <c:numCache>
                <c:formatCode>0.0</c:formatCode>
                <c:ptCount val="4"/>
                <c:pt idx="0">
                  <c:v>1087.3</c:v>
                </c:pt>
                <c:pt idx="1">
                  <c:v>379</c:v>
                </c:pt>
                <c:pt idx="2">
                  <c:v>286.3</c:v>
                </c:pt>
                <c:pt idx="3">
                  <c:v>0</c:v>
                </c:pt>
              </c:numCache>
            </c:numRef>
          </c:val>
        </c:ser>
        <c:ser>
          <c:idx val="1"/>
          <c:order val="1"/>
          <c:tx>
            <c:strRef>
              <c:f>Sheet2!$J$6</c:f>
              <c:strCache>
                <c:ptCount val="1"/>
                <c:pt idx="0">
                  <c:v>2014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900" b="1">
                    <a:solidFill>
                      <a:srgbClr val="C00000"/>
                    </a:solidFill>
                    <a:latin typeface="Arial" pitchFamily="34" charset="0"/>
                    <a:cs typeface="Arial" pitchFamily="34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Sheet2!$H$7:$H$10</c:f>
              <c:strCache>
                <c:ptCount val="4"/>
                <c:pt idx="0">
                  <c:v>Дулаан</c:v>
                </c:pt>
                <c:pt idx="1">
                  <c:v>Олборлох</c:v>
                </c:pt>
                <c:pt idx="2">
                  <c:v>Боловсруулах</c:v>
                </c:pt>
                <c:pt idx="3">
                  <c:v>Мод боловсруулах</c:v>
                </c:pt>
              </c:strCache>
            </c:strRef>
          </c:cat>
          <c:val>
            <c:numRef>
              <c:f>Sheet2!$J$7:$J$10</c:f>
              <c:numCache>
                <c:formatCode>0.0</c:formatCode>
                <c:ptCount val="4"/>
                <c:pt idx="0">
                  <c:v>1177.5</c:v>
                </c:pt>
                <c:pt idx="1">
                  <c:v>362.7</c:v>
                </c:pt>
                <c:pt idx="2">
                  <c:v>457.5</c:v>
                </c:pt>
                <c:pt idx="3">
                  <c:v>3.8</c:v>
                </c:pt>
              </c:numCache>
            </c:numRef>
          </c:val>
        </c:ser>
        <c:ser>
          <c:idx val="2"/>
          <c:order val="2"/>
          <c:tx>
            <c:strRef>
              <c:f>Sheet2!$K$6</c:f>
              <c:strCache>
                <c:ptCount val="1"/>
                <c:pt idx="0">
                  <c:v>2015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2.083333333333335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1.1904761904761911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900" b="1">
                    <a:solidFill>
                      <a:schemeClr val="accent3">
                        <a:lumMod val="75000"/>
                      </a:schemeClr>
                    </a:solidFill>
                    <a:latin typeface="Arial" pitchFamily="34" charset="0"/>
                    <a:cs typeface="Arial" pitchFamily="34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Sheet2!$H$7:$H$10</c:f>
              <c:strCache>
                <c:ptCount val="4"/>
                <c:pt idx="0">
                  <c:v>Дулаан</c:v>
                </c:pt>
                <c:pt idx="1">
                  <c:v>Олборлох</c:v>
                </c:pt>
                <c:pt idx="2">
                  <c:v>Боловсруулах</c:v>
                </c:pt>
                <c:pt idx="3">
                  <c:v>Мод боловсруулах</c:v>
                </c:pt>
              </c:strCache>
            </c:strRef>
          </c:cat>
          <c:val>
            <c:numRef>
              <c:f>Sheet2!$K$7:$K$10</c:f>
              <c:numCache>
                <c:formatCode>0.0</c:formatCode>
                <c:ptCount val="4"/>
                <c:pt idx="0">
                  <c:v>1106</c:v>
                </c:pt>
                <c:pt idx="1">
                  <c:v>388.1</c:v>
                </c:pt>
                <c:pt idx="2">
                  <c:v>636.6</c:v>
                </c:pt>
                <c:pt idx="3">
                  <c:v>53.3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-25"/>
        <c:axId val="277799824"/>
        <c:axId val="277800216"/>
      </c:barChart>
      <c:catAx>
        <c:axId val="277799824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txPr>
          <a:bodyPr/>
          <a:lstStyle/>
          <a:p>
            <a:pPr>
              <a:defRPr b="1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pPr>
            <a:endParaRPr lang="en-US"/>
          </a:p>
        </c:txPr>
        <c:crossAx val="277800216"/>
        <c:crosses val="autoZero"/>
        <c:auto val="1"/>
        <c:lblAlgn val="ctr"/>
        <c:lblOffset val="100"/>
        <c:noMultiLvlLbl val="0"/>
      </c:catAx>
      <c:valAx>
        <c:axId val="277800216"/>
        <c:scaling>
          <c:orientation val="minMax"/>
        </c:scaling>
        <c:delete val="1"/>
        <c:axPos val="l"/>
        <c:numFmt formatCode="0.0" sourceLinked="1"/>
        <c:majorTickMark val="out"/>
        <c:minorTickMark val="none"/>
        <c:tickLblPos val="nextTo"/>
        <c:crossAx val="277799824"/>
        <c:crosses val="autoZero"/>
        <c:crossBetween val="between"/>
      </c:valAx>
    </c:plotArea>
    <c:legend>
      <c:legendPos val="t"/>
      <c:layout>
        <c:manualLayout>
          <c:xMode val="edge"/>
          <c:yMode val="edge"/>
          <c:x val="0.83846409823772039"/>
          <c:y val="8.0409241607956858E-2"/>
          <c:w val="0.12664323209598799"/>
          <c:h val="0.22553011465672054"/>
        </c:manualLayout>
      </c:layout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2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0555555555555565E-2"/>
          <c:y val="3.2703835407670849E-2"/>
          <c:w val="0.93888888888888922"/>
          <c:h val="0.79266785200237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Sheet2!$I$45</c:f>
              <c:strCache>
                <c:ptCount val="1"/>
                <c:pt idx="0">
                  <c:v>2013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-3.0555555555555565E-2"/>
                  <c:y val="-9.523809523809554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-1.111111111111112E-2"/>
                  <c:y val="-1.428571428571428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900" b="1">
                    <a:solidFill>
                      <a:schemeClr val="accent1">
                        <a:lumMod val="75000"/>
                      </a:schemeClr>
                    </a:solidFill>
                    <a:latin typeface="Arial" pitchFamily="34" charset="0"/>
                    <a:cs typeface="Arial" pitchFamily="34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Sheet2!$H$46:$H$49</c:f>
              <c:strCache>
                <c:ptCount val="4"/>
                <c:pt idx="0">
                  <c:v>Дулаан</c:v>
                </c:pt>
                <c:pt idx="1">
                  <c:v>Олборлох</c:v>
                </c:pt>
                <c:pt idx="2">
                  <c:v>Боловсруулах</c:v>
                </c:pt>
                <c:pt idx="3">
                  <c:v>Мод боловсруулах</c:v>
                </c:pt>
              </c:strCache>
            </c:strRef>
          </c:cat>
          <c:val>
            <c:numRef>
              <c:f>Sheet2!$I$46:$I$49</c:f>
              <c:numCache>
                <c:formatCode>General</c:formatCode>
                <c:ptCount val="4"/>
                <c:pt idx="0">
                  <c:v>995.6</c:v>
                </c:pt>
                <c:pt idx="1">
                  <c:v>379</c:v>
                </c:pt>
                <c:pt idx="2">
                  <c:v>268.3</c:v>
                </c:pt>
                <c:pt idx="3">
                  <c:v>0</c:v>
                </c:pt>
              </c:numCache>
            </c:numRef>
          </c:val>
        </c:ser>
        <c:ser>
          <c:idx val="1"/>
          <c:order val="1"/>
          <c:tx>
            <c:strRef>
              <c:f>Sheet2!$J$45</c:f>
              <c:strCache>
                <c:ptCount val="1"/>
                <c:pt idx="0">
                  <c:v>2014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900" b="1">
                    <a:solidFill>
                      <a:schemeClr val="accent2">
                        <a:lumMod val="75000"/>
                      </a:schemeClr>
                    </a:solidFill>
                    <a:latin typeface="Arial" pitchFamily="34" charset="0"/>
                    <a:cs typeface="Arial" pitchFamily="34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Sheet2!$H$46:$H$49</c:f>
              <c:strCache>
                <c:ptCount val="4"/>
                <c:pt idx="0">
                  <c:v>Дулаан</c:v>
                </c:pt>
                <c:pt idx="1">
                  <c:v>Олборлох</c:v>
                </c:pt>
                <c:pt idx="2">
                  <c:v>Боловсруулах</c:v>
                </c:pt>
                <c:pt idx="3">
                  <c:v>Мод боловсруулах</c:v>
                </c:pt>
              </c:strCache>
            </c:strRef>
          </c:cat>
          <c:val>
            <c:numRef>
              <c:f>Sheet2!$J$46:$J$49</c:f>
              <c:numCache>
                <c:formatCode>General</c:formatCode>
                <c:ptCount val="4"/>
                <c:pt idx="0">
                  <c:v>1156.0999999999999</c:v>
                </c:pt>
                <c:pt idx="1">
                  <c:v>362.7</c:v>
                </c:pt>
                <c:pt idx="2">
                  <c:v>452.1</c:v>
                </c:pt>
                <c:pt idx="3">
                  <c:v>3.8</c:v>
                </c:pt>
              </c:numCache>
            </c:numRef>
          </c:val>
        </c:ser>
        <c:ser>
          <c:idx val="2"/>
          <c:order val="2"/>
          <c:tx>
            <c:strRef>
              <c:f>Sheet2!$K$45</c:f>
              <c:strCache>
                <c:ptCount val="1"/>
                <c:pt idx="0">
                  <c:v>2015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2.2222222222222202E-2"/>
                  <c:y val="-4.76190476190476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1.38888888888889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3.0555555555555565E-2"/>
                  <c:y val="9.523809523809524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900" b="1">
                    <a:solidFill>
                      <a:srgbClr val="00B050"/>
                    </a:solidFill>
                    <a:latin typeface="Arial" pitchFamily="34" charset="0"/>
                    <a:cs typeface="Arial" pitchFamily="34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Sheet2!$H$46:$H$49</c:f>
              <c:strCache>
                <c:ptCount val="4"/>
                <c:pt idx="0">
                  <c:v>Дулаан</c:v>
                </c:pt>
                <c:pt idx="1">
                  <c:v>Олборлох</c:v>
                </c:pt>
                <c:pt idx="2">
                  <c:v>Боловсруулах</c:v>
                </c:pt>
                <c:pt idx="3">
                  <c:v>Мод боловсруулах</c:v>
                </c:pt>
              </c:strCache>
            </c:strRef>
          </c:cat>
          <c:val>
            <c:numRef>
              <c:f>Sheet2!$K$46:$K$49</c:f>
              <c:numCache>
                <c:formatCode>General</c:formatCode>
                <c:ptCount val="4"/>
                <c:pt idx="0">
                  <c:v>1087.4000000000001</c:v>
                </c:pt>
                <c:pt idx="1">
                  <c:v>388.1</c:v>
                </c:pt>
                <c:pt idx="2">
                  <c:v>419.4</c:v>
                </c:pt>
                <c:pt idx="3">
                  <c:v>53.3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-25"/>
        <c:axId val="277801000"/>
        <c:axId val="277801392"/>
      </c:barChart>
      <c:catAx>
        <c:axId val="277801000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txPr>
          <a:bodyPr/>
          <a:lstStyle/>
          <a:p>
            <a:pPr>
              <a:defRPr b="1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pPr>
            <a:endParaRPr lang="en-US"/>
          </a:p>
        </c:txPr>
        <c:crossAx val="277801392"/>
        <c:crosses val="autoZero"/>
        <c:auto val="1"/>
        <c:lblAlgn val="ctr"/>
        <c:lblOffset val="100"/>
        <c:noMultiLvlLbl val="0"/>
      </c:catAx>
      <c:valAx>
        <c:axId val="277801392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277801000"/>
        <c:crosses val="autoZero"/>
        <c:crossBetween val="between"/>
      </c:valAx>
    </c:plotArea>
    <c:legend>
      <c:legendPos val="t"/>
      <c:layout>
        <c:manualLayout>
          <c:xMode val="edge"/>
          <c:yMode val="edge"/>
          <c:x val="0.83256649168853902"/>
          <c:y val="0.15817757977621219"/>
          <c:w val="0.13152431157969668"/>
          <c:h val="0.28539836687080805"/>
        </c:manualLayout>
      </c:layout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mn-MN" sz="1100">
                <a:latin typeface="Arial" pitchFamily="34" charset="0"/>
                <a:cs typeface="Arial" pitchFamily="34" charset="0"/>
              </a:rPr>
              <a:t>Хэрэглээний үнийн</a:t>
            </a:r>
            <a:r>
              <a:rPr lang="mn-MN" sz="1100" baseline="0">
                <a:latin typeface="Arial" pitchFamily="34" charset="0"/>
                <a:cs typeface="Arial" pitchFamily="34" charset="0"/>
              </a:rPr>
              <a:t> </a:t>
            </a:r>
            <a:r>
              <a:rPr lang="mn-MN" sz="1100">
                <a:latin typeface="Arial" pitchFamily="34" charset="0"/>
                <a:cs typeface="Arial" pitchFamily="34" charset="0"/>
              </a:rPr>
              <a:t>индекс</a:t>
            </a:r>
          </a:p>
          <a:p>
            <a:pPr>
              <a:defRPr/>
            </a:pPr>
            <a:r>
              <a:rPr lang="en-US" sz="1000" b="1">
                <a:latin typeface="Arial" pitchFamily="34" charset="0"/>
                <a:cs typeface="Arial" pitchFamily="34" charset="0"/>
              </a:rPr>
              <a:t>/</a:t>
            </a:r>
            <a:r>
              <a:rPr lang="mn-MN" sz="1000" b="1">
                <a:latin typeface="Arial" pitchFamily="34" charset="0"/>
                <a:cs typeface="Arial" pitchFamily="34" charset="0"/>
              </a:rPr>
              <a:t>өмнөх оны</a:t>
            </a:r>
            <a:r>
              <a:rPr lang="mn-MN" sz="1000" b="1" baseline="0">
                <a:latin typeface="Arial" pitchFamily="34" charset="0"/>
                <a:cs typeface="Arial" pitchFamily="34" charset="0"/>
              </a:rPr>
              <a:t> 12 сар </a:t>
            </a:r>
            <a:r>
              <a:rPr lang="en-US" sz="1000" b="1" baseline="0">
                <a:latin typeface="Arial" pitchFamily="34" charset="0"/>
                <a:cs typeface="Arial" pitchFamily="34" charset="0"/>
              </a:rPr>
              <a:t>= 100/</a:t>
            </a:r>
            <a:endParaRPr lang="en-US" sz="1000" b="1"/>
          </a:p>
        </c:rich>
      </c:tx>
      <c:layout/>
      <c:overlay val="0"/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Sheet1!$L$3</c:f>
              <c:strCache>
                <c:ptCount val="1"/>
                <c:pt idx="0">
                  <c:v>2013</c:v>
                </c:pt>
              </c:strCache>
            </c:strRef>
          </c:tx>
          <c:marker>
            <c:symbol val="square"/>
            <c:size val="5"/>
          </c:marker>
          <c:dLbls>
            <c:dLbl>
              <c:idx val="0"/>
              <c:layout>
                <c:manualLayout>
                  <c:x val="-4.5475395043559491E-2"/>
                  <c:y val="5.411255411255414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-4.0927873442831927E-2"/>
                  <c:y val="4.329004329004330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-3.1832651205093231E-2"/>
                  <c:y val="4.329004329004330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-3.1832651205093231E-2"/>
                  <c:y val="3.246753246753248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>
                <c:manualLayout>
                  <c:x val="-3.1832651205093231E-2"/>
                  <c:y val="4.329004329004330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5"/>
              <c:layout>
                <c:manualLayout>
                  <c:x val="-2.728512960436565E-2"/>
                  <c:y val="3.78787878787879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6"/>
              <c:layout>
                <c:manualLayout>
                  <c:x val="-3.1832651205093231E-2"/>
                  <c:y val="3.246753246753248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7"/>
              <c:layout>
                <c:manualLayout>
                  <c:x val="-3.4106412005457026E-2"/>
                  <c:y val="4.329004329004330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8"/>
              <c:layout>
                <c:manualLayout>
                  <c:x val="-3.1832830241376751E-2"/>
                  <c:y val="3.78787878787879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9"/>
              <c:layout>
                <c:manualLayout>
                  <c:x val="-3.4106412005457026E-2"/>
                  <c:y val="3.78787878787879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0"/>
              <c:layout>
                <c:manualLayout>
                  <c:x val="-3.4106412005457026E-2"/>
                  <c:y val="3.78787878787879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1"/>
              <c:layout>
                <c:manualLayout>
                  <c:x val="-2.728512960436565E-2"/>
                  <c:y val="4.870129870129870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800">
                    <a:latin typeface="Arial" pitchFamily="34" charset="0"/>
                    <a:cs typeface="Arial" pitchFamily="34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Sheet1!$K$4:$K$15</c:f>
              <c:strCache>
                <c:ptCount val="12"/>
                <c:pt idx="0">
                  <c:v>Ⅰ</c:v>
                </c:pt>
                <c:pt idx="1">
                  <c:v>Ⅱ</c:v>
                </c:pt>
                <c:pt idx="2">
                  <c:v>Ⅲ</c:v>
                </c:pt>
                <c:pt idx="3">
                  <c:v>Ⅳ</c:v>
                </c:pt>
                <c:pt idx="4">
                  <c:v>Ⅴ</c:v>
                </c:pt>
                <c:pt idx="5">
                  <c:v>Ⅵ</c:v>
                </c:pt>
                <c:pt idx="6">
                  <c:v>Ⅶ</c:v>
                </c:pt>
                <c:pt idx="7">
                  <c:v>Ⅷ</c:v>
                </c:pt>
                <c:pt idx="8">
                  <c:v>Ⅸ</c:v>
                </c:pt>
                <c:pt idx="9">
                  <c:v>Ⅹ</c:v>
                </c:pt>
                <c:pt idx="10">
                  <c:v>Ⅺ</c:v>
                </c:pt>
                <c:pt idx="11">
                  <c:v>Ⅻ</c:v>
                </c:pt>
              </c:strCache>
            </c:strRef>
          </c:cat>
          <c:val>
            <c:numRef>
              <c:f>Sheet1!$L$4:$L$15</c:f>
              <c:numCache>
                <c:formatCode>General</c:formatCode>
                <c:ptCount val="12"/>
                <c:pt idx="0">
                  <c:v>112.3</c:v>
                </c:pt>
                <c:pt idx="1">
                  <c:v>108.4</c:v>
                </c:pt>
                <c:pt idx="2">
                  <c:v>109.3</c:v>
                </c:pt>
                <c:pt idx="3">
                  <c:v>110.1</c:v>
                </c:pt>
                <c:pt idx="4">
                  <c:v>110.9</c:v>
                </c:pt>
                <c:pt idx="5">
                  <c:v>110.3</c:v>
                </c:pt>
                <c:pt idx="6">
                  <c:v>110.4</c:v>
                </c:pt>
                <c:pt idx="7">
                  <c:v>110.4</c:v>
                </c:pt>
                <c:pt idx="8">
                  <c:v>109.7</c:v>
                </c:pt>
                <c:pt idx="9">
                  <c:v>109.8</c:v>
                </c:pt>
                <c:pt idx="10">
                  <c:v>111.9</c:v>
                </c:pt>
                <c:pt idx="11">
                  <c:v>111.8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Sheet1!$M$3</c:f>
              <c:strCache>
                <c:ptCount val="1"/>
                <c:pt idx="0">
                  <c:v>2014</c:v>
                </c:pt>
              </c:strCache>
            </c:strRef>
          </c:tx>
          <c:marker>
            <c:symbol val="square"/>
            <c:size val="5"/>
          </c:marker>
          <c:dLbls>
            <c:dLbl>
              <c:idx val="0"/>
              <c:layout>
                <c:manualLayout>
                  <c:x val="-3.6380351842104336E-2"/>
                  <c:y val="-3.78787878787879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-4.3201634243195758E-2"/>
                  <c:y val="-3.246753246753248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-4.0927694406548497E-2"/>
                  <c:y val="-2.705627705627709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-3.8653933606184659E-2"/>
                  <c:y val="-2.705627705627709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>
                <c:manualLayout>
                  <c:x val="-3.4106412005457026E-2"/>
                  <c:y val="-3.246753246753248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5"/>
              <c:layout>
                <c:manualLayout>
                  <c:x val="-4.0927694406548497E-2"/>
                  <c:y val="-2.705627705627709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6"/>
              <c:layout>
                <c:manualLayout>
                  <c:x val="-4.5475216007276033E-2"/>
                  <c:y val="-3.246795855063574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7"/>
              <c:layout>
                <c:manualLayout>
                  <c:x val="-4.3201455206912216E-2"/>
                  <c:y val="-2.164502164502165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8"/>
              <c:layout>
                <c:manualLayout>
                  <c:x val="-3.1832651205093335E-2"/>
                  <c:y val="-2.164502164502165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9"/>
              <c:layout>
                <c:manualLayout>
                  <c:x val="-4.0927694406548497E-2"/>
                  <c:y val="-3.246753246753248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0"/>
              <c:layout>
                <c:manualLayout>
                  <c:x val="-3.4106412005457026E-2"/>
                  <c:y val="-3.246753246753248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1"/>
              <c:layout>
                <c:manualLayout>
                  <c:x val="-2.9558890404729445E-2"/>
                  <c:y val="-2.164502164502165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800">
                    <a:latin typeface="Arial" pitchFamily="34" charset="0"/>
                    <a:cs typeface="Arial" pitchFamily="34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Sheet1!$K$4:$K$15</c:f>
              <c:strCache>
                <c:ptCount val="12"/>
                <c:pt idx="0">
                  <c:v>Ⅰ</c:v>
                </c:pt>
                <c:pt idx="1">
                  <c:v>Ⅱ</c:v>
                </c:pt>
                <c:pt idx="2">
                  <c:v>Ⅲ</c:v>
                </c:pt>
                <c:pt idx="3">
                  <c:v>Ⅳ</c:v>
                </c:pt>
                <c:pt idx="4">
                  <c:v>Ⅴ</c:v>
                </c:pt>
                <c:pt idx="5">
                  <c:v>Ⅵ</c:v>
                </c:pt>
                <c:pt idx="6">
                  <c:v>Ⅶ</c:v>
                </c:pt>
                <c:pt idx="7">
                  <c:v>Ⅷ</c:v>
                </c:pt>
                <c:pt idx="8">
                  <c:v>Ⅸ</c:v>
                </c:pt>
                <c:pt idx="9">
                  <c:v>Ⅹ</c:v>
                </c:pt>
                <c:pt idx="10">
                  <c:v>Ⅺ</c:v>
                </c:pt>
                <c:pt idx="11">
                  <c:v>Ⅻ</c:v>
                </c:pt>
              </c:strCache>
            </c:strRef>
          </c:cat>
          <c:val>
            <c:numRef>
              <c:f>Sheet1!$M$4:$M$15</c:f>
              <c:numCache>
                <c:formatCode>General</c:formatCode>
                <c:ptCount val="12"/>
                <c:pt idx="0">
                  <c:v>112.9</c:v>
                </c:pt>
                <c:pt idx="1">
                  <c:v>113.4</c:v>
                </c:pt>
                <c:pt idx="2">
                  <c:v>114.1</c:v>
                </c:pt>
                <c:pt idx="3">
                  <c:v>114.5</c:v>
                </c:pt>
                <c:pt idx="4">
                  <c:v>113.5</c:v>
                </c:pt>
                <c:pt idx="5">
                  <c:v>112.1</c:v>
                </c:pt>
                <c:pt idx="6">
                  <c:v>113.5</c:v>
                </c:pt>
                <c:pt idx="7">
                  <c:v>115.9</c:v>
                </c:pt>
                <c:pt idx="8">
                  <c:v>116.3</c:v>
                </c:pt>
                <c:pt idx="9">
                  <c:v>115.9</c:v>
                </c:pt>
                <c:pt idx="10">
                  <c:v>115.8</c:v>
                </c:pt>
                <c:pt idx="11">
                  <c:v>116.9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Sheet1!$N$3</c:f>
              <c:strCache>
                <c:ptCount val="1"/>
                <c:pt idx="0">
                  <c:v>2015</c:v>
                </c:pt>
              </c:strCache>
            </c:strRef>
          </c:tx>
          <c:marker>
            <c:symbol val="square"/>
            <c:size val="5"/>
          </c:marker>
          <c:dLbls>
            <c:dLbl>
              <c:idx val="0"/>
              <c:layout>
                <c:manualLayout>
                  <c:x val="-3.6380351842104336E-2"/>
                  <c:y val="2.705627705627709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-3.4106591041740492E-2"/>
                  <c:y val="2.705585097317384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-3.8653933606184659E-2"/>
                  <c:y val="3.246710638442925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800" b="1">
                    <a:latin typeface="Arial" pitchFamily="34" charset="0"/>
                    <a:cs typeface="Arial" pitchFamily="34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Sheet1!$K$4:$K$15</c:f>
              <c:strCache>
                <c:ptCount val="12"/>
                <c:pt idx="0">
                  <c:v>Ⅰ</c:v>
                </c:pt>
                <c:pt idx="1">
                  <c:v>Ⅱ</c:v>
                </c:pt>
                <c:pt idx="2">
                  <c:v>Ⅲ</c:v>
                </c:pt>
                <c:pt idx="3">
                  <c:v>Ⅳ</c:v>
                </c:pt>
                <c:pt idx="4">
                  <c:v>Ⅴ</c:v>
                </c:pt>
                <c:pt idx="5">
                  <c:v>Ⅵ</c:v>
                </c:pt>
                <c:pt idx="6">
                  <c:v>Ⅶ</c:v>
                </c:pt>
                <c:pt idx="7">
                  <c:v>Ⅷ</c:v>
                </c:pt>
                <c:pt idx="8">
                  <c:v>Ⅸ</c:v>
                </c:pt>
                <c:pt idx="9">
                  <c:v>Ⅹ</c:v>
                </c:pt>
                <c:pt idx="10">
                  <c:v>Ⅺ</c:v>
                </c:pt>
                <c:pt idx="11">
                  <c:v>Ⅻ</c:v>
                </c:pt>
              </c:strCache>
            </c:strRef>
          </c:cat>
          <c:val>
            <c:numRef>
              <c:f>Sheet1!$N$4:$N$15</c:f>
              <c:numCache>
                <c:formatCode>General</c:formatCode>
                <c:ptCount val="12"/>
                <c:pt idx="0">
                  <c:v>110.8</c:v>
                </c:pt>
                <c:pt idx="1">
                  <c:v>110.9</c:v>
                </c:pt>
                <c:pt idx="2">
                  <c:v>111.8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18901320"/>
        <c:axId val="318900536"/>
      </c:lineChart>
      <c:catAx>
        <c:axId val="318901320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txPr>
          <a:bodyPr/>
          <a:lstStyle/>
          <a:p>
            <a:pPr>
              <a:defRPr b="0">
                <a:latin typeface="Arial" pitchFamily="34" charset="0"/>
                <a:cs typeface="Arial" pitchFamily="34" charset="0"/>
              </a:defRPr>
            </a:pPr>
            <a:endParaRPr lang="en-US"/>
          </a:p>
        </c:txPr>
        <c:crossAx val="318900536"/>
        <c:crosses val="autoZero"/>
        <c:auto val="1"/>
        <c:lblAlgn val="ctr"/>
        <c:lblOffset val="100"/>
        <c:noMultiLvlLbl val="0"/>
      </c:catAx>
      <c:valAx>
        <c:axId val="318900536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ln w="9525">
            <a:noFill/>
          </a:ln>
        </c:spPr>
        <c:crossAx val="318901320"/>
        <c:crosses val="autoZero"/>
        <c:crossBetween val="between"/>
      </c:valAx>
    </c:plotArea>
    <c:legend>
      <c:legendPos val="b"/>
      <c:layout/>
      <c:overlay val="0"/>
      <c:txPr>
        <a:bodyPr/>
        <a:lstStyle/>
        <a:p>
          <a:pPr>
            <a:defRPr>
              <a:latin typeface="Arial" pitchFamily="34" charset="0"/>
              <a:cs typeface="Arial" pitchFamily="34" charset="0"/>
            </a:defRPr>
          </a:pPr>
          <a:endParaRPr lang="en-US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3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hart>
    <c:autoTitleDeleted val="1"/>
    <c:view3D>
      <c:rotX val="15"/>
      <c:rotY val="20"/>
      <c:rAngAx val="0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2"/>
          <c:order val="2"/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multiLvlStrRef>
              <c:f>Sheet1!$B$5:$E$5</c:f>
            </c:multiLvlStrRef>
          </c:cat>
          <c:val>
            <c:numRef>
              <c:f>Sheet1!$B$6:$E$6</c:f>
            </c:numRef>
          </c:val>
        </c:ser>
        <c:ser>
          <c:idx val="3"/>
          <c:order val="3"/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multiLvlStrRef>
              <c:f>Sheet1!$B$5:$E$5</c:f>
            </c:multiLvlStrRef>
          </c:cat>
          <c:val>
            <c:numRef>
              <c:f>Sheet1!$B$7:$E$7</c:f>
            </c:numRef>
          </c:val>
        </c:ser>
        <c:ser>
          <c:idx val="0"/>
          <c:order val="0"/>
          <c:tx>
            <c:strRef>
              <c:f>'[танилцуулганы ар.xlsx]Sheet2'!$A$6</c:f>
              <c:strCache>
                <c:ptCount val="1"/>
                <c:pt idx="0">
                  <c:v>Цахилгаан холбоо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numRef>
              <c:f>'[танилцуулганы ар.xlsx]Sheet2'!$B$5:$E$5</c:f>
              <c:numCache>
                <c:formatCode>General</c:formatCode>
                <c:ptCount val="4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</c:numCache>
            </c:numRef>
          </c:cat>
          <c:val>
            <c:numRef>
              <c:f>'[танилцуулганы ар.xlsx]Sheet2'!$B$6:$E$6</c:f>
              <c:numCache>
                <c:formatCode>General</c:formatCode>
                <c:ptCount val="4"/>
                <c:pt idx="0">
                  <c:v>68.599999999999994</c:v>
                </c:pt>
                <c:pt idx="1">
                  <c:v>95.3</c:v>
                </c:pt>
                <c:pt idx="2">
                  <c:v>79.2</c:v>
                </c:pt>
                <c:pt idx="3">
                  <c:v>51.7</c:v>
                </c:pt>
              </c:numCache>
            </c:numRef>
          </c:val>
        </c:ser>
        <c:ser>
          <c:idx val="1"/>
          <c:order val="1"/>
          <c:tx>
            <c:strRef>
              <c:f>'[танилцуулганы ар.xlsx]Sheet2'!$A$7</c:f>
              <c:strCache>
                <c:ptCount val="1"/>
                <c:pt idx="0">
                  <c:v>Шуудан холбоо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numRef>
              <c:f>'[танилцуулганы ар.xlsx]Sheet2'!$B$5:$E$5</c:f>
              <c:numCache>
                <c:formatCode>General</c:formatCode>
                <c:ptCount val="4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</c:numCache>
            </c:numRef>
          </c:cat>
          <c:val>
            <c:numRef>
              <c:f>'[танилцуулганы ар.xlsx]Sheet2'!$B$7:$E$7</c:f>
              <c:numCache>
                <c:formatCode>General</c:formatCode>
                <c:ptCount val="4"/>
                <c:pt idx="0">
                  <c:v>46.1</c:v>
                </c:pt>
                <c:pt idx="1">
                  <c:v>51.7</c:v>
                </c:pt>
                <c:pt idx="2">
                  <c:v>36.700000000000003</c:v>
                </c:pt>
                <c:pt idx="3">
                  <c:v>42.7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367711424"/>
        <c:axId val="367711816"/>
        <c:axId val="0"/>
      </c:bar3DChart>
      <c:catAx>
        <c:axId val="36771142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crossAx val="367711816"/>
        <c:crosses val="autoZero"/>
        <c:auto val="1"/>
        <c:lblAlgn val="ctr"/>
        <c:lblOffset val="100"/>
        <c:noMultiLvlLbl val="0"/>
      </c:catAx>
      <c:valAx>
        <c:axId val="367711816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367711424"/>
        <c:crosses val="autoZero"/>
        <c:crossBetween val="between"/>
      </c:valAx>
    </c:plotArea>
    <c:legend>
      <c:legendPos val="t"/>
      <c:legendEntry>
        <c:idx val="0"/>
        <c:delete val="1"/>
      </c:legendEntry>
      <c:legendEntry>
        <c:idx val="1"/>
        <c:delete val="1"/>
      </c:legendEntry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plotArea>
      <c:layout>
        <c:manualLayout>
          <c:layoutTarget val="inner"/>
          <c:xMode val="edge"/>
          <c:yMode val="edge"/>
          <c:x val="3.0555555555555561E-2"/>
          <c:y val="0.30582385535141465"/>
          <c:w val="0.93888888888888911"/>
          <c:h val="0.45120917177019526"/>
        </c:manualLayout>
      </c:layout>
      <c:lineChart>
        <c:grouping val="standard"/>
        <c:varyColors val="0"/>
        <c:ser>
          <c:idx val="0"/>
          <c:order val="0"/>
          <c:tx>
            <c:strRef>
              <c:f>Sheet2!$A$19</c:f>
              <c:strCache>
                <c:ptCount val="1"/>
                <c:pt idx="0">
                  <c:v>Нийт орлого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numRef>
              <c:f>Sheet2!$B$18:$F$18</c:f>
              <c:numCache>
                <c:formatCode>General</c:formatCode>
                <c:ptCount val="5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</c:numCache>
            </c:numRef>
          </c:cat>
          <c:val>
            <c:numRef>
              <c:f>Sheet2!$B$19:$F$19</c:f>
              <c:numCache>
                <c:formatCode>General</c:formatCode>
                <c:ptCount val="5"/>
                <c:pt idx="0">
                  <c:v>144.19999999999999</c:v>
                </c:pt>
                <c:pt idx="1">
                  <c:v>114.69999999999999</c:v>
                </c:pt>
                <c:pt idx="2">
                  <c:v>147</c:v>
                </c:pt>
                <c:pt idx="3">
                  <c:v>115.9</c:v>
                </c:pt>
                <c:pt idx="4">
                  <c:v>94.4</c:v>
                </c:pt>
              </c:numCache>
            </c:numRef>
          </c:val>
          <c:smooth val="0"/>
        </c:ser>
        <c:dLbls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367712600"/>
        <c:axId val="367712992"/>
      </c:lineChart>
      <c:catAx>
        <c:axId val="36771260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crossAx val="367712992"/>
        <c:crosses val="autoZero"/>
        <c:auto val="1"/>
        <c:lblAlgn val="ctr"/>
        <c:lblOffset val="100"/>
        <c:noMultiLvlLbl val="0"/>
      </c:catAx>
      <c:valAx>
        <c:axId val="367712992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367712600"/>
        <c:crosses val="autoZero"/>
        <c:crossBetween val="between"/>
      </c:valAx>
    </c:plotArea>
    <c:legend>
      <c:legendPos val="t"/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3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5"/>
    </mc:Choice>
    <mc:Fallback>
      <c:style val="5"/>
    </mc:Fallback>
  </mc:AlternateContent>
  <c:chart>
    <c:autoTitleDeleted val="1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Sheet2!$A$30</c:f>
              <c:strCache>
                <c:ptCount val="1"/>
                <c:pt idx="0">
                  <c:v>Хувийн тээвэр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numRef>
              <c:f>Sheet2!$B$29:$F$29</c:f>
              <c:numCache>
                <c:formatCode>General</c:formatCode>
                <c:ptCount val="5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</c:numCache>
            </c:numRef>
          </c:cat>
          <c:val>
            <c:numRef>
              <c:f>Sheet2!$B$30:$F$30</c:f>
              <c:numCache>
                <c:formatCode>General</c:formatCode>
                <c:ptCount val="5"/>
                <c:pt idx="0">
                  <c:v>1.3</c:v>
                </c:pt>
                <c:pt idx="1">
                  <c:v>1.5</c:v>
                </c:pt>
                <c:pt idx="2">
                  <c:v>1.6</c:v>
                </c:pt>
                <c:pt idx="3">
                  <c:v>1.3</c:v>
                </c:pt>
                <c:pt idx="4">
                  <c:v>1.8</c:v>
                </c:pt>
              </c:numCache>
            </c:numRef>
          </c:val>
        </c:ser>
        <c:ser>
          <c:idx val="1"/>
          <c:order val="1"/>
          <c:tx>
            <c:strRef>
              <c:f>Sheet2!$A$31</c:f>
              <c:strCache>
                <c:ptCount val="1"/>
                <c:pt idx="0">
                  <c:v>Aвто тээврийн газар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numRef>
              <c:f>Sheet2!$B$29:$F$29</c:f>
              <c:numCache>
                <c:formatCode>General</c:formatCode>
                <c:ptCount val="5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</c:numCache>
            </c:numRef>
          </c:cat>
          <c:val>
            <c:numRef>
              <c:f>Sheet2!$B$31:$F$31</c:f>
              <c:numCache>
                <c:formatCode>General</c:formatCode>
                <c:ptCount val="5"/>
                <c:pt idx="0">
                  <c:v>6.4</c:v>
                </c:pt>
                <c:pt idx="1">
                  <c:v>4.2</c:v>
                </c:pt>
                <c:pt idx="2">
                  <c:v>4.2</c:v>
                </c:pt>
                <c:pt idx="3">
                  <c:v>4.5999999999999996</c:v>
                </c:pt>
                <c:pt idx="4">
                  <c:v>5.0999999999999996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cylinder"/>
        <c:axId val="366518632"/>
        <c:axId val="366519024"/>
        <c:axId val="0"/>
      </c:bar3DChart>
      <c:catAx>
        <c:axId val="36651863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crossAx val="366519024"/>
        <c:crosses val="autoZero"/>
        <c:auto val="1"/>
        <c:lblAlgn val="ctr"/>
        <c:lblOffset val="100"/>
        <c:noMultiLvlLbl val="0"/>
      </c:catAx>
      <c:valAx>
        <c:axId val="366519024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366518632"/>
        <c:crosses val="autoZero"/>
        <c:crossBetween val="between"/>
      </c:valAx>
    </c:plotArea>
    <c:legend>
      <c:legendPos val="t"/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3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34"/>
    </mc:Choice>
    <mc:Fallback>
      <c:style val="34"/>
    </mc:Fallback>
  </mc:AlternateContent>
  <c:chart>
    <c:autoTitleDeleted val="1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Sheet2!$A$42</c:f>
              <c:strCache>
                <c:ptCount val="1"/>
                <c:pt idx="0">
                  <c:v>нийт орлого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numRef>
              <c:f>Sheet2!$B$41:$E$41</c:f>
              <c:numCache>
                <c:formatCode>General</c:formatCode>
                <c:ptCount val="4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</c:numCache>
            </c:numRef>
          </c:cat>
          <c:val>
            <c:numRef>
              <c:f>Sheet2!$B$42:$E$42</c:f>
              <c:numCache>
                <c:formatCode>General</c:formatCode>
                <c:ptCount val="4"/>
                <c:pt idx="0">
                  <c:v>89.9</c:v>
                </c:pt>
                <c:pt idx="1">
                  <c:v>99.7</c:v>
                </c:pt>
                <c:pt idx="2">
                  <c:v>112.5</c:v>
                </c:pt>
                <c:pt idx="3">
                  <c:v>121.6</c:v>
                </c:pt>
              </c:numCache>
            </c:numRef>
          </c:val>
        </c:ser>
        <c:ser>
          <c:idx val="1"/>
          <c:order val="1"/>
          <c:tx>
            <c:strRef>
              <c:f>Sheet2!$A$43</c:f>
              <c:strCache>
                <c:ptCount val="1"/>
                <c:pt idx="0">
                  <c:v> Үүнээс ус борлуулалт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numRef>
              <c:f>Sheet2!$B$41:$E$41</c:f>
              <c:numCache>
                <c:formatCode>General</c:formatCode>
                <c:ptCount val="4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</c:numCache>
            </c:numRef>
          </c:cat>
          <c:val>
            <c:numRef>
              <c:f>Sheet2!$B$43:$E$43</c:f>
              <c:numCache>
                <c:formatCode>General</c:formatCode>
                <c:ptCount val="4"/>
                <c:pt idx="0">
                  <c:v>15.6</c:v>
                </c:pt>
                <c:pt idx="1">
                  <c:v>27.3</c:v>
                </c:pt>
                <c:pt idx="2">
                  <c:v>23.2</c:v>
                </c:pt>
                <c:pt idx="3">
                  <c:v>27.3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pyramid"/>
        <c:axId val="55912816"/>
        <c:axId val="55913208"/>
        <c:axId val="0"/>
      </c:bar3DChart>
      <c:catAx>
        <c:axId val="5591281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crossAx val="55913208"/>
        <c:crosses val="autoZero"/>
        <c:auto val="1"/>
        <c:lblAlgn val="ctr"/>
        <c:lblOffset val="100"/>
        <c:noMultiLvlLbl val="0"/>
      </c:catAx>
      <c:valAx>
        <c:axId val="55913208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55912816"/>
        <c:crosses val="autoZero"/>
        <c:crossBetween val="between"/>
      </c:valAx>
    </c:plotArea>
    <c:legend>
      <c:legendPos val="t"/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3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cked"/>
        <c:varyColors val="0"/>
        <c:ser>
          <c:idx val="0"/>
          <c:order val="0"/>
          <c:tx>
            <c:strRef>
              <c:f>Sheet2!$A$54</c:f>
              <c:strCache>
                <c:ptCount val="1"/>
                <c:pt idx="0">
                  <c:v>ЗГ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numRef>
              <c:f>Sheet2!$B$53:$F$53</c:f>
              <c:numCache>
                <c:formatCode>General</c:formatCode>
                <c:ptCount val="5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</c:numCache>
            </c:numRef>
          </c:cat>
          <c:val>
            <c:numRef>
              <c:f>Sheet2!$B$54:$F$54</c:f>
              <c:numCache>
                <c:formatCode>General</c:formatCode>
                <c:ptCount val="5"/>
                <c:pt idx="0">
                  <c:v>24.1</c:v>
                </c:pt>
                <c:pt idx="1">
                  <c:v>58.3</c:v>
                </c:pt>
                <c:pt idx="2">
                  <c:v>44.1</c:v>
                </c:pt>
                <c:pt idx="3">
                  <c:v>64.900000000000006</c:v>
                </c:pt>
                <c:pt idx="4">
                  <c:v>63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Sheet2!$A$55</c:f>
              <c:strCache>
                <c:ptCount val="1"/>
                <c:pt idx="0">
                  <c:v>ЗБ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numRef>
              <c:f>Sheet2!$B$53:$F$53</c:f>
              <c:numCache>
                <c:formatCode>General</c:formatCode>
                <c:ptCount val="5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</c:numCache>
            </c:numRef>
          </c:cat>
          <c:val>
            <c:numRef>
              <c:f>Sheet2!$B$55:$F$55</c:f>
              <c:numCache>
                <c:formatCode>General</c:formatCode>
                <c:ptCount val="5"/>
                <c:pt idx="0">
                  <c:v>4.9000000000000004</c:v>
                </c:pt>
                <c:pt idx="1">
                  <c:v>9.4</c:v>
                </c:pt>
                <c:pt idx="2">
                  <c:v>14.5</c:v>
                </c:pt>
                <c:pt idx="3">
                  <c:v>7.2</c:v>
                </c:pt>
                <c:pt idx="4">
                  <c:v>9.1</c:v>
                </c:pt>
              </c:numCache>
            </c:numRef>
          </c:val>
          <c:smooth val="0"/>
        </c:ser>
        <c:dLbls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55913992"/>
        <c:axId val="55914384"/>
      </c:lineChart>
      <c:catAx>
        <c:axId val="5591399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crossAx val="55914384"/>
        <c:crosses val="autoZero"/>
        <c:auto val="1"/>
        <c:lblAlgn val="ctr"/>
        <c:lblOffset val="100"/>
        <c:noMultiLvlLbl val="0"/>
      </c:catAx>
      <c:valAx>
        <c:axId val="55914384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55913992"/>
        <c:crosses val="autoZero"/>
        <c:crossBetween val="between"/>
      </c:valAx>
    </c:plotArea>
    <c:legend>
      <c:legendPos val="t"/>
      <c:layout/>
      <c:overlay val="0"/>
    </c:legend>
    <c:plotVisOnly val="1"/>
    <c:dispBlanksAs val="zero"/>
    <c:showDLblsOverMax val="0"/>
  </c:chart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38"/>
    </mc:Choice>
    <mc:Fallback>
      <c:style val="38"/>
    </mc:Fallback>
  </mc:AlternateContent>
  <c:chart>
    <c:title>
      <c:tx>
        <c:rich>
          <a:bodyPr/>
          <a:lstStyle/>
          <a:p>
            <a:pPr>
              <a:defRPr/>
            </a:pPr>
            <a:r>
              <a:rPr lang="mn-MN" sz="1100">
                <a:latin typeface="Arial" pitchFamily="34" charset="0"/>
                <a:cs typeface="Arial" pitchFamily="34" charset="0"/>
              </a:rPr>
              <a:t>Ерөнхий индекс</a:t>
            </a:r>
            <a:endParaRPr lang="en-US" sz="1100">
              <a:latin typeface="Arial" pitchFamily="34" charset="0"/>
              <a:cs typeface="Arial" pitchFamily="34" charset="0"/>
            </a:endParaRPr>
          </a:p>
          <a:p>
            <a:pPr>
              <a:defRPr/>
            </a:pPr>
            <a:r>
              <a:rPr lang="en-US" sz="900" b="0">
                <a:latin typeface="Arial" pitchFamily="34" charset="0"/>
                <a:cs typeface="Arial" pitchFamily="34" charset="0"/>
              </a:rPr>
              <a:t>/</a:t>
            </a:r>
            <a:r>
              <a:rPr lang="mn-MN" sz="900" b="0">
                <a:latin typeface="Arial" pitchFamily="34" charset="0"/>
                <a:cs typeface="Arial" pitchFamily="34" charset="0"/>
              </a:rPr>
              <a:t>Өмнөх онтой харьцуулсанаар</a:t>
            </a:r>
            <a:r>
              <a:rPr lang="en-US" sz="900" b="0">
                <a:latin typeface="Arial" pitchFamily="34" charset="0"/>
                <a:cs typeface="Arial" pitchFamily="34" charset="0"/>
              </a:rPr>
              <a:t>/</a:t>
            </a:r>
          </a:p>
        </c:rich>
      </c:tx>
      <c:layout/>
      <c:overlay val="0"/>
    </c:title>
    <c:autoTitleDeleted val="0"/>
    <c:plotArea>
      <c:layout/>
      <c:lineChart>
        <c:grouping val="standard"/>
        <c:varyColors val="0"/>
        <c:ser>
          <c:idx val="0"/>
          <c:order val="0"/>
          <c:spPr>
            <a:ln w="9525" cap="flat" cmpd="sng" algn="ctr">
              <a:solidFill>
                <a:schemeClr val="accent1">
                  <a:shade val="95000"/>
                  <a:satMod val="105000"/>
                </a:schemeClr>
              </a:solidFill>
              <a:prstDash val="solid"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c:spPr>
          <c:marker>
            <c:symbol val="square"/>
            <c:size val="5"/>
          </c:marker>
          <c:dLbls>
            <c:dLbl>
              <c:idx val="0"/>
              <c:layout>
                <c:manualLayout>
                  <c:x val="-1.3376136971642576E-2"/>
                  <c:y val="1.388888888888882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-1.070090957731408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-1.0700909577314024E-2"/>
                  <c:y val="-4.629629629629638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-1.070090957731408E-2"/>
                  <c:y val="4.629629629629638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>
                <c:manualLayout>
                  <c:x val="-1.9265091863517068E-2"/>
                  <c:y val="-3.703703703703704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5"/>
              <c:layout>
                <c:manualLayout>
                  <c:x val="-1.2854835453260655E-2"/>
                  <c:y val="1.85185185185185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800">
                    <a:latin typeface="Arial" pitchFamily="34" charset="0"/>
                    <a:cs typeface="Arial" pitchFamily="34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Sheet1!$A$2:$A$7</c:f>
              <c:strCache>
                <c:ptCount val="6"/>
                <c:pt idx="0">
                  <c:v>2010.III</c:v>
                </c:pt>
                <c:pt idx="1">
                  <c:v>2011.III</c:v>
                </c:pt>
                <c:pt idx="2">
                  <c:v>2012.III</c:v>
                </c:pt>
                <c:pt idx="3">
                  <c:v>2013.III</c:v>
                </c:pt>
                <c:pt idx="4">
                  <c:v>2014.III</c:v>
                </c:pt>
                <c:pt idx="5">
                  <c:v>2015.III</c:v>
                </c:pt>
              </c:strCache>
            </c:strRef>
          </c:cat>
          <c:val>
            <c:numRef>
              <c:f>Sheet1!$B$2:$B$7</c:f>
              <c:numCache>
                <c:formatCode>0.0</c:formatCode>
                <c:ptCount val="6"/>
                <c:pt idx="0" formatCode="General">
                  <c:v>106.5</c:v>
                </c:pt>
                <c:pt idx="1">
                  <c:v>111</c:v>
                </c:pt>
                <c:pt idx="2" formatCode="General">
                  <c:v>118.1</c:v>
                </c:pt>
                <c:pt idx="3" formatCode="General">
                  <c:v>109.3</c:v>
                </c:pt>
                <c:pt idx="4" formatCode="General">
                  <c:v>114.1</c:v>
                </c:pt>
                <c:pt idx="5" formatCode="General">
                  <c:v>111.8</c:v>
                </c:pt>
              </c:numCache>
            </c:numRef>
          </c:val>
          <c:smooth val="0"/>
        </c:ser>
        <c:dLbls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318898184"/>
        <c:axId val="318897792"/>
      </c:lineChart>
      <c:catAx>
        <c:axId val="318898184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txPr>
          <a:bodyPr/>
          <a:lstStyle/>
          <a:p>
            <a:pPr>
              <a:defRPr sz="1050">
                <a:latin typeface="Arial" pitchFamily="34" charset="0"/>
                <a:cs typeface="Arial" pitchFamily="34" charset="0"/>
              </a:defRPr>
            </a:pPr>
            <a:endParaRPr lang="en-US"/>
          </a:p>
        </c:txPr>
        <c:crossAx val="318897792"/>
        <c:crosses val="autoZero"/>
        <c:auto val="1"/>
        <c:lblAlgn val="ctr"/>
        <c:lblOffset val="100"/>
        <c:noMultiLvlLbl val="0"/>
      </c:catAx>
      <c:valAx>
        <c:axId val="318897792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one"/>
        <c:crossAx val="318898184"/>
        <c:crosses val="autoZero"/>
        <c:crossBetween val="between"/>
      </c:valAx>
    </c:plotArea>
    <c:plotVisOnly val="1"/>
    <c:dispBlanksAs val="gap"/>
    <c:showDLblsOverMax val="0"/>
  </c:chart>
  <c:spPr>
    <a:gradFill rotWithShape="1">
      <a:gsLst>
        <a:gs pos="0">
          <a:schemeClr val="accent1">
            <a:tint val="50000"/>
            <a:satMod val="300000"/>
          </a:schemeClr>
        </a:gs>
        <a:gs pos="35000">
          <a:schemeClr val="accent1">
            <a:tint val="37000"/>
            <a:satMod val="300000"/>
          </a:schemeClr>
        </a:gs>
        <a:gs pos="100000">
          <a:schemeClr val="accent1">
            <a:tint val="15000"/>
            <a:satMod val="350000"/>
          </a:schemeClr>
        </a:gs>
      </a:gsLst>
      <a:lin ang="16200000" scaled="1"/>
    </a:gradFill>
    <a:ln w="9525" cap="flat" cmpd="sng" algn="ctr">
      <a:solidFill>
        <a:schemeClr val="accent1">
          <a:shade val="95000"/>
          <a:satMod val="105000"/>
        </a:schemeClr>
      </a:solidFill>
      <a:prstDash val="solid"/>
    </a:ln>
    <a:effectLst>
      <a:outerShdw blurRad="40000" dist="20000" dir="5400000" rotWithShape="0">
        <a:srgbClr val="000000">
          <a:alpha val="38000"/>
        </a:srgbClr>
      </a:outerShdw>
    </a:effectLst>
  </c:spPr>
  <c:txPr>
    <a:bodyPr/>
    <a:lstStyle/>
    <a:p>
      <a:pPr>
        <a:defRPr>
          <a:solidFill>
            <a:schemeClr val="dk1"/>
          </a:solidFill>
          <a:latin typeface="+mn-lt"/>
          <a:ea typeface="+mn-ea"/>
          <a:cs typeface="+mn-cs"/>
        </a:defRPr>
      </a:pPr>
      <a:endParaRPr lang="en-US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5.5852143482064742E-2"/>
          <c:y val="0.32759623797025372"/>
          <c:w val="0.87753018372703417"/>
          <c:h val="0.40562542182227224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cap="none" spc="0" baseline="0">
                    <a:ln w="9525">
                      <a:solidFill>
                        <a:schemeClr val="bg1"/>
                      </a:solidFill>
                      <a:prstDash val="solid"/>
                    </a:ln>
                    <a:solidFill>
                      <a:schemeClr val="tx1"/>
                    </a:solidFill>
                    <a:effectLst>
                      <a:outerShdw blurRad="12700" dist="38100" dir="2700000" algn="tl" rotWithShape="0">
                        <a:schemeClr val="bg1">
                          <a:lumMod val="50000"/>
                        </a:schemeClr>
                      </a:outerShdw>
                    </a:effectLst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Sheet1!$A$4:$A$21</c:f>
              <c:strCache>
                <c:ptCount val="18"/>
                <c:pt idx="0">
                  <c:v>Ãàëøàð</c:v>
                </c:pt>
                <c:pt idx="1">
                  <c:v>Áàÿíõóòàã</c:v>
                </c:pt>
                <c:pt idx="2">
                  <c:v>Áàÿíìºíõ</c:v>
                </c:pt>
                <c:pt idx="3">
                  <c:v>Äàðõàí</c:v>
                </c:pt>
                <c:pt idx="4">
                  <c:v>Äýëãýðõààí</c:v>
                </c:pt>
                <c:pt idx="5">
                  <c:v>Æàðãàëòõààí</c:v>
                </c:pt>
                <c:pt idx="6">
                  <c:v>Öýíõýðìàíäàë</c:v>
                </c:pt>
                <c:pt idx="7">
                  <c:v>ªìíºäýëãýð</c:v>
                </c:pt>
                <c:pt idx="8">
                  <c:v>Áàòøèðýýò</c:v>
                </c:pt>
                <c:pt idx="9">
                  <c:v>Áèíäýð</c:v>
                </c:pt>
                <c:pt idx="10">
                  <c:v>Áàÿí-Àäàðãà</c:v>
                </c:pt>
                <c:pt idx="11">
                  <c:v>Äàäàë</c:v>
                </c:pt>
                <c:pt idx="12">
                  <c:v>Íîðîâëèí</c:v>
                </c:pt>
                <c:pt idx="13">
                  <c:v>Áàòíîðîâ</c:v>
                </c:pt>
                <c:pt idx="14">
                  <c:v>Áàÿí-Îâîî</c:v>
                </c:pt>
                <c:pt idx="15">
                  <c:v>Ìºðºí</c:v>
                </c:pt>
                <c:pt idx="16">
                  <c:v>Õýðëýí</c:v>
                </c:pt>
                <c:pt idx="17">
                  <c:v>Бор-өндөр</c:v>
                </c:pt>
              </c:strCache>
            </c:strRef>
          </c:cat>
          <c:val>
            <c:numRef>
              <c:f>Sheet1!$B$4:$B$21</c:f>
              <c:numCache>
                <c:formatCode>General</c:formatCode>
                <c:ptCount val="18"/>
                <c:pt idx="0">
                  <c:v>53</c:v>
                </c:pt>
                <c:pt idx="1">
                  <c:v>16</c:v>
                </c:pt>
                <c:pt idx="2">
                  <c:v>0</c:v>
                </c:pt>
                <c:pt idx="3">
                  <c:v>0</c:v>
                </c:pt>
                <c:pt idx="4">
                  <c:v>52</c:v>
                </c:pt>
                <c:pt idx="5">
                  <c:v>5</c:v>
                </c:pt>
                <c:pt idx="6">
                  <c:v>203</c:v>
                </c:pt>
                <c:pt idx="7">
                  <c:v>1157</c:v>
                </c:pt>
                <c:pt idx="8">
                  <c:v>60</c:v>
                </c:pt>
                <c:pt idx="9">
                  <c:v>179</c:v>
                </c:pt>
                <c:pt idx="10">
                  <c:v>94</c:v>
                </c:pt>
                <c:pt idx="11">
                  <c:v>47</c:v>
                </c:pt>
                <c:pt idx="12">
                  <c:v>168</c:v>
                </c:pt>
                <c:pt idx="13">
                  <c:v>225</c:v>
                </c:pt>
                <c:pt idx="14">
                  <c:v>2</c:v>
                </c:pt>
                <c:pt idx="15">
                  <c:v>42</c:v>
                </c:pt>
                <c:pt idx="16">
                  <c:v>37</c:v>
                </c:pt>
                <c:pt idx="17">
                  <c:v>0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5"/>
        <c:axId val="314373696"/>
        <c:axId val="314373304"/>
      </c:barChart>
      <c:catAx>
        <c:axId val="31437369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6350" cap="flat" cmpd="sng" algn="ctr">
            <a:solidFill>
              <a:schemeClr val="accent3"/>
            </a:solidFill>
            <a:prstDash val="solid"/>
            <a:miter lim="800000"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cap="none" spc="0" baseline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Mon" panose="020B0500000000000000" pitchFamily="34" charset="0"/>
                <a:ea typeface="+mn-ea"/>
                <a:cs typeface="+mn-cs"/>
              </a:defRPr>
            </a:pPr>
            <a:endParaRPr lang="en-US"/>
          </a:p>
        </c:txPr>
        <c:crossAx val="314373304"/>
        <c:crosses val="autoZero"/>
        <c:auto val="1"/>
        <c:lblAlgn val="ctr"/>
        <c:lblOffset val="100"/>
        <c:noMultiLvlLbl val="0"/>
      </c:catAx>
      <c:valAx>
        <c:axId val="314373304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31437369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blipFill>
      <a:blip xmlns:r="http://schemas.openxmlformats.org/officeDocument/2006/relationships" r:embed="rId4"/>
      <a:stretch>
        <a:fillRect/>
      </a:stretch>
    </a:blipFill>
    <a:ln>
      <a:noFill/>
    </a:ln>
    <a:effectLst/>
  </c:spPr>
  <c:txPr>
    <a:bodyPr/>
    <a:lstStyle/>
    <a:p>
      <a:pPr>
        <a:defRPr/>
      </a:pPr>
      <a:endParaRPr lang="en-US"/>
    </a:p>
  </c:txPr>
  <c:externalData r:id="rId5">
    <c:autoUpdate val="0"/>
  </c:externalData>
  <c:userShapes r:id="rId6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800" b="1" i="0" u="none" strike="noStrike" kern="1200" cap="all" spc="12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mn-MN" sz="8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Том малын хорогдол</a:t>
            </a:r>
            <a:r>
              <a:rPr lang="mn-MN" sz="800" baseline="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mn-MN" sz="8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Сүүлийн</a:t>
            </a:r>
            <a:r>
              <a:rPr lang="mn-MN" sz="800" baseline="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таван жилийн харьцуулалт </a:t>
            </a:r>
            <a:endParaRPr lang="en-US" sz="8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800" b="1" i="0" u="none" strike="noStrike" kern="1200" cap="all" spc="120" normalizeH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stack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800" b="1" i="0" u="none" strike="noStrike" kern="1200" baseline="0">
                    <a:solidFill>
                      <a:srgbClr val="FFFF00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Sheet1!$B$2:$F$2</c:f>
              <c:strCache>
                <c:ptCount val="5"/>
                <c:pt idx="0">
                  <c:v>2011.04.01</c:v>
                </c:pt>
                <c:pt idx="1">
                  <c:v>2012.04.01</c:v>
                </c:pt>
                <c:pt idx="2">
                  <c:v>2013.04.01</c:v>
                </c:pt>
                <c:pt idx="3">
                  <c:v>2014.04.01</c:v>
                </c:pt>
                <c:pt idx="4">
                  <c:v>2015.04.01</c:v>
                </c:pt>
              </c:strCache>
            </c:strRef>
          </c:cat>
          <c:val>
            <c:numRef>
              <c:f>Sheet1!$B$3:$F$3</c:f>
              <c:numCache>
                <c:formatCode>General</c:formatCode>
                <c:ptCount val="5"/>
                <c:pt idx="0">
                  <c:v>3263</c:v>
                </c:pt>
                <c:pt idx="1">
                  <c:v>3699</c:v>
                </c:pt>
                <c:pt idx="2">
                  <c:v>4549</c:v>
                </c:pt>
                <c:pt idx="3">
                  <c:v>5767</c:v>
                </c:pt>
                <c:pt idx="4">
                  <c:v>2340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9"/>
        <c:shape val="box"/>
        <c:axId val="311240848"/>
        <c:axId val="311241240"/>
        <c:axId val="0"/>
      </c:bar3DChart>
      <c:catAx>
        <c:axId val="311240848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cap="all" spc="120" normalizeH="0" baseline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11241240"/>
        <c:crosses val="autoZero"/>
        <c:auto val="1"/>
        <c:lblAlgn val="ctr"/>
        <c:lblOffset val="100"/>
        <c:noMultiLvlLbl val="0"/>
      </c:catAx>
      <c:valAx>
        <c:axId val="311241240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31124084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2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mn-MN" sz="800" dirty="0" smtClean="0">
                <a:latin typeface="Arial Mon" panose="020B0500000000000000" pitchFamily="34" charset="0"/>
              </a:rPr>
              <a:t>ТӨЛ</a:t>
            </a:r>
            <a:r>
              <a:rPr lang="mn-MN" sz="800" baseline="0" dirty="0" smtClean="0">
                <a:latin typeface="Arial Mon" panose="020B0500000000000000" pitchFamily="34" charset="0"/>
              </a:rPr>
              <a:t> БООЖИЛТ 5 ЖИЛЭЭР, оны эхний 3 сарын байдлаар</a:t>
            </a:r>
          </a:p>
          <a:p>
            <a:pPr>
              <a:defRPr/>
            </a:pPr>
            <a:endParaRPr lang="mn-MN" sz="800" baseline="0" dirty="0" smtClean="0">
              <a:latin typeface="Arial Mon" panose="020B0500000000000000" pitchFamily="34" charset="0"/>
            </a:endParaRPr>
          </a:p>
          <a:p>
            <a:pPr>
              <a:defRPr/>
            </a:pPr>
            <a:endParaRPr lang="en-US" sz="800" dirty="0">
              <a:latin typeface="Arial Mon" panose="020B0500000000000000" pitchFamily="34" charset="0"/>
            </a:endParaRP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2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13609339457567804"/>
          <c:y val="0.22198233666737605"/>
          <c:w val="0.7442810586176728"/>
          <c:h val="0.5385099666595729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2011</c:v>
                </c:pt>
              </c:strCache>
            </c:strRef>
          </c:tx>
          <c:spPr>
            <a:solidFill>
              <a:schemeClr val="accent1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val>
            <c:numRef>
              <c:f>Sheet1!$A$3</c:f>
              <c:numCache>
                <c:formatCode>General</c:formatCode>
                <c:ptCount val="1"/>
                <c:pt idx="0">
                  <c:v>87956</c:v>
                </c:pt>
              </c:numCache>
            </c:numRef>
          </c:val>
        </c:ser>
        <c:ser>
          <c:idx val="1"/>
          <c:order val="1"/>
          <c:tx>
            <c:strRef>
              <c:f>Sheet1!$B$2</c:f>
              <c:strCache>
                <c:ptCount val="1"/>
                <c:pt idx="0">
                  <c:v>2012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val>
            <c:numRef>
              <c:f>Sheet1!$B$3</c:f>
              <c:numCache>
                <c:formatCode>General</c:formatCode>
                <c:ptCount val="1"/>
                <c:pt idx="0">
                  <c:v>59192</c:v>
                </c:pt>
              </c:numCache>
            </c:numRef>
          </c:val>
        </c:ser>
        <c:ser>
          <c:idx val="2"/>
          <c:order val="2"/>
          <c:tx>
            <c:strRef>
              <c:f>Sheet1!$C$2</c:f>
              <c:strCache>
                <c:ptCount val="1"/>
                <c:pt idx="0">
                  <c:v>2013</c:v>
                </c:pt>
              </c:strCache>
            </c:strRef>
          </c:tx>
          <c:spPr>
            <a:solidFill>
              <a:schemeClr val="accent3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val>
            <c:numRef>
              <c:f>Sheet1!$C$3</c:f>
              <c:numCache>
                <c:formatCode>General</c:formatCode>
                <c:ptCount val="1"/>
                <c:pt idx="0">
                  <c:v>112684</c:v>
                </c:pt>
              </c:numCache>
            </c:numRef>
          </c:val>
        </c:ser>
        <c:ser>
          <c:idx val="3"/>
          <c:order val="3"/>
          <c:tx>
            <c:strRef>
              <c:f>Sheet1!$D$2</c:f>
              <c:strCache>
                <c:ptCount val="1"/>
                <c:pt idx="0">
                  <c:v>2014</c:v>
                </c:pt>
              </c:strCache>
            </c:strRef>
          </c:tx>
          <c:spPr>
            <a:solidFill>
              <a:schemeClr val="accent4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val>
            <c:numRef>
              <c:f>Sheet1!$D$3</c:f>
              <c:numCache>
                <c:formatCode>General</c:formatCode>
                <c:ptCount val="1"/>
                <c:pt idx="0">
                  <c:v>210276</c:v>
                </c:pt>
              </c:numCache>
            </c:numRef>
          </c:val>
        </c:ser>
        <c:ser>
          <c:idx val="4"/>
          <c:order val="4"/>
          <c:tx>
            <c:strRef>
              <c:f>Sheet1!$E$2</c:f>
              <c:strCache>
                <c:ptCount val="1"/>
                <c:pt idx="0">
                  <c:v>2015</c:v>
                </c:pt>
              </c:strCache>
            </c:strRef>
          </c:tx>
          <c:spPr>
            <a:solidFill>
              <a:schemeClr val="accent5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val>
            <c:numRef>
              <c:f>Sheet1!$E$3</c:f>
              <c:numCache>
                <c:formatCode>General</c:formatCode>
                <c:ptCount val="1"/>
                <c:pt idx="0">
                  <c:v>121781</c:v>
                </c:pt>
              </c:numCache>
            </c:numRef>
          </c:val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65"/>
        <c:axId val="311242024"/>
        <c:axId val="315270200"/>
      </c:barChart>
      <c:catAx>
        <c:axId val="31124202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15270200"/>
        <c:crosses val="autoZero"/>
        <c:auto val="1"/>
        <c:lblAlgn val="ctr"/>
        <c:lblOffset val="100"/>
        <c:noMultiLvlLbl val="0"/>
      </c:catAx>
      <c:valAx>
        <c:axId val="315270200"/>
        <c:scaling>
          <c:orientation val="minMax"/>
        </c:scaling>
        <c:delete val="1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31124202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400">
                <a:solidFill>
                  <a:srgbClr val="7030A0"/>
                </a:solidFill>
                <a:latin typeface="Arial" pitchFamily="34" charset="0"/>
                <a:cs typeface="Arial" pitchFamily="34" charset="0"/>
              </a:defRPr>
            </a:pPr>
            <a:r>
              <a:rPr lang="mn-MN" sz="14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ТӨРӨЛТ</a:t>
            </a:r>
            <a:r>
              <a:rPr lang="mn-MN" sz="1400" baseline="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, НАС БАРАЛТ, ХҮН АМЫН ЕРДИЙН ЦЭВЭР ӨСӨЛТ</a:t>
            </a:r>
          </a:p>
          <a:p>
            <a:pPr>
              <a:defRPr sz="1400">
                <a:solidFill>
                  <a:srgbClr val="7030A0"/>
                </a:solidFill>
                <a:latin typeface="Arial" pitchFamily="34" charset="0"/>
                <a:cs typeface="Arial" pitchFamily="34" charset="0"/>
              </a:defRPr>
            </a:pPr>
            <a:r>
              <a:rPr lang="mn-MN" sz="1400" baseline="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СҮҮЛИЙН 3 ЖИЛИЙН 3 САРЫН БАЙДЛААР</a:t>
            </a:r>
            <a:endParaRPr lang="en-US" sz="1400" dirty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</c:rich>
      </c:tx>
      <c:layout/>
      <c:overlay val="0"/>
    </c:title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1.8333333333333351E-2"/>
          <c:y val="0.18536077294489592"/>
          <c:w val="0.9633333333333336"/>
          <c:h val="0.54941765984388291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Sheet1!$A$27</c:f>
              <c:strCache>
                <c:ptCount val="1"/>
                <c:pt idx="0">
                  <c:v>2013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3.3333333333333379E-3"/>
                  <c:y val="-3.086635926983939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1.6666666666666694E-3"/>
                  <c:y val="-2.244826128715594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-1.6666666666666694E-3"/>
                  <c:y val="-2.244826128715594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 b="1">
                    <a:latin typeface="Arial" pitchFamily="34" charset="0"/>
                    <a:cs typeface="Arial" pitchFamily="34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Sheet1!$B$26:$E$26</c:f>
              <c:strCache>
                <c:ptCount val="3"/>
                <c:pt idx="0">
                  <c:v>Төрөлт</c:v>
                </c:pt>
                <c:pt idx="1">
                  <c:v>Нас баралт</c:v>
                </c:pt>
                <c:pt idx="2">
                  <c:v>Ердийн цэвэр өсөлт</c:v>
                </c:pt>
              </c:strCache>
            </c:strRef>
          </c:cat>
          <c:val>
            <c:numRef>
              <c:f>Sheet1!$B$27:$E$27</c:f>
              <c:numCache>
                <c:formatCode>General</c:formatCode>
                <c:ptCount val="4"/>
                <c:pt idx="0">
                  <c:v>402</c:v>
                </c:pt>
                <c:pt idx="1">
                  <c:v>74</c:v>
                </c:pt>
                <c:pt idx="2">
                  <c:v>328</c:v>
                </c:pt>
              </c:numCache>
            </c:numRef>
          </c:val>
        </c:ser>
        <c:ser>
          <c:idx val="1"/>
          <c:order val="1"/>
          <c:tx>
            <c:strRef>
              <c:f>Sheet1!$A$28</c:f>
              <c:strCache>
                <c:ptCount val="1"/>
                <c:pt idx="0">
                  <c:v>2014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6.666666666666674E-3"/>
                  <c:y val="-1.964222862626143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1.2777821522309711E-2"/>
                  <c:y val="-1.683619596536694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8.3333333333333506E-3"/>
                  <c:y val="-1.865989624749468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 b="1">
                    <a:latin typeface="Arial" pitchFamily="34" charset="0"/>
                    <a:cs typeface="Arial" pitchFamily="34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Sheet1!$B$26:$E$26</c:f>
              <c:strCache>
                <c:ptCount val="3"/>
                <c:pt idx="0">
                  <c:v>Төрөлт</c:v>
                </c:pt>
                <c:pt idx="1">
                  <c:v>Нас баралт</c:v>
                </c:pt>
                <c:pt idx="2">
                  <c:v>Ердийн цэвэр өсөлт</c:v>
                </c:pt>
              </c:strCache>
            </c:strRef>
          </c:cat>
          <c:val>
            <c:numRef>
              <c:f>Sheet1!$B$28:$E$28</c:f>
              <c:numCache>
                <c:formatCode>General</c:formatCode>
                <c:ptCount val="4"/>
                <c:pt idx="0">
                  <c:v>398</c:v>
                </c:pt>
                <c:pt idx="1">
                  <c:v>90</c:v>
                </c:pt>
                <c:pt idx="2">
                  <c:v>308</c:v>
                </c:pt>
              </c:numCache>
            </c:numRef>
          </c:val>
        </c:ser>
        <c:ser>
          <c:idx val="2"/>
          <c:order val="2"/>
          <c:tx>
            <c:strRef>
              <c:f>Sheet1!$A$29</c:f>
              <c:strCache>
                <c:ptCount val="1"/>
                <c:pt idx="0">
                  <c:v>2015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8.3332020997375113E-3"/>
                  <c:y val="-2.244826128715594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1.3888845144356973E-2"/>
                  <c:y val="-2.806032660894488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1.2222178477690302E-2"/>
                  <c:y val="-2.609544090395792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 b="1">
                    <a:latin typeface="Arial" pitchFamily="34" charset="0"/>
                    <a:cs typeface="Arial" pitchFamily="34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Sheet1!$B$26:$E$26</c:f>
              <c:strCache>
                <c:ptCount val="3"/>
                <c:pt idx="0">
                  <c:v>Төрөлт</c:v>
                </c:pt>
                <c:pt idx="1">
                  <c:v>Нас баралт</c:v>
                </c:pt>
                <c:pt idx="2">
                  <c:v>Ердийн цэвэр өсөлт</c:v>
                </c:pt>
              </c:strCache>
            </c:strRef>
          </c:cat>
          <c:val>
            <c:numRef>
              <c:f>Sheet1!$B$29:$E$29</c:f>
              <c:numCache>
                <c:formatCode>General</c:formatCode>
                <c:ptCount val="4"/>
                <c:pt idx="0">
                  <c:v>442</c:v>
                </c:pt>
                <c:pt idx="1">
                  <c:v>70</c:v>
                </c:pt>
                <c:pt idx="2">
                  <c:v>372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cylinder"/>
        <c:axId val="279674192"/>
        <c:axId val="279674584"/>
        <c:axId val="0"/>
      </c:bar3DChart>
      <c:catAx>
        <c:axId val="279674192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txPr>
          <a:bodyPr/>
          <a:lstStyle/>
          <a:p>
            <a:pPr>
              <a:defRPr sz="1200" b="1">
                <a:latin typeface="Arial" pitchFamily="34" charset="0"/>
                <a:cs typeface="Arial" pitchFamily="34" charset="0"/>
              </a:defRPr>
            </a:pPr>
            <a:endParaRPr lang="en-US"/>
          </a:p>
        </c:txPr>
        <c:crossAx val="279674584"/>
        <c:crosses val="autoZero"/>
        <c:auto val="1"/>
        <c:lblAlgn val="ctr"/>
        <c:lblOffset val="100"/>
        <c:noMultiLvlLbl val="0"/>
      </c:catAx>
      <c:valAx>
        <c:axId val="279674584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279674192"/>
        <c:crosses val="autoZero"/>
        <c:crossBetween val="between"/>
      </c:valAx>
    </c:plotArea>
    <c:legend>
      <c:legendPos val="t"/>
      <c:layout>
        <c:manualLayout>
          <c:xMode val="edge"/>
          <c:yMode val="edge"/>
          <c:x val="9.9539895013123533E-2"/>
          <c:y val="0.90908454178701759"/>
          <c:w val="0.49425354330708682"/>
          <c:h val="6.7577441530123045E-2"/>
        </c:manualLayout>
      </c:layout>
      <c:overlay val="0"/>
      <c:txPr>
        <a:bodyPr/>
        <a:lstStyle/>
        <a:p>
          <a:pPr>
            <a:defRPr sz="1200" b="1">
              <a:latin typeface="Arial" pitchFamily="34" charset="0"/>
              <a:cs typeface="Arial" pitchFamily="34" charset="0"/>
            </a:defRPr>
          </a:pPr>
          <a:endParaRPr lang="en-US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400">
                <a:solidFill>
                  <a:srgbClr val="7030A0"/>
                </a:solidFill>
                <a:latin typeface="Arial" pitchFamily="34" charset="0"/>
                <a:cs typeface="Arial" pitchFamily="34" charset="0"/>
              </a:defRPr>
            </a:pPr>
            <a:r>
              <a:rPr lang="mn-MN" sz="1400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Бүртгэлтэй</a:t>
            </a:r>
            <a:r>
              <a:rPr lang="mn-MN" sz="1400" baseline="0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ажилгүй иргэдийн тоо </a:t>
            </a:r>
          </a:p>
          <a:p>
            <a:pPr>
              <a:defRPr sz="1400">
                <a:solidFill>
                  <a:srgbClr val="7030A0"/>
                </a:solidFill>
                <a:latin typeface="Arial" pitchFamily="34" charset="0"/>
                <a:cs typeface="Arial" pitchFamily="34" charset="0"/>
              </a:defRPr>
            </a:pPr>
            <a:r>
              <a:rPr lang="mn-MN" sz="1400" baseline="0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сүүлийн 5 жилийн </a:t>
            </a:r>
            <a:r>
              <a:rPr lang="en-US" sz="1400" baseline="0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3</a:t>
            </a:r>
            <a:r>
              <a:rPr lang="mn-MN" sz="1400" baseline="0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сарын байдлаар</a:t>
            </a:r>
            <a:r>
              <a:rPr lang="mn-MN" sz="1400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</a:p>
        </c:rich>
      </c:tx>
      <c:layout/>
      <c:overlay val="0"/>
    </c:title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"/>
          <c:y val="0.25066163604549424"/>
          <c:w val="0.9892034368345467"/>
          <c:h val="0.48322324292796731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'[хэвлэлийн бага хурал 1-р сар.xlsx]Sheet1'!$A$7</c:f>
              <c:strCache>
                <c:ptCount val="1"/>
                <c:pt idx="0">
                  <c:v>Бүртгэлтэй ажилгүй иргэд 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0"/>
                  <c:y val="-1.851851851851856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0"/>
                  <c:y val="-2.777777777777792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0"/>
                  <c:y val="-2.31481481481481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0"/>
                  <c:y val="-2.777777777777792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>
                <c:manualLayout>
                  <c:x val="0"/>
                  <c:y val="-2.31481481481481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>
                    <a:latin typeface="Arial" pitchFamily="34" charset="0"/>
                    <a:cs typeface="Arial" pitchFamily="34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'[хэвлэлийн бага хурал 1-р сар.xlsx]Sheet1'!$B$6:$F$6</c:f>
              <c:numCache>
                <c:formatCode>General</c:formatCode>
                <c:ptCount val="5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</c:numCache>
            </c:numRef>
          </c:cat>
          <c:val>
            <c:numRef>
              <c:f>'[хэвлэлийн бага хурал 1-р сар.xlsx]Sheet1'!$B$7:$F$7</c:f>
              <c:numCache>
                <c:formatCode>General</c:formatCode>
                <c:ptCount val="5"/>
                <c:pt idx="0">
                  <c:v>1077</c:v>
                </c:pt>
                <c:pt idx="1">
                  <c:v>1320</c:v>
                </c:pt>
                <c:pt idx="2">
                  <c:v>1113</c:v>
                </c:pt>
                <c:pt idx="3">
                  <c:v>1105</c:v>
                </c:pt>
                <c:pt idx="4">
                  <c:v>1303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279375416"/>
        <c:axId val="279375808"/>
        <c:axId val="0"/>
      </c:bar3DChart>
      <c:catAx>
        <c:axId val="27937541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b="1">
                <a:latin typeface="Arial" pitchFamily="34" charset="0"/>
                <a:cs typeface="Arial" pitchFamily="34" charset="0"/>
              </a:defRPr>
            </a:pPr>
            <a:endParaRPr lang="en-US"/>
          </a:p>
        </c:txPr>
        <c:crossAx val="279375808"/>
        <c:crosses val="autoZero"/>
        <c:auto val="1"/>
        <c:lblAlgn val="ctr"/>
        <c:lblOffset val="100"/>
        <c:noMultiLvlLbl val="0"/>
      </c:catAx>
      <c:valAx>
        <c:axId val="279375808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279375416"/>
        <c:crosses val="autoZero"/>
        <c:crossBetween val="between"/>
      </c:valAx>
    </c:plotArea>
    <c:legend>
      <c:legendPos val="t"/>
      <c:layout>
        <c:manualLayout>
          <c:xMode val="edge"/>
          <c:yMode val="edge"/>
          <c:x val="0.11928742459824102"/>
          <c:y val="0.85485299720048014"/>
          <c:w val="0.66785812957590862"/>
          <c:h val="0.1041419236753421"/>
        </c:manualLayout>
      </c:layout>
      <c:overlay val="0"/>
      <c:txPr>
        <a:bodyPr/>
        <a:lstStyle/>
        <a:p>
          <a:pPr>
            <a:defRPr b="0">
              <a:latin typeface="Arial" pitchFamily="34" charset="0"/>
              <a:cs typeface="Arial" pitchFamily="34" charset="0"/>
            </a:defRPr>
          </a:pPr>
          <a:endParaRPr lang="en-US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31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800" kern="1200" cap="all" spc="12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defRPr sz="800" b="1" i="0" u="none" strike="noStrike" kern="1200" baseline="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phClr"/>
        </a:solidFill>
        <a:round/>
      </a:ln>
    </cs:spPr>
  </cs:dataPointMarker>
  <cs:dataPointMarkerLayout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15000"/>
            <a:lumOff val="8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cap="all" spc="12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8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205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defRPr sz="1197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1197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0.35233</cdr:x>
      <cdr:y>0.49505</cdr:y>
    </cdr:from>
    <cdr:to>
      <cdr:x>0.47668</cdr:x>
      <cdr:y>0.73267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2590800" y="1905000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en-US" sz="1100"/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2.18723E-7</cdr:x>
      <cdr:y>0</cdr:y>
    </cdr:from>
    <cdr:to>
      <cdr:x>0.98333</cdr:x>
      <cdr:y>0.15944</cdr:y>
    </cdr:to>
    <cdr:sp macro="" textlink="">
      <cdr:nvSpPr>
        <cdr:cNvPr id="2" name="Rectangle 1"/>
        <cdr:cNvSpPr/>
      </cdr:nvSpPr>
      <cdr:spPr>
        <a:xfrm xmlns:a="http://schemas.openxmlformats.org/drawingml/2006/main">
          <a:off x="1" y="0"/>
          <a:ext cx="4495800" cy="461665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lIns="91440" tIns="45720" rIns="91440" bIns="45720">
          <a:spAutoFit/>
        </a:bodyPr>
        <a:lstStyle xmlns:a="http://schemas.openxmlformats.org/drawingml/2006/main"/>
        <a:p xmlns:a="http://schemas.openxmlformats.org/drawingml/2006/main">
          <a:pPr algn="ctr"/>
          <a:r>
            <a:rPr lang="mn-MN" sz="1200" b="1" dirty="0" smtClean="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</a:rPr>
            <a:t>Хэнтий аймгийн том малын хорогдол оны эхний 3 сарын байдлаар</a:t>
          </a:r>
          <a:endParaRPr lang="en-US" sz="1200" b="1" dirty="0">
            <a:ln w="10160">
              <a:solidFill>
                <a:schemeClr val="accent5"/>
              </a:solidFill>
              <a:prstDash val="solid"/>
            </a:ln>
            <a:solidFill>
              <a:srgbClr val="FFFFFF"/>
            </a:solidFill>
            <a:effectLst>
              <a:outerShdw blurRad="38100" dist="22860" dir="5400000" algn="tl" rotWithShape="0">
                <a:srgbClr val="000000">
                  <a:alpha val="30000"/>
                </a:srgbClr>
              </a:outerShdw>
            </a:effectLst>
          </a:endParaRP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B7B70FBA-8F27-45F6-8A8D-1B2EB9D0B5FE}" type="datetimeFigureOut">
              <a:rPr lang="en-US"/>
              <a:pPr>
                <a:defRPr/>
              </a:pPr>
              <a:t>4/14/2015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D041AF91-2A4B-4132-B198-9F37AA909B8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423268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89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0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5120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0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fld id="{5BD83F26-8DB8-4739-9019-EB39C7C9D4C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026947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BD83F26-8DB8-4739-9019-EB39C7C9D4C0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091976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BD83F26-8DB8-4739-9019-EB39C7C9D4C0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567260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BD83F26-8DB8-4739-9019-EB39C7C9D4C0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56207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559174-492A-4A7F-B819-8257C26CFAA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comb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A8AD6A-6337-4BF4-947E-2E83FE09059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comb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505C4F-6417-422C-9F99-1DF5F8CB592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comb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44EC17-D628-4C70-A38A-C35D65C9BC8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comb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0BA3FD-0115-4F76-9F8C-2EF215E3B25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comb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9F7E69-F61F-4F79-89D1-33FD17AE002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comb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55600D-A590-4FAB-A447-DB3F7B8AF66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comb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2BD0F4-2136-4953-916A-FF98A17DD8F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comb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90160A-EF60-4E55-948F-F5F60AE5817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comb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0D0672-490A-4C40-A7CA-8F605643880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comb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5C5335-40FE-4E85-B00A-4AC148473F8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comb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19543D41-A6D1-43E9-82C0-FCD64A1312E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4" r:id="rId1"/>
    <p:sldLayoutId id="2147483685" r:id="rId2"/>
    <p:sldLayoutId id="2147483686" r:id="rId3"/>
    <p:sldLayoutId id="2147483687" r:id="rId4"/>
    <p:sldLayoutId id="2147483688" r:id="rId5"/>
    <p:sldLayoutId id="2147483689" r:id="rId6"/>
    <p:sldLayoutId id="2147483690" r:id="rId7"/>
    <p:sldLayoutId id="2147483691" r:id="rId8"/>
    <p:sldLayoutId id="2147483692" r:id="rId9"/>
    <p:sldLayoutId id="2147483693" r:id="rId10"/>
    <p:sldLayoutId id="2147483694" r:id="rId11"/>
  </p:sldLayoutIdLst>
  <p:transition>
    <p:comb/>
  </p:transition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1.xml"/><Relationship Id="rId2" Type="http://schemas.openxmlformats.org/officeDocument/2006/relationships/chart" Target="../charts/chart20.xml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2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4.xml"/><Relationship Id="rId2" Type="http://schemas.openxmlformats.org/officeDocument/2006/relationships/chart" Target="../charts/chart23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6.xml"/><Relationship Id="rId2" Type="http://schemas.openxmlformats.org/officeDocument/2006/relationships/chart" Target="../charts/chart25.xml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2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8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Relationship Id="rId4" Type="http://schemas.openxmlformats.org/officeDocument/2006/relationships/chart" Target="../charts/chart29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0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3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chart" Target="../charts/chart32.xml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3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3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Relationship Id="rId6" Type="http://schemas.openxmlformats.org/officeDocument/2006/relationships/chart" Target="../charts/chart12.xml"/><Relationship Id="rId5" Type="http://schemas.openxmlformats.org/officeDocument/2006/relationships/chart" Target="../charts/chart11.xml"/><Relationship Id="rId4" Type="http://schemas.openxmlformats.org/officeDocument/2006/relationships/chart" Target="../charts/chart10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4.xml"/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4.xml"/><Relationship Id="rId4" Type="http://schemas.openxmlformats.org/officeDocument/2006/relationships/chart" Target="../charts/chart1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6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chart" Target="../charts/chart19.xml"/><Relationship Id="rId5" Type="http://schemas.openxmlformats.org/officeDocument/2006/relationships/chart" Target="../charts/chart18.xml"/><Relationship Id="rId4" Type="http://schemas.openxmlformats.org/officeDocument/2006/relationships/chart" Target="../charts/chart1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68038401"/>
              </p:ext>
            </p:extLst>
          </p:nvPr>
        </p:nvGraphicFramePr>
        <p:xfrm>
          <a:off x="609600" y="838200"/>
          <a:ext cx="7619999" cy="50291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09496449"/>
      </p:ext>
    </p:extLst>
  </p:cSld>
  <p:clrMapOvr>
    <a:masterClrMapping/>
  </p:clrMapOvr>
  <p:transition>
    <p:comb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2"/>
          <p:cNvSpPr>
            <a:spLocks noChangeArrowheads="1"/>
          </p:cNvSpPr>
          <p:nvPr/>
        </p:nvSpPr>
        <p:spPr bwMode="auto">
          <a:xfrm>
            <a:off x="304800" y="685800"/>
            <a:ext cx="8534400" cy="400110"/>
          </a:xfrm>
          <a:prstGeom prst="rect">
            <a:avLst/>
          </a:prstGeom>
          <a:solidFill>
            <a:srgbClr val="996600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514350" indent="-514350" algn="just">
              <a:spcBef>
                <a:spcPct val="20000"/>
              </a:spcBef>
              <a:buClr>
                <a:schemeClr val="accent6">
                  <a:lumMod val="50000"/>
                </a:schemeClr>
              </a:buClr>
              <a:buSzPct val="80000"/>
              <a:defRPr/>
            </a:pPr>
            <a:r>
              <a:rPr lang="mn-MN" sz="2000" b="1" dirty="0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ХҮН АМ, НИЙГМИЙН ҮЗҮҮЛЭЛТ</a:t>
            </a:r>
            <a:r>
              <a:rPr lang="en-US" sz="2000" b="1" dirty="0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mn-MN" sz="2000" b="1" dirty="0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– </a:t>
            </a:r>
            <a:r>
              <a:rPr lang="mn-MN" sz="2000" b="1" dirty="0" smtClean="0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Нийгмийн даатгал</a:t>
            </a:r>
            <a:endParaRPr lang="mn-MN" sz="2000" b="1" dirty="0">
              <a:solidFill>
                <a:schemeClr val="bg1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graphicFrame>
        <p:nvGraphicFramePr>
          <p:cNvPr id="3" name="Chart 2"/>
          <p:cNvGraphicFramePr/>
          <p:nvPr/>
        </p:nvGraphicFramePr>
        <p:xfrm>
          <a:off x="152400" y="990600"/>
          <a:ext cx="4267200" cy="3124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cxnSp>
        <p:nvCxnSpPr>
          <p:cNvPr id="5" name="Straight Connector 4"/>
          <p:cNvCxnSpPr/>
          <p:nvPr/>
        </p:nvCxnSpPr>
        <p:spPr>
          <a:xfrm rot="5400000">
            <a:off x="3277394" y="2437606"/>
            <a:ext cx="2894806" cy="79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609600" y="4038600"/>
            <a:ext cx="83058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9" name="Chart 18"/>
          <p:cNvGraphicFramePr/>
          <p:nvPr/>
        </p:nvGraphicFramePr>
        <p:xfrm>
          <a:off x="4572000" y="1066800"/>
          <a:ext cx="4419600" cy="2895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20" name="Chart 19"/>
          <p:cNvGraphicFramePr/>
          <p:nvPr/>
        </p:nvGraphicFramePr>
        <p:xfrm>
          <a:off x="914400" y="4114800"/>
          <a:ext cx="7086600" cy="1905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  <p:transition>
    <p:comb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2"/>
          <p:cNvSpPr>
            <a:spLocks noChangeArrowheads="1"/>
          </p:cNvSpPr>
          <p:nvPr/>
        </p:nvSpPr>
        <p:spPr bwMode="auto">
          <a:xfrm>
            <a:off x="228600" y="685800"/>
            <a:ext cx="8534400" cy="400110"/>
          </a:xfrm>
          <a:prstGeom prst="rect">
            <a:avLst/>
          </a:prstGeom>
          <a:solidFill>
            <a:srgbClr val="996600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514350" indent="-514350" algn="just">
              <a:spcBef>
                <a:spcPct val="20000"/>
              </a:spcBef>
              <a:buClr>
                <a:schemeClr val="accent6">
                  <a:lumMod val="50000"/>
                </a:schemeClr>
              </a:buClr>
              <a:buSzPct val="80000"/>
              <a:defRPr/>
            </a:pPr>
            <a:r>
              <a:rPr lang="mn-MN" sz="2000" b="1" dirty="0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ХҮН АМ, НИЙГМИЙН ҮЗҮҮЛЭЛТ</a:t>
            </a:r>
            <a:r>
              <a:rPr lang="en-US" sz="2000" b="1" dirty="0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mn-MN" sz="2000" b="1" dirty="0" smtClean="0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– Халамж</a:t>
            </a:r>
            <a:endParaRPr lang="mn-MN" sz="2000" b="1" dirty="0">
              <a:solidFill>
                <a:schemeClr val="bg1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cxnSp>
        <p:nvCxnSpPr>
          <p:cNvPr id="4" name="Straight Connector 3"/>
          <p:cNvCxnSpPr/>
          <p:nvPr/>
        </p:nvCxnSpPr>
        <p:spPr>
          <a:xfrm rot="5400000">
            <a:off x="2248694" y="3543300"/>
            <a:ext cx="4647406" cy="79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9" name="Chart 8"/>
          <p:cNvGraphicFramePr/>
          <p:nvPr/>
        </p:nvGraphicFramePr>
        <p:xfrm>
          <a:off x="0" y="1143000"/>
          <a:ext cx="4572000" cy="5105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1" name="Chart 10"/>
          <p:cNvGraphicFramePr/>
          <p:nvPr/>
        </p:nvGraphicFramePr>
        <p:xfrm>
          <a:off x="4800600" y="1143000"/>
          <a:ext cx="3886200" cy="4724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ransition>
    <p:comb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2"/>
          <p:cNvSpPr>
            <a:spLocks noChangeArrowheads="1"/>
          </p:cNvSpPr>
          <p:nvPr/>
        </p:nvSpPr>
        <p:spPr bwMode="auto">
          <a:xfrm>
            <a:off x="228600" y="685800"/>
            <a:ext cx="8534400" cy="400110"/>
          </a:xfrm>
          <a:prstGeom prst="rect">
            <a:avLst/>
          </a:prstGeom>
          <a:solidFill>
            <a:srgbClr val="996600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514350" indent="-514350" algn="just">
              <a:spcBef>
                <a:spcPct val="20000"/>
              </a:spcBef>
              <a:buClr>
                <a:schemeClr val="accent6">
                  <a:lumMod val="50000"/>
                </a:schemeClr>
              </a:buClr>
              <a:buSzPct val="80000"/>
              <a:defRPr/>
            </a:pPr>
            <a:r>
              <a:rPr lang="mn-MN" sz="2000" b="1" dirty="0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ХҮН АМ, НИЙГМИЙН ҮЗҮҮЛЭЛТ</a:t>
            </a:r>
            <a:r>
              <a:rPr lang="en-US" sz="2000" b="1" dirty="0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mn-MN" sz="2000" b="1" dirty="0" smtClean="0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– Соёл, Урлаг</a:t>
            </a:r>
            <a:endParaRPr lang="mn-MN" sz="2000" b="1" dirty="0">
              <a:solidFill>
                <a:schemeClr val="bg1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graphicFrame>
        <p:nvGraphicFramePr>
          <p:cNvPr id="3" name="Chart 2"/>
          <p:cNvGraphicFramePr/>
          <p:nvPr/>
        </p:nvGraphicFramePr>
        <p:xfrm>
          <a:off x="304800" y="990600"/>
          <a:ext cx="4419600" cy="2895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4" name="Chart 3"/>
          <p:cNvGraphicFramePr/>
          <p:nvPr/>
        </p:nvGraphicFramePr>
        <p:xfrm>
          <a:off x="4724400" y="1066800"/>
          <a:ext cx="4267200" cy="2895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cxnSp>
        <p:nvCxnSpPr>
          <p:cNvPr id="6" name="Straight Connector 5"/>
          <p:cNvCxnSpPr/>
          <p:nvPr/>
        </p:nvCxnSpPr>
        <p:spPr>
          <a:xfrm rot="5400000">
            <a:off x="3467894" y="2552700"/>
            <a:ext cx="2666206" cy="79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228600" y="3886200"/>
            <a:ext cx="86868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4" name="Chart 13"/>
          <p:cNvGraphicFramePr/>
          <p:nvPr/>
        </p:nvGraphicFramePr>
        <p:xfrm>
          <a:off x="609600" y="3886200"/>
          <a:ext cx="7696200" cy="2667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  <p:transition>
    <p:comb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838200" y="685800"/>
            <a:ext cx="6858000" cy="457200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mn-MN" b="1" dirty="0" smtClean="0"/>
              <a:t>Аж үйлдвэрийн салбарын нийт үйлдвэрлэлт,</a:t>
            </a:r>
            <a:r>
              <a:rPr lang="en-US" b="1" dirty="0" smtClean="0"/>
              <a:t> </a:t>
            </a:r>
            <a:r>
              <a:rPr lang="mn-MN" b="1" dirty="0" smtClean="0"/>
              <a:t>борлуулалт</a:t>
            </a:r>
            <a:r>
              <a:rPr lang="en-US" b="1" dirty="0" smtClean="0"/>
              <a:t> </a:t>
            </a:r>
            <a:r>
              <a:rPr lang="mn-MN" b="1" dirty="0" smtClean="0"/>
              <a:t>сүүлийн 3 жилийн </a:t>
            </a:r>
            <a:r>
              <a:rPr lang="en-US" b="1" dirty="0" smtClean="0"/>
              <a:t>3</a:t>
            </a:r>
            <a:r>
              <a:rPr lang="mn-MN" b="1" dirty="0" smtClean="0"/>
              <a:t>-р сарын байдлаар</a:t>
            </a:r>
            <a:endParaRPr lang="en-US" b="1" dirty="0"/>
          </a:p>
        </p:txBody>
      </p:sp>
      <p:cxnSp>
        <p:nvCxnSpPr>
          <p:cNvPr id="16" name="Straight Connector 15"/>
          <p:cNvCxnSpPr/>
          <p:nvPr/>
        </p:nvCxnSpPr>
        <p:spPr>
          <a:xfrm rot="5400000">
            <a:off x="2209006" y="3657600"/>
            <a:ext cx="4877594" cy="79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228600" y="1295399"/>
          <a:ext cx="4343400" cy="2569334"/>
        </p:xfrm>
        <a:graphic>
          <a:graphicData uri="http://schemas.openxmlformats.org/drawingml/2006/table">
            <a:tbl>
              <a:tblPr/>
              <a:tblGrid>
                <a:gridCol w="427355"/>
                <a:gridCol w="1347810"/>
                <a:gridCol w="854709"/>
                <a:gridCol w="838272"/>
                <a:gridCol w="875254"/>
              </a:tblGrid>
              <a:tr h="212732"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latin typeface="Arial Mon"/>
                        </a:rPr>
                        <a:t>        </a:t>
                      </a:r>
                      <a:r>
                        <a:rPr lang="en-US" sz="1000" b="1" i="0" u="none" strike="noStrike" dirty="0" err="1">
                          <a:solidFill>
                            <a:srgbClr val="000000"/>
                          </a:solidFill>
                          <a:latin typeface="Arial Mon"/>
                        </a:rPr>
                        <a:t>Á¿òýýãäýõ</a:t>
                      </a:r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latin typeface="Arial Mon"/>
                        </a:rPr>
                        <a:t>¿¿í ¿</a:t>
                      </a:r>
                      <a:r>
                        <a:rPr lang="en-US" sz="1000" b="1" i="0" u="none" strike="noStrike" dirty="0" err="1">
                          <a:solidFill>
                            <a:srgbClr val="000000"/>
                          </a:solidFill>
                          <a:latin typeface="Arial Mon"/>
                        </a:rPr>
                        <a:t>éëäâýðëýëò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latin typeface="Arial Mo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12732"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        / ñàëáàðûí àíãèëëààð /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55689">
                <a:tc>
                  <a:txBody>
                    <a:bodyPr/>
                    <a:lstStyle/>
                    <a:p>
                      <a:pPr algn="ctr" fontAlgn="ctr"/>
                      <a:endParaRPr lang="en-US" sz="1000" b="1" i="1" u="none" strike="noStrike">
                        <a:solidFill>
                          <a:srgbClr val="000000"/>
                        </a:solidFill>
                        <a:latin typeface="Arial Mo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000" b="1" i="1" u="none" strike="noStrike">
                        <a:solidFill>
                          <a:srgbClr val="000000"/>
                        </a:solidFill>
                        <a:latin typeface="Arial Mo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000" b="1" i="1" u="none" strike="noStrike" dirty="0">
                        <a:solidFill>
                          <a:srgbClr val="000000"/>
                        </a:solidFill>
                        <a:latin typeface="Arial Mo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000" b="1" i="1" u="none" strike="noStrike">
                        <a:solidFill>
                          <a:srgbClr val="000000"/>
                        </a:solidFill>
                        <a:latin typeface="Arial Mo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mn-MN" sz="8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/сая,төг/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2942">
                <a:tc rowSpan="2"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latin typeface="Arial Mon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mn-MN" sz="800" b="1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Бүтээгдэхүүний    нэр төрөл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 dirty="0">
                          <a:solidFill>
                            <a:srgbClr val="000000"/>
                          </a:solidFill>
                          <a:latin typeface="Arial Mon"/>
                        </a:rPr>
                        <a:t>2013/03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2014/03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2015/03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</a:tr>
              <a:tr h="24270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 dirty="0" err="1">
                          <a:solidFill>
                            <a:srgbClr val="000000"/>
                          </a:solidFill>
                          <a:latin typeface="Arial Mon"/>
                        </a:rPr>
                        <a:t>Îíû</a:t>
                      </a:r>
                      <a:r>
                        <a:rPr lang="en-US" sz="800" b="1" i="0" u="none" strike="noStrike" dirty="0">
                          <a:solidFill>
                            <a:srgbClr val="000000"/>
                          </a:solidFill>
                          <a:latin typeface="Arial Mon"/>
                        </a:rPr>
                        <a:t> ¿</a:t>
                      </a:r>
                      <a:r>
                        <a:rPr lang="en-US" sz="800" b="1" i="0" u="none" strike="noStrike" dirty="0" err="1">
                          <a:solidFill>
                            <a:srgbClr val="000000"/>
                          </a:solidFill>
                          <a:latin typeface="Arial Mon"/>
                        </a:rPr>
                        <a:t>íýýð</a:t>
                      </a:r>
                      <a:endParaRPr lang="en-US" sz="800" b="1" i="0" u="none" strike="noStrike" dirty="0">
                        <a:solidFill>
                          <a:srgbClr val="000000"/>
                        </a:solidFill>
                        <a:latin typeface="Arial Mon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Îíû ¿íýýð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Îíû ¿íýýð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</a:tr>
              <a:tr h="297826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Àæ ¿éëäâýð á¿ãä ¯¿íýýñ                    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1752.6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2001.5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2184.2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8819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Äóëààí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1087.3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1177.5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1106.0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371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Îëáîðëîõ ¿éëäâýð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379.0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362.7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388.1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371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latin typeface="Arial Mon"/>
                        </a:rPr>
                        <a:t>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Áîëîâñðóóëàõ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Arial Mon"/>
                        </a:rPr>
                        <a:t>286.3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457.5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636.6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846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Ìîä áîëâñðóóëàõ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Arial Mon"/>
                        </a:rPr>
                        <a:t>0.0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3.8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Arial Mon"/>
                        </a:rPr>
                        <a:t>53.3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15" name="Chart 14"/>
          <p:cNvGraphicFramePr/>
          <p:nvPr/>
        </p:nvGraphicFramePr>
        <p:xfrm>
          <a:off x="0" y="3733800"/>
          <a:ext cx="4648200" cy="3124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8" name="Chart 17"/>
          <p:cNvGraphicFramePr/>
          <p:nvPr/>
        </p:nvGraphicFramePr>
        <p:xfrm>
          <a:off x="4648200" y="3429000"/>
          <a:ext cx="4495800" cy="3429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9" name="Table 18"/>
          <p:cNvGraphicFramePr>
            <a:graphicFrameLocks noGrp="1"/>
          </p:cNvGraphicFramePr>
          <p:nvPr/>
        </p:nvGraphicFramePr>
        <p:xfrm>
          <a:off x="4800600" y="1219198"/>
          <a:ext cx="4114800" cy="2471543"/>
        </p:xfrm>
        <a:graphic>
          <a:graphicData uri="http://schemas.openxmlformats.org/drawingml/2006/table">
            <a:tbl>
              <a:tblPr/>
              <a:tblGrid>
                <a:gridCol w="404863"/>
                <a:gridCol w="1276873"/>
                <a:gridCol w="809724"/>
                <a:gridCol w="794152"/>
                <a:gridCol w="829188"/>
              </a:tblGrid>
              <a:tr h="209393"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latin typeface="Arial Mo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Á¿òýýãäýõ¿¿í áîðëóóëàëò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09393"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latin typeface="Arial Mo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    /ñàëáàðûí àíãèëëààð/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09393"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latin typeface="Arial Mo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latin typeface="Arial Mo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latin typeface="Arial Mo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latin typeface="Arial Mo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mn-MN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/сая,төг/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54890"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mn-MN" sz="8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үзүүлэлтүүд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2013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2014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2015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</a:tr>
              <a:tr h="293150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auto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Àæ ¿éëäâýð á¿ãä  ¯¿íýýñ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1642.9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1974.7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2143.6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3619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Äóëààí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995.6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1156.1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1087.4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174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Îëáîðëîõ ¯éëäâýð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379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362.7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388.1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822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Áîëîâñðóóëàõ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268.3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452.1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419.4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174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Ìîä áîëîâñðóóëàõ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3.8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latin typeface="Arial Mon"/>
                        </a:rPr>
                        <a:t>53.3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comb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2"/>
          <p:cNvSpPr>
            <a:spLocks noGrp="1" noChangeArrowheads="1"/>
          </p:cNvSpPr>
          <p:nvPr>
            <p:ph type="title"/>
          </p:nvPr>
        </p:nvSpPr>
        <p:spPr>
          <a:xfrm>
            <a:off x="0" y="685800"/>
            <a:ext cx="8305800" cy="400110"/>
          </a:xfr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marL="514350" indent="-514350" algn="just">
              <a:spcBef>
                <a:spcPct val="20000"/>
              </a:spcBef>
              <a:buClr>
                <a:schemeClr val="accent6">
                  <a:lumMod val="50000"/>
                </a:schemeClr>
              </a:buClr>
              <a:buSzPct val="80000"/>
              <a:defRPr/>
            </a:pPr>
            <a:r>
              <a:rPr lang="mn-MN" sz="2000" b="1" dirty="0">
                <a:solidFill>
                  <a:schemeClr val="tx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МАКРО ЭДИЙН ЗАСГИЙН ҮЗҮҮЛЭЛТ - </a:t>
            </a:r>
            <a:r>
              <a:rPr lang="mn-MN" sz="2000" b="1" dirty="0" smtClean="0">
                <a:solidFill>
                  <a:schemeClr val="tx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Холбоо</a:t>
            </a:r>
            <a:endParaRPr lang="mn-MN" sz="2000" b="1" dirty="0">
              <a:solidFill>
                <a:schemeClr val="tx1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305800" y="685800"/>
            <a:ext cx="838200" cy="768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1" name="Chart 10"/>
          <p:cNvGraphicFramePr/>
          <p:nvPr/>
        </p:nvGraphicFramePr>
        <p:xfrm>
          <a:off x="4038600" y="1295400"/>
          <a:ext cx="5257800" cy="2895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533400" y="1295400"/>
          <a:ext cx="3962400" cy="2285999"/>
        </p:xfrm>
        <a:graphic>
          <a:graphicData uri="http://schemas.openxmlformats.org/drawingml/2006/table">
            <a:tbl>
              <a:tblPr/>
              <a:tblGrid>
                <a:gridCol w="792480"/>
                <a:gridCol w="792480"/>
                <a:gridCol w="792480"/>
                <a:gridCol w="792480"/>
                <a:gridCol w="792480"/>
              </a:tblGrid>
              <a:tr h="464162">
                <a:tc gridSpan="5">
                  <a:txBody>
                    <a:bodyPr/>
                    <a:lstStyle/>
                    <a:p>
                      <a:pPr algn="ctr" rtl="0" fontAlgn="b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Холбооны  газрын орлого  2012-2015 оны 3-р сарын байдлаар, сая.төг 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32081"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2081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2081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69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2012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69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2013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69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2014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69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2015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69A"/>
                    </a:solidFill>
                  </a:tcPr>
                </a:tc>
              </a:tr>
              <a:tr h="673035">
                <a:tc>
                  <a:txBody>
                    <a:bodyPr/>
                    <a:lstStyle/>
                    <a:p>
                      <a:pPr algn="ctr" rtl="0" fontAlgn="b"/>
                      <a:r>
                        <a:rPr lang="mn-MN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Цахилгаан холбоо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68.6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95.3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79.2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51.7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2559">
                <a:tc>
                  <a:txBody>
                    <a:bodyPr/>
                    <a:lstStyle/>
                    <a:p>
                      <a:pPr algn="ctr" rtl="0" fontAlgn="b"/>
                      <a:r>
                        <a:rPr lang="mn-MN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Шуудан холбоо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69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46.1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69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51.7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69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36.7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69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42.7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69A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2" name="Table 11"/>
          <p:cNvGraphicFramePr>
            <a:graphicFrameLocks noGrp="1"/>
          </p:cNvGraphicFramePr>
          <p:nvPr/>
        </p:nvGraphicFramePr>
        <p:xfrm>
          <a:off x="609600" y="3657600"/>
          <a:ext cx="7467600" cy="1066801"/>
        </p:xfrm>
        <a:graphic>
          <a:graphicData uri="http://schemas.openxmlformats.org/drawingml/2006/table">
            <a:tbl>
              <a:tblPr/>
              <a:tblGrid>
                <a:gridCol w="1244600"/>
                <a:gridCol w="1244600"/>
                <a:gridCol w="1244600"/>
                <a:gridCol w="1244600"/>
                <a:gridCol w="1244600"/>
                <a:gridCol w="1244600"/>
              </a:tblGrid>
              <a:tr h="358589">
                <a:tc gridSpan="6">
                  <a:txBody>
                    <a:bodyPr/>
                    <a:lstStyle/>
                    <a:p>
                      <a:pPr algn="ctr" rtl="0" fontAlgn="b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Холбооны  газрын орлого  2011-2015 оны 3-р сарын байдлаар, сая.төг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79294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9294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69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2011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69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2012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69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2013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69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2014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69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2015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69A"/>
                    </a:solidFill>
                  </a:tcPr>
                </a:tc>
              </a:tr>
              <a:tr h="349624">
                <a:tc>
                  <a:txBody>
                    <a:bodyPr/>
                    <a:lstStyle/>
                    <a:p>
                      <a:pPr algn="ctr" rtl="0" fontAlgn="b"/>
                      <a:r>
                        <a:rPr lang="mn-MN" sz="11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Нийт орлого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144.2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114.7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147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115.9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94.4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13" name="Chart 12"/>
          <p:cNvGraphicFramePr/>
          <p:nvPr/>
        </p:nvGraphicFramePr>
        <p:xfrm>
          <a:off x="381000" y="4724400"/>
          <a:ext cx="8229600" cy="1447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1012684428"/>
      </p:ext>
    </p:extLst>
  </p:cSld>
  <p:clrMapOvr>
    <a:masterClrMapping/>
  </p:clrMapOvr>
  <p:transition>
    <p:comb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2"/>
          <p:cNvSpPr>
            <a:spLocks noChangeArrowheads="1"/>
          </p:cNvSpPr>
          <p:nvPr/>
        </p:nvSpPr>
        <p:spPr bwMode="auto">
          <a:xfrm>
            <a:off x="0" y="685800"/>
            <a:ext cx="8458200" cy="400050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marL="514350" indent="-514350" algn="just">
              <a:spcBef>
                <a:spcPct val="20000"/>
              </a:spcBef>
              <a:buClr>
                <a:srgbClr val="F79646">
                  <a:lumMod val="50000"/>
                </a:srgbClr>
              </a:buClr>
              <a:buSzPct val="80000"/>
              <a:defRPr/>
            </a:pPr>
            <a:r>
              <a:rPr lang="mn-MN" sz="2000" b="1" dirty="0">
                <a:solidFill>
                  <a:prstClr val="white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МАКРО ЭДИЙН ЗАСГИЙН ҮЗҮҮЛЭЛТ - Тээвэр</a:t>
            </a: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458200" y="685800"/>
            <a:ext cx="685800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xtBox 1"/>
          <p:cNvSpPr txBox="1">
            <a:spLocks noChangeArrowheads="1"/>
          </p:cNvSpPr>
          <p:nvPr/>
        </p:nvSpPr>
        <p:spPr bwMode="auto">
          <a:xfrm>
            <a:off x="228600" y="1447800"/>
            <a:ext cx="417195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mn-MN" sz="1400" b="1" dirty="0">
                <a:solidFill>
                  <a:prstClr val="black"/>
                </a:solidFill>
                <a:latin typeface="Arial" charset="0"/>
              </a:rPr>
              <a:t>Шуудан үйлчилгээний газрын зорчигчдийн тоо  2011-2015 оны  </a:t>
            </a:r>
            <a:r>
              <a:rPr lang="en-US" sz="1400" b="1" dirty="0" smtClean="0">
                <a:solidFill>
                  <a:prstClr val="black"/>
                </a:solidFill>
                <a:latin typeface="Arial" charset="0"/>
              </a:rPr>
              <a:t>3</a:t>
            </a:r>
            <a:r>
              <a:rPr lang="mn-MN" sz="1400" b="1" dirty="0" smtClean="0">
                <a:solidFill>
                  <a:prstClr val="black"/>
                </a:solidFill>
                <a:latin typeface="Arial" charset="0"/>
              </a:rPr>
              <a:t>-р </a:t>
            </a:r>
            <a:r>
              <a:rPr lang="mn-MN" sz="1400" b="1" dirty="0">
                <a:solidFill>
                  <a:prstClr val="black"/>
                </a:solidFill>
                <a:latin typeface="Arial" charset="0"/>
              </a:rPr>
              <a:t>сарын байдлаар,    мян.хүн</a:t>
            </a:r>
            <a:r>
              <a:rPr lang="mn-MN" sz="1400" dirty="0">
                <a:solidFill>
                  <a:prstClr val="black"/>
                </a:solidFill>
              </a:rPr>
              <a:t> </a:t>
            </a:r>
            <a:endParaRPr lang="en-US" sz="1400" dirty="0">
              <a:solidFill>
                <a:prstClr val="black"/>
              </a:solidFill>
              <a:cs typeface="Arial" charset="0"/>
            </a:endParaRPr>
          </a:p>
        </p:txBody>
      </p:sp>
      <p:pic>
        <p:nvPicPr>
          <p:cNvPr id="23554" name="Picture 2" descr="C:\Documents and Settings\Administrator\Desktop\mashin 1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791200" y="4343400"/>
            <a:ext cx="2514600" cy="1676400"/>
          </a:xfrm>
          <a:prstGeom prst="rect">
            <a:avLst/>
          </a:prstGeom>
          <a:noFill/>
        </p:spPr>
      </p:pic>
      <p:pic>
        <p:nvPicPr>
          <p:cNvPr id="23557" name="Picture 5" descr="C:\Documents and Settings\Administrator\Desktop\index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200400" y="4191000"/>
            <a:ext cx="2514600" cy="2057400"/>
          </a:xfrm>
          <a:prstGeom prst="rect">
            <a:avLst/>
          </a:prstGeom>
          <a:noFill/>
        </p:spPr>
      </p:pic>
      <p:pic>
        <p:nvPicPr>
          <p:cNvPr id="23559" name="Picture 7" descr="C:\Documents and Settings\Administrator\Desktop\maaa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28600" y="4191000"/>
            <a:ext cx="2971800" cy="2057400"/>
          </a:xfrm>
          <a:prstGeom prst="rect">
            <a:avLst/>
          </a:prstGeom>
          <a:noFill/>
        </p:spPr>
      </p:pic>
      <p:graphicFrame>
        <p:nvGraphicFramePr>
          <p:cNvPr id="11" name="Table 10"/>
          <p:cNvGraphicFramePr>
            <a:graphicFrameLocks noGrp="1"/>
          </p:cNvGraphicFramePr>
          <p:nvPr/>
        </p:nvGraphicFramePr>
        <p:xfrm>
          <a:off x="381000" y="2362200"/>
          <a:ext cx="3886200" cy="1676400"/>
        </p:xfrm>
        <a:graphic>
          <a:graphicData uri="http://schemas.openxmlformats.org/drawingml/2006/table">
            <a:tbl>
              <a:tblPr/>
              <a:tblGrid>
                <a:gridCol w="647700"/>
                <a:gridCol w="647700"/>
                <a:gridCol w="647700"/>
                <a:gridCol w="647700"/>
                <a:gridCol w="647700"/>
                <a:gridCol w="647700"/>
              </a:tblGrid>
              <a:tr h="289035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69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2011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69A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2012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69A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2013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69A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2014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69A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2015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69A"/>
                    </a:solidFill>
                  </a:tcPr>
                </a:tc>
              </a:tr>
              <a:tr h="549165">
                <a:tc>
                  <a:txBody>
                    <a:bodyPr/>
                    <a:lstStyle/>
                    <a:p>
                      <a:pPr algn="ctr" rtl="0" fontAlgn="ctr"/>
                      <a:r>
                        <a:rPr lang="mn-MN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Хувийн тээвэр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1.3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1.5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1.6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1.3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1.8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38200"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A</a:t>
                      </a:r>
                      <a:r>
                        <a:rPr lang="mn-MN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вто тээврийн газар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69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6.4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69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4.2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69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4.2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69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4.6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69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5.1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69A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2" name="Chart 11"/>
          <p:cNvGraphicFramePr/>
          <p:nvPr/>
        </p:nvGraphicFramePr>
        <p:xfrm>
          <a:off x="4267200" y="1371600"/>
          <a:ext cx="4724400" cy="2971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</p:spTree>
    <p:extLst>
      <p:ext uri="{BB962C8B-B14F-4D97-AF65-F5344CB8AC3E}">
        <p14:creationId xmlns:p14="http://schemas.microsoft.com/office/powerpoint/2010/main" val="644772332"/>
      </p:ext>
    </p:extLst>
  </p:cSld>
  <p:clrMapOvr>
    <a:masterClrMapping/>
  </p:clrMapOvr>
  <p:transition>
    <p:comb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457200" y="3962400"/>
          <a:ext cx="7772400" cy="609600"/>
        </p:xfrm>
        <a:graphic>
          <a:graphicData uri="http://schemas.openxmlformats.org/drawingml/2006/table">
            <a:tbl>
              <a:tblPr/>
              <a:tblGrid>
                <a:gridCol w="7772400"/>
              </a:tblGrid>
              <a:tr h="609600">
                <a:tc>
                  <a:txBody>
                    <a:bodyPr/>
                    <a:lstStyle/>
                    <a:p>
                      <a:pPr algn="ctr" fontAlgn="b"/>
                      <a:r>
                        <a:rPr lang="mn-MN" sz="1200" b="1" i="0" u="none" strike="noStrike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Зочид</a:t>
                      </a:r>
                      <a:r>
                        <a:rPr lang="mn-MN" sz="1200" b="1" i="0" u="none" strike="noStrike" baseline="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 буудал болон зоогын газрын </a:t>
                      </a:r>
                      <a:r>
                        <a:rPr lang="mn-MN" sz="1200" b="1" i="0" u="none" strike="noStrike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орлого </a:t>
                      </a:r>
                      <a:r>
                        <a:rPr lang="en-US" sz="1200" b="1" i="0" u="none" strike="noStrike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2011</a:t>
                      </a:r>
                      <a:r>
                        <a:rPr lang="mn-MN" sz="1200" b="1" i="0" u="none" strike="noStrike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-201</a:t>
                      </a:r>
                      <a:r>
                        <a:rPr lang="en-US" sz="1200" b="1" i="0" u="none" strike="noStrike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5</a:t>
                      </a:r>
                      <a:r>
                        <a:rPr lang="en-US" sz="1200" b="1" i="0" u="none" strike="noStrike" baseline="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mn-MN" sz="1200" b="1" i="0" u="none" strike="noStrike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оны жил бүрийн</a:t>
                      </a:r>
                    </a:p>
                    <a:p>
                      <a:pPr algn="ctr" fontAlgn="b"/>
                      <a:r>
                        <a:rPr lang="mn-MN" sz="1200" b="1" i="0" u="none" strike="noStrike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200" b="1" i="0" u="none" strike="noStrike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  <a:r>
                        <a:rPr lang="mn-MN" sz="1200" b="1" i="0" u="none" strike="noStrike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-р </a:t>
                      </a:r>
                      <a:r>
                        <a:rPr lang="mn-MN" sz="12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сарын </a:t>
                      </a:r>
                      <a:r>
                        <a:rPr lang="mn-MN" sz="1200" b="1" i="0" u="none" strike="noStrike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байдлаар,</a:t>
                      </a:r>
                      <a:r>
                        <a:rPr lang="mn-MN" sz="1200" b="1" i="0" u="none" strike="noStrike" baseline="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 сая,төгрөгөөр</a:t>
                      </a:r>
                      <a:endParaRPr lang="mn-MN" sz="1200" b="1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7" name="Rectangle 12"/>
          <p:cNvSpPr>
            <a:spLocks noGrp="1" noChangeArrowheads="1"/>
          </p:cNvSpPr>
          <p:nvPr>
            <p:ph type="title"/>
          </p:nvPr>
        </p:nvSpPr>
        <p:spPr>
          <a:xfrm>
            <a:off x="0" y="685800"/>
            <a:ext cx="8229600" cy="400050"/>
          </a:xfr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marL="514350" indent="-514350" algn="just">
              <a:spcBef>
                <a:spcPct val="20000"/>
              </a:spcBef>
              <a:buClr>
                <a:schemeClr val="accent6">
                  <a:lumMod val="50000"/>
                </a:schemeClr>
              </a:buClr>
              <a:buSzPct val="80000"/>
              <a:defRPr/>
            </a:pPr>
            <a:r>
              <a:rPr lang="mn-MN" sz="2000" b="1" dirty="0">
                <a:solidFill>
                  <a:schemeClr val="tx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МАКРО ЭДИЙН ЗАСГИЙН ҮЗҮҮЛЭЛТ </a:t>
            </a:r>
            <a:r>
              <a:rPr lang="mn-MN" sz="2000" b="1" dirty="0" smtClean="0">
                <a:solidFill>
                  <a:schemeClr val="tx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– Нийтийн аж ахуй</a:t>
            </a:r>
            <a:endParaRPr lang="mn-MN" sz="2000" b="1" dirty="0">
              <a:solidFill>
                <a:schemeClr val="tx1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229600" y="762000"/>
            <a:ext cx="914400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228600" y="1447799"/>
          <a:ext cx="3581400" cy="2438402"/>
        </p:xfrm>
        <a:graphic>
          <a:graphicData uri="http://schemas.openxmlformats.org/drawingml/2006/table">
            <a:tbl>
              <a:tblPr/>
              <a:tblGrid>
                <a:gridCol w="716280"/>
                <a:gridCol w="716280"/>
                <a:gridCol w="716280"/>
                <a:gridCol w="716280"/>
                <a:gridCol w="716280"/>
              </a:tblGrid>
              <a:tr h="270934">
                <a:tc gridSpan="4">
                  <a:txBody>
                    <a:bodyPr/>
                    <a:lstStyle/>
                    <a:p>
                      <a:pPr algn="ctr" rtl="0" fontAlgn="b"/>
                      <a:r>
                        <a:rPr lang="mn-MN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НИЙТИЙН АЖ АХУЙ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70934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mn-MN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  <a:r>
                        <a:rPr lang="mn-MN" sz="9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сая,төг </a:t>
                      </a:r>
                      <a:endParaRPr lang="mn-MN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0934"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69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2012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69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2013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69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2014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69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2015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69A"/>
                    </a:solidFill>
                  </a:tcPr>
                </a:tc>
              </a:tr>
              <a:tr h="541866">
                <a:tc>
                  <a:txBody>
                    <a:bodyPr/>
                    <a:lstStyle/>
                    <a:p>
                      <a:pPr algn="ctr" rtl="0" fontAlgn="ctr"/>
                      <a:r>
                        <a:rPr lang="mn-MN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нийт орлого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89.9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99.7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112.5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121.6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83734">
                <a:tc>
                  <a:txBody>
                    <a:bodyPr/>
                    <a:lstStyle/>
                    <a:p>
                      <a:pPr algn="ctr" rtl="0" fontAlgn="ctr"/>
                      <a:r>
                        <a:rPr lang="mn-MN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Үүнээс ус борлуулалт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69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15.6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69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27.3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69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23.2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69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27.3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69A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2" name="Chart 11"/>
          <p:cNvGraphicFramePr/>
          <p:nvPr/>
        </p:nvGraphicFramePr>
        <p:xfrm>
          <a:off x="3886200" y="1447800"/>
          <a:ext cx="4953000" cy="2590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3" name="Chart 12"/>
          <p:cNvGraphicFramePr/>
          <p:nvPr/>
        </p:nvGraphicFramePr>
        <p:xfrm>
          <a:off x="228600" y="4419600"/>
          <a:ext cx="8534400" cy="20383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2044969878"/>
      </p:ext>
    </p:extLst>
  </p:cSld>
  <p:clrMapOvr>
    <a:masterClrMapping/>
  </p:clrMapOvr>
  <p:transition>
    <p:comb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88782023"/>
              </p:ext>
            </p:extLst>
          </p:nvPr>
        </p:nvGraphicFramePr>
        <p:xfrm>
          <a:off x="895350" y="914400"/>
          <a:ext cx="7353300" cy="45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03103154"/>
      </p:ext>
    </p:extLst>
  </p:cSld>
  <p:clrMapOvr>
    <a:masterClrMapping/>
  </p:clrMapOvr>
  <p:transition>
    <p:comb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152400" y="1371600"/>
          <a:ext cx="3962401" cy="4114367"/>
        </p:xfrm>
        <a:graphic>
          <a:graphicData uri="http://schemas.openxmlformats.org/drawingml/2006/table">
            <a:tbl>
              <a:tblPr/>
              <a:tblGrid>
                <a:gridCol w="2332419"/>
                <a:gridCol w="583105"/>
                <a:gridCol w="583105"/>
                <a:gridCol w="463772"/>
              </a:tblGrid>
              <a:tr h="170121"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mn-MN" sz="10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ХЭРЭГЛЭЭНИЙ БАРАА, </a:t>
                      </a:r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Y</a:t>
                      </a:r>
                      <a:r>
                        <a:rPr lang="mn-MN" sz="10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ЙЛЧИЛГЭЭНИЙ </a:t>
                      </a:r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Y</a:t>
                      </a:r>
                      <a:r>
                        <a:rPr lang="mn-MN" sz="10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НИЙН </a:t>
                      </a:r>
                      <a:r>
                        <a:rPr lang="mn-MN" sz="1000" b="1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ИНДЕКС</a:t>
                      </a:r>
                    </a:p>
                    <a:p>
                      <a:pPr algn="ctr" fontAlgn="ctr"/>
                      <a:endParaRPr lang="mn-MN" sz="1000" b="1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576" marR="6576" marT="657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56924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mn-MN" sz="9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БАРААНЫ Б</a:t>
                      </a: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Y</a:t>
                      </a:r>
                      <a:r>
                        <a:rPr lang="mn-MN" sz="9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ЛГЭЭР</a:t>
                      </a:r>
                    </a:p>
                  </a:txBody>
                  <a:tcPr marL="6576" marR="6576" marT="6576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sng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2015.III</a:t>
                      </a:r>
                    </a:p>
                  </a:txBody>
                  <a:tcPr marL="6576" marR="6576" marT="65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sng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2015.III</a:t>
                      </a:r>
                    </a:p>
                  </a:txBody>
                  <a:tcPr marL="6576" marR="6576" marT="65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sng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 2015.III</a:t>
                      </a:r>
                    </a:p>
                  </a:txBody>
                  <a:tcPr marL="6576" marR="6576" marT="65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17012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2010.XII</a:t>
                      </a:r>
                    </a:p>
                  </a:txBody>
                  <a:tcPr marL="6576" marR="6576" marT="65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2014.III</a:t>
                      </a:r>
                    </a:p>
                  </a:txBody>
                  <a:tcPr marL="6576" marR="6576" marT="65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2015.II</a:t>
                      </a:r>
                    </a:p>
                  </a:txBody>
                  <a:tcPr marL="6576" marR="6576" marT="65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156661">
                <a:tc>
                  <a:txBody>
                    <a:bodyPr/>
                    <a:lstStyle/>
                    <a:p>
                      <a:pPr algn="l" fontAlgn="ctr"/>
                      <a:r>
                        <a:rPr lang="mn-MN" sz="8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Х</a:t>
                      </a:r>
                      <a:r>
                        <a:rPr lang="en-US" sz="8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Y</a:t>
                      </a:r>
                      <a:r>
                        <a:rPr lang="mn-MN" sz="8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НСНИЙ БАРАА</a:t>
                      </a:r>
                    </a:p>
                  </a:txBody>
                  <a:tcPr marL="6576" marR="6576" marT="6576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150.6</a:t>
                      </a:r>
                    </a:p>
                  </a:txBody>
                  <a:tcPr marL="6576" marR="6576" marT="6576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107.7</a:t>
                      </a:r>
                    </a:p>
                  </a:txBody>
                  <a:tcPr marL="6576" marR="6576" marT="6576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101.7</a:t>
                      </a:r>
                    </a:p>
                  </a:txBody>
                  <a:tcPr marL="6576" marR="6576" marT="6576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152083">
                <a:tc>
                  <a:txBody>
                    <a:bodyPr/>
                    <a:lstStyle/>
                    <a:p>
                      <a:pPr algn="l" fontAlgn="ctr"/>
                      <a:r>
                        <a:rPr lang="mn-MN" sz="8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          Гурил, гурилан бүтээгдэхүүн</a:t>
                      </a:r>
                    </a:p>
                  </a:txBody>
                  <a:tcPr marL="6576" marR="6576" marT="657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128.2</a:t>
                      </a:r>
                    </a:p>
                  </a:txBody>
                  <a:tcPr marL="6576" marR="6576" marT="657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114.2</a:t>
                      </a:r>
                    </a:p>
                  </a:txBody>
                  <a:tcPr marL="6576" marR="6576" marT="657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99.2</a:t>
                      </a:r>
                    </a:p>
                  </a:txBody>
                  <a:tcPr marL="6576" marR="6576" marT="657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2083">
                <a:tc>
                  <a:txBody>
                    <a:bodyPr/>
                    <a:lstStyle/>
                    <a:p>
                      <a:pPr algn="l" fontAlgn="ctr"/>
                      <a:r>
                        <a:rPr lang="mn-MN" sz="8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          Мах, махан бүтээгдэхүүн</a:t>
                      </a:r>
                    </a:p>
                  </a:txBody>
                  <a:tcPr marL="6576" marR="6576" marT="657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194.9</a:t>
                      </a:r>
                    </a:p>
                  </a:txBody>
                  <a:tcPr marL="6576" marR="6576" marT="657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96.4</a:t>
                      </a:r>
                    </a:p>
                  </a:txBody>
                  <a:tcPr marL="6576" marR="6576" marT="657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106.3</a:t>
                      </a:r>
                    </a:p>
                  </a:txBody>
                  <a:tcPr marL="6576" marR="6576" marT="657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2083">
                <a:tc>
                  <a:txBody>
                    <a:bodyPr/>
                    <a:lstStyle/>
                    <a:p>
                      <a:pPr algn="l" fontAlgn="ctr"/>
                      <a:r>
                        <a:rPr lang="mn-MN" sz="8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          Сүү, сүүн бүтээгдхүүн</a:t>
                      </a:r>
                    </a:p>
                  </a:txBody>
                  <a:tcPr marL="6576" marR="6576" marT="657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144.5</a:t>
                      </a:r>
                    </a:p>
                  </a:txBody>
                  <a:tcPr marL="6576" marR="6576" marT="657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102.4</a:t>
                      </a:r>
                    </a:p>
                  </a:txBody>
                  <a:tcPr marL="6576" marR="6576" marT="657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99.2</a:t>
                      </a:r>
                    </a:p>
                  </a:txBody>
                  <a:tcPr marL="6576" marR="6576" marT="657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2083">
                <a:tc>
                  <a:txBody>
                    <a:bodyPr/>
                    <a:lstStyle/>
                    <a:p>
                      <a:pPr algn="l" fontAlgn="ctr"/>
                      <a:r>
                        <a:rPr lang="mn-MN" sz="8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          Элсэн чихэр, цай, жимс</a:t>
                      </a:r>
                    </a:p>
                  </a:txBody>
                  <a:tcPr marL="6576" marR="6576" marT="657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140.2</a:t>
                      </a:r>
                    </a:p>
                  </a:txBody>
                  <a:tcPr marL="6576" marR="6576" marT="657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116.8</a:t>
                      </a:r>
                    </a:p>
                  </a:txBody>
                  <a:tcPr marL="6576" marR="6576" marT="657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103.9</a:t>
                      </a:r>
                    </a:p>
                  </a:txBody>
                  <a:tcPr marL="6576" marR="6576" marT="657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2083">
                <a:tc>
                  <a:txBody>
                    <a:bodyPr/>
                    <a:lstStyle/>
                    <a:p>
                      <a:pPr algn="l" fontAlgn="ctr"/>
                      <a:r>
                        <a:rPr lang="mn-MN" sz="8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          Төмс, хүнсний ногоо</a:t>
                      </a:r>
                    </a:p>
                  </a:txBody>
                  <a:tcPr marL="6576" marR="6576" marT="657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121.7</a:t>
                      </a:r>
                    </a:p>
                  </a:txBody>
                  <a:tcPr marL="6576" marR="6576" marT="657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121.1</a:t>
                      </a:r>
                    </a:p>
                  </a:txBody>
                  <a:tcPr marL="6576" marR="6576" marT="657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102.4</a:t>
                      </a:r>
                    </a:p>
                  </a:txBody>
                  <a:tcPr marL="6576" marR="6576" marT="657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2083">
                <a:tc>
                  <a:txBody>
                    <a:bodyPr/>
                    <a:lstStyle/>
                    <a:p>
                      <a:pPr algn="l" fontAlgn="ctr"/>
                      <a:r>
                        <a:rPr lang="mn-MN" sz="8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          Хүнсний бусад бараа</a:t>
                      </a:r>
                    </a:p>
                  </a:txBody>
                  <a:tcPr marL="6576" marR="6576" marT="657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118.3</a:t>
                      </a:r>
                    </a:p>
                  </a:txBody>
                  <a:tcPr marL="6576" marR="6576" marT="657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101.7</a:t>
                      </a:r>
                    </a:p>
                  </a:txBody>
                  <a:tcPr marL="6576" marR="6576" marT="657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97.4</a:t>
                      </a:r>
                    </a:p>
                  </a:txBody>
                  <a:tcPr marL="6576" marR="6576" marT="657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2471">
                <a:tc>
                  <a:txBody>
                    <a:bodyPr/>
                    <a:lstStyle/>
                    <a:p>
                      <a:pPr algn="l" fontAlgn="ctr"/>
                      <a:r>
                        <a:rPr lang="mn-MN" sz="8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          Архи, ундаа, тамхи</a:t>
                      </a:r>
                    </a:p>
                  </a:txBody>
                  <a:tcPr marL="6576" marR="6576" marT="657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209.9</a:t>
                      </a:r>
                    </a:p>
                  </a:txBody>
                  <a:tcPr marL="6576" marR="6576" marT="657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109.1</a:t>
                      </a:r>
                    </a:p>
                  </a:txBody>
                  <a:tcPr marL="6576" marR="6576" marT="657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100.4</a:t>
                      </a:r>
                    </a:p>
                  </a:txBody>
                  <a:tcPr marL="6576" marR="6576" marT="657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2404">
                <a:tc>
                  <a:txBody>
                    <a:bodyPr/>
                    <a:lstStyle/>
                    <a:p>
                      <a:pPr algn="l" fontAlgn="ctr"/>
                      <a:r>
                        <a:rPr lang="mn-MN" sz="8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ХУВЦАС,ГУТАЛ, БӨС БАРАА</a:t>
                      </a:r>
                    </a:p>
                  </a:txBody>
                  <a:tcPr marL="6576" marR="6576" marT="657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178.7</a:t>
                      </a:r>
                    </a:p>
                  </a:txBody>
                  <a:tcPr marL="6576" marR="6576" marT="657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117.7</a:t>
                      </a:r>
                    </a:p>
                  </a:txBody>
                  <a:tcPr marL="6576" marR="6576" marT="657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100.9</a:t>
                      </a:r>
                    </a:p>
                  </a:txBody>
                  <a:tcPr marL="6576" marR="6576" marT="657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2083">
                <a:tc>
                  <a:txBody>
                    <a:bodyPr/>
                    <a:lstStyle/>
                    <a:p>
                      <a:pPr algn="l" fontAlgn="ctr"/>
                      <a:r>
                        <a:rPr lang="mn-MN" sz="8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          Эрэгтэй хүний хувцас</a:t>
                      </a:r>
                    </a:p>
                  </a:txBody>
                  <a:tcPr marL="6576" marR="6576" marT="657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149.3</a:t>
                      </a:r>
                    </a:p>
                  </a:txBody>
                  <a:tcPr marL="6576" marR="6576" marT="657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113.9</a:t>
                      </a:r>
                    </a:p>
                  </a:txBody>
                  <a:tcPr marL="6576" marR="6576" marT="657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101.8</a:t>
                      </a:r>
                    </a:p>
                  </a:txBody>
                  <a:tcPr marL="6576" marR="6576" marT="657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2083">
                <a:tc>
                  <a:txBody>
                    <a:bodyPr/>
                    <a:lstStyle/>
                    <a:p>
                      <a:pPr algn="l" fontAlgn="ctr"/>
                      <a:r>
                        <a:rPr lang="mn-MN" sz="8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          Эмэгтэй хүний хувцас</a:t>
                      </a:r>
                    </a:p>
                  </a:txBody>
                  <a:tcPr marL="6576" marR="6576" marT="657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171.3</a:t>
                      </a:r>
                    </a:p>
                  </a:txBody>
                  <a:tcPr marL="6576" marR="6576" marT="657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117.4</a:t>
                      </a:r>
                    </a:p>
                  </a:txBody>
                  <a:tcPr marL="6576" marR="6576" marT="657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100.8</a:t>
                      </a:r>
                    </a:p>
                  </a:txBody>
                  <a:tcPr marL="6576" marR="6576" marT="657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2083">
                <a:tc>
                  <a:txBody>
                    <a:bodyPr/>
                    <a:lstStyle/>
                    <a:p>
                      <a:pPr algn="l" fontAlgn="ctr"/>
                      <a:r>
                        <a:rPr lang="mn-MN" sz="8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          Хүүхдийн хувцас</a:t>
                      </a:r>
                    </a:p>
                  </a:txBody>
                  <a:tcPr marL="6576" marR="6576" marT="657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240.0</a:t>
                      </a:r>
                    </a:p>
                  </a:txBody>
                  <a:tcPr marL="6576" marR="6576" marT="657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108.3</a:t>
                      </a:r>
                    </a:p>
                  </a:txBody>
                  <a:tcPr marL="6576" marR="6576" marT="657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100.8</a:t>
                      </a:r>
                    </a:p>
                  </a:txBody>
                  <a:tcPr marL="6576" marR="6576" marT="657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2083">
                <a:tc>
                  <a:txBody>
                    <a:bodyPr/>
                    <a:lstStyle/>
                    <a:p>
                      <a:pPr algn="l" fontAlgn="ctr"/>
                      <a:r>
                        <a:rPr lang="mn-MN" sz="8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          Гутал</a:t>
                      </a:r>
                    </a:p>
                  </a:txBody>
                  <a:tcPr marL="6576" marR="6576" marT="657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182.1</a:t>
                      </a:r>
                    </a:p>
                  </a:txBody>
                  <a:tcPr marL="6576" marR="6576" marT="657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125.3</a:t>
                      </a:r>
                    </a:p>
                  </a:txBody>
                  <a:tcPr marL="6576" marR="6576" marT="657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99.9</a:t>
                      </a:r>
                    </a:p>
                  </a:txBody>
                  <a:tcPr marL="6576" marR="6576" marT="657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2083">
                <a:tc>
                  <a:txBody>
                    <a:bodyPr/>
                    <a:lstStyle/>
                    <a:p>
                      <a:pPr algn="l" fontAlgn="ctr"/>
                      <a:r>
                        <a:rPr lang="mn-MN" sz="8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          Хөвөн, бөс бараа</a:t>
                      </a:r>
                    </a:p>
                  </a:txBody>
                  <a:tcPr marL="6576" marR="6576" marT="657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202.8</a:t>
                      </a:r>
                    </a:p>
                  </a:txBody>
                  <a:tcPr marL="6576" marR="6576" marT="657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111.4</a:t>
                      </a:r>
                    </a:p>
                  </a:txBody>
                  <a:tcPr marL="6576" marR="6576" marT="657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102.5</a:t>
                      </a:r>
                    </a:p>
                  </a:txBody>
                  <a:tcPr marL="6576" marR="6576" marT="657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2083">
                <a:tc>
                  <a:txBody>
                    <a:bodyPr/>
                    <a:lstStyle/>
                    <a:p>
                      <a:pPr algn="l" fontAlgn="ctr"/>
                      <a:r>
                        <a:rPr lang="mn-MN" sz="8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ОРОН СУУЦ, Т</a:t>
                      </a:r>
                      <a:r>
                        <a:rPr lang="en-US" sz="8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Y</a:t>
                      </a:r>
                      <a:r>
                        <a:rPr lang="mn-MN" sz="8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ЛШ, ЦАХИЛГААН</a:t>
                      </a:r>
                    </a:p>
                  </a:txBody>
                  <a:tcPr marL="6576" marR="6576" marT="657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159.0</a:t>
                      </a:r>
                    </a:p>
                  </a:txBody>
                  <a:tcPr marL="6576" marR="6576" marT="657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109.2</a:t>
                      </a:r>
                    </a:p>
                  </a:txBody>
                  <a:tcPr marL="6576" marR="6576" marT="657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104.1</a:t>
                      </a:r>
                    </a:p>
                  </a:txBody>
                  <a:tcPr marL="6576" marR="6576" marT="657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2083">
                <a:tc>
                  <a:txBody>
                    <a:bodyPr/>
                    <a:lstStyle/>
                    <a:p>
                      <a:pPr algn="l" fontAlgn="ctr"/>
                      <a:r>
                        <a:rPr lang="mn-MN" sz="8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ГЭР АХУЙН БАРАА</a:t>
                      </a:r>
                    </a:p>
                  </a:txBody>
                  <a:tcPr marL="6576" marR="6576" marT="657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211.6</a:t>
                      </a:r>
                    </a:p>
                  </a:txBody>
                  <a:tcPr marL="6576" marR="6576" marT="657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108.4</a:t>
                      </a:r>
                    </a:p>
                  </a:txBody>
                  <a:tcPr marL="6576" marR="6576" marT="657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99.5</a:t>
                      </a:r>
                    </a:p>
                  </a:txBody>
                  <a:tcPr marL="6576" marR="6576" marT="657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2083">
                <a:tc>
                  <a:txBody>
                    <a:bodyPr/>
                    <a:lstStyle/>
                    <a:p>
                      <a:pPr algn="l" fontAlgn="ctr"/>
                      <a:r>
                        <a:rPr lang="mn-MN" sz="8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ЭМ ТАРИА, ЭМНЭЛГИЙН </a:t>
                      </a:r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Y</a:t>
                      </a:r>
                      <a:r>
                        <a:rPr lang="mn-MN" sz="8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ЙЛЧИЛГЭЭ</a:t>
                      </a:r>
                    </a:p>
                  </a:txBody>
                  <a:tcPr marL="6576" marR="6576" marT="657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138.3</a:t>
                      </a:r>
                    </a:p>
                  </a:txBody>
                  <a:tcPr marL="6576" marR="6576" marT="657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105.9</a:t>
                      </a:r>
                    </a:p>
                  </a:txBody>
                  <a:tcPr marL="6576" marR="6576" marT="657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102.3</a:t>
                      </a:r>
                    </a:p>
                  </a:txBody>
                  <a:tcPr marL="6576" marR="6576" marT="657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2083">
                <a:tc>
                  <a:txBody>
                    <a:bodyPr/>
                    <a:lstStyle/>
                    <a:p>
                      <a:pPr algn="l" fontAlgn="ctr"/>
                      <a:r>
                        <a:rPr lang="mn-MN" sz="8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ТЭЭВЭР, ХОЛБООНЫ </a:t>
                      </a:r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Y</a:t>
                      </a:r>
                      <a:r>
                        <a:rPr lang="mn-MN" sz="8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ЙЛЧИЛГЭЭ</a:t>
                      </a:r>
                    </a:p>
                  </a:txBody>
                  <a:tcPr marL="6576" marR="6576" marT="657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125.8</a:t>
                      </a:r>
                    </a:p>
                  </a:txBody>
                  <a:tcPr marL="6576" marR="6576" marT="657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100.0</a:t>
                      </a:r>
                    </a:p>
                  </a:txBody>
                  <a:tcPr marL="6576" marR="6576" marT="657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100.0</a:t>
                      </a:r>
                    </a:p>
                  </a:txBody>
                  <a:tcPr marL="6576" marR="6576" marT="657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96383">
                <a:tc>
                  <a:txBody>
                    <a:bodyPr/>
                    <a:lstStyle/>
                    <a:p>
                      <a:pPr algn="l" fontAlgn="ctr"/>
                      <a:r>
                        <a:rPr lang="mn-MN" sz="8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СОЁЛ, БОЛОВСРОЛЫН БАРАА, </a:t>
                      </a:r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Y</a:t>
                      </a:r>
                      <a:r>
                        <a:rPr lang="mn-MN" sz="8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ЙЛЧИЛГЭЭ</a:t>
                      </a:r>
                    </a:p>
                  </a:txBody>
                  <a:tcPr marL="6576" marR="6576" marT="657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155.2</a:t>
                      </a:r>
                    </a:p>
                  </a:txBody>
                  <a:tcPr marL="6576" marR="6576" marT="657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118.6</a:t>
                      </a:r>
                    </a:p>
                  </a:txBody>
                  <a:tcPr marL="6576" marR="6576" marT="657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100.0</a:t>
                      </a:r>
                    </a:p>
                  </a:txBody>
                  <a:tcPr marL="6576" marR="6576" marT="657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6661">
                <a:tc>
                  <a:txBody>
                    <a:bodyPr/>
                    <a:lstStyle/>
                    <a:p>
                      <a:pPr algn="l" fontAlgn="ctr"/>
                      <a:r>
                        <a:rPr lang="mn-MN" sz="8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БУСАД БАРАА, </a:t>
                      </a:r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Y</a:t>
                      </a:r>
                      <a:r>
                        <a:rPr lang="mn-MN" sz="8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ЙЛЧИЛГЭЭ</a:t>
                      </a:r>
                    </a:p>
                  </a:txBody>
                  <a:tcPr marL="6576" marR="6576" marT="657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265.4</a:t>
                      </a:r>
                    </a:p>
                  </a:txBody>
                  <a:tcPr marL="6576" marR="6576" marT="657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134.3</a:t>
                      </a:r>
                    </a:p>
                  </a:txBody>
                  <a:tcPr marL="6576" marR="6576" marT="657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100.9</a:t>
                      </a:r>
                    </a:p>
                  </a:txBody>
                  <a:tcPr marL="6576" marR="6576" marT="657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0121">
                <a:tc>
                  <a:txBody>
                    <a:bodyPr/>
                    <a:lstStyle/>
                    <a:p>
                      <a:pPr algn="ctr" fontAlgn="ctr"/>
                      <a:r>
                        <a:rPr lang="mn-MN" sz="9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ЕРӨНХИЙ ИНДЕКС</a:t>
                      </a:r>
                    </a:p>
                  </a:txBody>
                  <a:tcPr marL="6576" marR="6576" marT="6576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162.9</a:t>
                      </a:r>
                    </a:p>
                  </a:txBody>
                  <a:tcPr marL="6576" marR="6576" marT="6576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111.8</a:t>
                      </a:r>
                    </a:p>
                  </a:txBody>
                  <a:tcPr marL="6576" marR="6576" marT="6576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101.3</a:t>
                      </a:r>
                    </a:p>
                  </a:txBody>
                  <a:tcPr marL="6576" marR="6576" marT="6576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6" name="Rectangle 5"/>
          <p:cNvSpPr/>
          <p:nvPr/>
        </p:nvSpPr>
        <p:spPr>
          <a:xfrm>
            <a:off x="685800" y="685800"/>
            <a:ext cx="7848600" cy="4572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l"/>
            <a:r>
              <a:rPr lang="mn-MN" sz="1600" dirty="0" smtClean="0">
                <a:latin typeface="Arial" pitchFamily="34" charset="0"/>
                <a:cs typeface="Arial" pitchFamily="34" charset="0"/>
              </a:rPr>
              <a:t>МАКРО ЭДИЙН ЗАСГИЙН ҮЗҮҮЛЭЛТ  - ХЭРЭГЛЭЭНИЙ ҮНИЙН ИНДЕКС</a:t>
            </a:r>
            <a:endParaRPr lang="en-US" sz="160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4343401" y="1295400"/>
          <a:ext cx="4495798" cy="3546937"/>
        </p:xfrm>
        <a:graphic>
          <a:graphicData uri="http://schemas.openxmlformats.org/drawingml/2006/table">
            <a:tbl>
              <a:tblPr/>
              <a:tblGrid>
                <a:gridCol w="1551897"/>
                <a:gridCol w="799462"/>
                <a:gridCol w="799462"/>
                <a:gridCol w="799462"/>
                <a:gridCol w="432650"/>
                <a:gridCol w="112865"/>
              </a:tblGrid>
              <a:tr h="228600">
                <a:tc gridSpan="6">
                  <a:txBody>
                    <a:bodyPr/>
                    <a:lstStyle/>
                    <a:p>
                      <a:pPr algn="ctr" fontAlgn="b"/>
                      <a:r>
                        <a:rPr lang="ru-RU" sz="105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ХҮНСНИЙ ГОЛ НЭРИЙН БАРААНЫ ҮНЭ </a:t>
                      </a:r>
                    </a:p>
                  </a:txBody>
                  <a:tcPr marL="7231" marR="7231" marT="72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52400">
                <a:tc gridSpan="4">
                  <a:txBody>
                    <a:bodyPr/>
                    <a:lstStyle/>
                    <a:p>
                      <a:pPr algn="ctr" fontAlgn="b"/>
                      <a:r>
                        <a:rPr lang="en-US" sz="900" b="0" i="1" u="none" strike="noStrike" dirty="0">
                          <a:solidFill>
                            <a:srgbClr val="0000FF"/>
                          </a:solidFill>
                          <a:latin typeface="Arial Mon"/>
                        </a:rPr>
                        <a:t> </a:t>
                      </a:r>
                    </a:p>
                  </a:txBody>
                  <a:tcPr marL="7231" marR="7231" marT="72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mn-MN" sz="9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/мян.төг/</a:t>
                      </a:r>
                    </a:p>
                  </a:txBody>
                  <a:tcPr marL="7231" marR="7231" marT="72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80277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mn-MN" sz="9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ҮЗҮҮЛЭЛТ</a:t>
                      </a:r>
                    </a:p>
                  </a:txBody>
                  <a:tcPr marL="7231" marR="7231" marT="7231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2013.III</a:t>
                      </a:r>
                    </a:p>
                  </a:txBody>
                  <a:tcPr marL="7231" marR="7231" marT="72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2014.III</a:t>
                      </a:r>
                    </a:p>
                  </a:txBody>
                  <a:tcPr marL="7231" marR="7231" marT="72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2015.III</a:t>
                      </a:r>
                    </a:p>
                  </a:txBody>
                  <a:tcPr marL="7231" marR="7231" marT="72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sng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 2015.III</a:t>
                      </a:r>
                    </a:p>
                  </a:txBody>
                  <a:tcPr marL="7231" marR="7231" marT="72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%</a:t>
                      </a:r>
                    </a:p>
                  </a:txBody>
                  <a:tcPr marL="7231" marR="7231" marT="7231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10873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2014.III</a:t>
                      </a:r>
                    </a:p>
                  </a:txBody>
                  <a:tcPr marL="7231" marR="7231" marT="72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25516">
                <a:tc>
                  <a:txBody>
                    <a:bodyPr/>
                    <a:lstStyle/>
                    <a:p>
                      <a:pPr algn="l" fontAlgn="ctr"/>
                      <a:r>
                        <a:rPr lang="mn-MN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Гурил 1-р зэрэг</a:t>
                      </a:r>
                    </a:p>
                  </a:txBody>
                  <a:tcPr marL="7231" marR="7231" marT="7231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900.0</a:t>
                      </a:r>
                    </a:p>
                  </a:txBody>
                  <a:tcPr marL="7231" marR="7231" marT="7231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1000.0</a:t>
                      </a:r>
                    </a:p>
                  </a:txBody>
                  <a:tcPr marL="7231" marR="7231" marT="7231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1200.0</a:t>
                      </a:r>
                    </a:p>
                  </a:txBody>
                  <a:tcPr marL="7231" marR="7231" marT="7231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120.0</a:t>
                      </a:r>
                    </a:p>
                  </a:txBody>
                  <a:tcPr marL="7231" marR="7231" marT="7231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25516">
                <a:tc>
                  <a:txBody>
                    <a:bodyPr/>
                    <a:lstStyle/>
                    <a:p>
                      <a:pPr algn="l" fontAlgn="ctr"/>
                      <a:r>
                        <a:rPr lang="mn-MN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Хонины мах, кг / ястай/</a:t>
                      </a:r>
                    </a:p>
                  </a:txBody>
                  <a:tcPr marL="7231" marR="7231" marT="723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7000.0</a:t>
                      </a:r>
                    </a:p>
                  </a:txBody>
                  <a:tcPr marL="7231" marR="7231" marT="723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6500.0</a:t>
                      </a:r>
                    </a:p>
                  </a:txBody>
                  <a:tcPr marL="7231" marR="7231" marT="723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6000.0</a:t>
                      </a:r>
                    </a:p>
                  </a:txBody>
                  <a:tcPr marL="7231" marR="7231" marT="723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92.3</a:t>
                      </a:r>
                    </a:p>
                  </a:txBody>
                  <a:tcPr marL="7231" marR="7231" marT="723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25516">
                <a:tc>
                  <a:txBody>
                    <a:bodyPr/>
                    <a:lstStyle/>
                    <a:p>
                      <a:pPr algn="l" fontAlgn="ctr"/>
                      <a:r>
                        <a:rPr lang="mn-MN" sz="9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Үхрийн мах, кг / ястай/</a:t>
                      </a:r>
                    </a:p>
                  </a:txBody>
                  <a:tcPr marL="7231" marR="7231" marT="723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7500.0</a:t>
                      </a:r>
                    </a:p>
                  </a:txBody>
                  <a:tcPr marL="7231" marR="7231" marT="723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8500.0</a:t>
                      </a:r>
                    </a:p>
                  </a:txBody>
                  <a:tcPr marL="7231" marR="7231" marT="723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8000.0</a:t>
                      </a:r>
                    </a:p>
                  </a:txBody>
                  <a:tcPr marL="7231" marR="7231" marT="723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94.1</a:t>
                      </a:r>
                    </a:p>
                  </a:txBody>
                  <a:tcPr marL="7231" marR="7231" marT="723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25516">
                <a:tc>
                  <a:txBody>
                    <a:bodyPr/>
                    <a:lstStyle/>
                    <a:p>
                      <a:pPr algn="l" fontAlgn="ctr"/>
                      <a:r>
                        <a:rPr lang="mn-MN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Ямааны мах, кг / ястай/</a:t>
                      </a:r>
                    </a:p>
                  </a:txBody>
                  <a:tcPr marL="7231" marR="7231" marT="723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6000.0</a:t>
                      </a:r>
                    </a:p>
                  </a:txBody>
                  <a:tcPr marL="7231" marR="7231" marT="723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5500.0</a:t>
                      </a:r>
                    </a:p>
                  </a:txBody>
                  <a:tcPr marL="7231" marR="7231" marT="723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5000.0</a:t>
                      </a:r>
                    </a:p>
                  </a:txBody>
                  <a:tcPr marL="7231" marR="7231" marT="723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90.9</a:t>
                      </a:r>
                    </a:p>
                  </a:txBody>
                  <a:tcPr marL="7231" marR="7231" marT="723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12380">
                <a:tc>
                  <a:txBody>
                    <a:bodyPr/>
                    <a:lstStyle/>
                    <a:p>
                      <a:pPr algn="l" fontAlgn="b"/>
                      <a:r>
                        <a:rPr lang="mn-MN" sz="9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Элсэн чихэр, кг</a:t>
                      </a:r>
                    </a:p>
                  </a:txBody>
                  <a:tcPr marL="7231" marR="7231" marT="72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1600.0</a:t>
                      </a:r>
                    </a:p>
                  </a:txBody>
                  <a:tcPr marL="7231" marR="7231" marT="72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1600.0</a:t>
                      </a:r>
                    </a:p>
                  </a:txBody>
                  <a:tcPr marL="7231" marR="7231" marT="72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1600.0</a:t>
                      </a:r>
                    </a:p>
                  </a:txBody>
                  <a:tcPr marL="7231" marR="7231" marT="72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100.0</a:t>
                      </a:r>
                    </a:p>
                  </a:txBody>
                  <a:tcPr marL="7231" marR="7231" marT="72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25516">
                <a:tc>
                  <a:txBody>
                    <a:bodyPr/>
                    <a:lstStyle/>
                    <a:p>
                      <a:pPr algn="l" fontAlgn="b"/>
                      <a:r>
                        <a:rPr lang="mn-MN" sz="9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Цагаан будаа, кг</a:t>
                      </a:r>
                    </a:p>
                  </a:txBody>
                  <a:tcPr marL="7231" marR="7231" marT="72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1600.0</a:t>
                      </a:r>
                    </a:p>
                  </a:txBody>
                  <a:tcPr marL="7231" marR="7231" marT="72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2200.0</a:t>
                      </a:r>
                    </a:p>
                  </a:txBody>
                  <a:tcPr marL="7231" marR="7231" marT="72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2200.0</a:t>
                      </a:r>
                    </a:p>
                  </a:txBody>
                  <a:tcPr marL="7231" marR="7231" marT="72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100.0</a:t>
                      </a:r>
                    </a:p>
                  </a:txBody>
                  <a:tcPr marL="7231" marR="7231" marT="72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25516">
                <a:tc>
                  <a:txBody>
                    <a:bodyPr/>
                    <a:lstStyle/>
                    <a:p>
                      <a:pPr algn="l" fontAlgn="b"/>
                      <a:r>
                        <a:rPr lang="mn-MN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Шингэн сүү, л</a:t>
                      </a:r>
                    </a:p>
                  </a:txBody>
                  <a:tcPr marL="7231" marR="7231" marT="72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1500.0</a:t>
                      </a:r>
                    </a:p>
                  </a:txBody>
                  <a:tcPr marL="7231" marR="7231" marT="72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1500.0</a:t>
                      </a:r>
                    </a:p>
                  </a:txBody>
                  <a:tcPr marL="7231" marR="7231" marT="72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1600.0</a:t>
                      </a:r>
                    </a:p>
                  </a:txBody>
                  <a:tcPr marL="7231" marR="7231" marT="72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106.7</a:t>
                      </a:r>
                    </a:p>
                  </a:txBody>
                  <a:tcPr marL="7231" marR="7231" marT="72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12380">
                <a:tc>
                  <a:txBody>
                    <a:bodyPr/>
                    <a:lstStyle/>
                    <a:p>
                      <a:pPr algn="l" fontAlgn="b"/>
                      <a:r>
                        <a:rPr lang="mn-MN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Ноолуур, кг</a:t>
                      </a:r>
                    </a:p>
                  </a:txBody>
                  <a:tcPr marL="7231" marR="7231" marT="72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62500.0</a:t>
                      </a:r>
                    </a:p>
                  </a:txBody>
                  <a:tcPr marL="7231" marR="7231" marT="72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87000.0</a:t>
                      </a:r>
                    </a:p>
                  </a:txBody>
                  <a:tcPr marL="7231" marR="7231" marT="72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66000.0</a:t>
                      </a:r>
                    </a:p>
                  </a:txBody>
                  <a:tcPr marL="7231" marR="7231" marT="72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75.9</a:t>
                      </a:r>
                    </a:p>
                  </a:txBody>
                  <a:tcPr marL="7231" marR="7231" marT="72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12380">
                <a:tc>
                  <a:txBody>
                    <a:bodyPr/>
                    <a:lstStyle/>
                    <a:p>
                      <a:pPr algn="l" fontAlgn="b"/>
                      <a:r>
                        <a:rPr lang="mn-MN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Бензин, А-80, 1 литр</a:t>
                      </a:r>
                    </a:p>
                  </a:txBody>
                  <a:tcPr marL="7231" marR="7231" marT="72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1620.0</a:t>
                      </a:r>
                    </a:p>
                  </a:txBody>
                  <a:tcPr marL="7231" marR="7231" marT="72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1590.0</a:t>
                      </a:r>
                    </a:p>
                  </a:txBody>
                  <a:tcPr marL="7231" marR="7231" marT="72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1590.0</a:t>
                      </a:r>
                    </a:p>
                  </a:txBody>
                  <a:tcPr marL="7231" marR="7231" marT="72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100.0</a:t>
                      </a:r>
                    </a:p>
                  </a:txBody>
                  <a:tcPr marL="7231" marR="7231" marT="72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25516">
                <a:tc>
                  <a:txBody>
                    <a:bodyPr/>
                    <a:lstStyle/>
                    <a:p>
                      <a:pPr algn="l" fontAlgn="b"/>
                      <a:r>
                        <a:rPr lang="mn-MN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Бензин, А-92, 1 литр</a:t>
                      </a:r>
                    </a:p>
                  </a:txBody>
                  <a:tcPr marL="7231" marR="7231" marT="72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1850.0</a:t>
                      </a:r>
                    </a:p>
                  </a:txBody>
                  <a:tcPr marL="7231" marR="7231" marT="72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1840.0</a:t>
                      </a:r>
                    </a:p>
                  </a:txBody>
                  <a:tcPr marL="7231" marR="7231" marT="72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1840.0</a:t>
                      </a:r>
                    </a:p>
                  </a:txBody>
                  <a:tcPr marL="7231" marR="7231" marT="72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100.0</a:t>
                      </a:r>
                    </a:p>
                  </a:txBody>
                  <a:tcPr marL="7231" marR="7231" marT="72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25517">
                <a:tc>
                  <a:txBody>
                    <a:bodyPr/>
                    <a:lstStyle/>
                    <a:p>
                      <a:pPr algn="l" fontAlgn="b"/>
                      <a:r>
                        <a:rPr lang="mn-MN" sz="9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Дизель  түлш, 1 литр</a:t>
                      </a:r>
                    </a:p>
                  </a:txBody>
                  <a:tcPr marL="7231" marR="7231" marT="72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1910.0</a:t>
                      </a:r>
                    </a:p>
                  </a:txBody>
                  <a:tcPr marL="7231" marR="7231" marT="72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1900.0</a:t>
                      </a:r>
                    </a:p>
                  </a:txBody>
                  <a:tcPr marL="7231" marR="7231" marT="72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1900.0</a:t>
                      </a:r>
                    </a:p>
                  </a:txBody>
                  <a:tcPr marL="7231" marR="7231" marT="72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100.0</a:t>
                      </a:r>
                    </a:p>
                  </a:txBody>
                  <a:tcPr marL="7231" marR="7231" marT="72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52204688"/>
      </p:ext>
    </p:extLst>
  </p:cSld>
  <p:clrMapOvr>
    <a:masterClrMapping/>
  </p:clrMapOvr>
  <p:transition>
    <p:comb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/>
          <p:nvPr/>
        </p:nvGraphicFramePr>
        <p:xfrm>
          <a:off x="609600" y="1219200"/>
          <a:ext cx="7391400" cy="2514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3" name="Chart 2"/>
          <p:cNvGraphicFramePr/>
          <p:nvPr/>
        </p:nvGraphicFramePr>
        <p:xfrm>
          <a:off x="685800" y="3886200"/>
          <a:ext cx="7315200" cy="2133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Rectangle 3"/>
          <p:cNvSpPr/>
          <p:nvPr/>
        </p:nvSpPr>
        <p:spPr>
          <a:xfrm>
            <a:off x="609600" y="685800"/>
            <a:ext cx="7391400" cy="4572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l"/>
            <a:r>
              <a:rPr lang="mn-MN" sz="1600" dirty="0" smtClean="0">
                <a:latin typeface="Arial" pitchFamily="34" charset="0"/>
                <a:cs typeface="Arial" pitchFamily="34" charset="0"/>
              </a:rPr>
              <a:t>МАКРО ЭДИЙН ЗАСГИЙН ҮЗҮҮЛЭЛТ  - ХЭРЭГЛЭЭНИЙ ҮНИЙН ИНДЕКС</a:t>
            </a:r>
            <a:endParaRPr lang="en-US" sz="16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6533216"/>
      </p:ext>
    </p:extLst>
  </p:cSld>
  <p:clrMapOvr>
    <a:masterClrMapping/>
  </p:clrMapOvr>
  <p:transition>
    <p:comb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>
            <a:graphicFrameLocks/>
          </p:cNvGraphicFramePr>
          <p:nvPr>
            <p:extLst/>
          </p:nvPr>
        </p:nvGraphicFramePr>
        <p:xfrm>
          <a:off x="1524000" y="3461238"/>
          <a:ext cx="57912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Chart 4"/>
          <p:cNvGraphicFramePr>
            <a:graphicFrameLocks/>
          </p:cNvGraphicFramePr>
          <p:nvPr>
            <p:extLst/>
          </p:nvPr>
        </p:nvGraphicFramePr>
        <p:xfrm>
          <a:off x="4572000" y="685800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6" name="Chart 5"/>
          <p:cNvGraphicFramePr>
            <a:graphicFrameLocks/>
          </p:cNvGraphicFramePr>
          <p:nvPr>
            <p:extLst/>
          </p:nvPr>
        </p:nvGraphicFramePr>
        <p:xfrm>
          <a:off x="0" y="638908"/>
          <a:ext cx="4572000" cy="2819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3375645962"/>
      </p:ext>
    </p:extLst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12"/>
          <p:cNvSpPr>
            <a:spLocks noChangeArrowheads="1"/>
          </p:cNvSpPr>
          <p:nvPr/>
        </p:nvSpPr>
        <p:spPr bwMode="auto">
          <a:xfrm>
            <a:off x="381000" y="685800"/>
            <a:ext cx="8305800" cy="400110"/>
          </a:xfrm>
          <a:prstGeom prst="rect">
            <a:avLst/>
          </a:prstGeom>
          <a:solidFill>
            <a:srgbClr val="996600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514350" indent="-514350" algn="just">
              <a:spcBef>
                <a:spcPct val="20000"/>
              </a:spcBef>
              <a:buClr>
                <a:schemeClr val="accent6">
                  <a:lumMod val="50000"/>
                </a:schemeClr>
              </a:buClr>
              <a:buSzPct val="80000"/>
              <a:defRPr/>
            </a:pPr>
            <a:r>
              <a:rPr lang="mn-MN" sz="2000" b="1" dirty="0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ХҮН АМ, НИЙГМИЙН ҮЗҮҮЛЭЛТ</a:t>
            </a:r>
            <a:r>
              <a:rPr lang="en-US" sz="2000" b="1" dirty="0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mn-MN" sz="2000" b="1" dirty="0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– </a:t>
            </a:r>
            <a:r>
              <a:rPr lang="mn-MN" sz="2000" b="1" dirty="0" smtClean="0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Төрөлт, нас баралт, </a:t>
            </a:r>
            <a:endParaRPr lang="mn-MN" sz="2000" b="1" dirty="0">
              <a:solidFill>
                <a:schemeClr val="bg1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sz="half" idx="1"/>
          </p:nvPr>
        </p:nvGraphicFramePr>
        <p:xfrm>
          <a:off x="1" y="1219200"/>
          <a:ext cx="9448800" cy="48307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ransition>
    <p:comb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4800" y="685800"/>
            <a:ext cx="83058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6" name="Content Placeholder 5"/>
          <p:cNvGraphicFramePr>
            <a:graphicFrameLocks noGrp="1"/>
          </p:cNvGraphicFramePr>
          <p:nvPr>
            <p:ph sz="half" idx="1"/>
          </p:nvPr>
        </p:nvGraphicFramePr>
        <p:xfrm>
          <a:off x="152400" y="1143000"/>
          <a:ext cx="4343400" cy="259080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cxnSp>
        <p:nvCxnSpPr>
          <p:cNvPr id="12" name="Straight Connector 11"/>
          <p:cNvCxnSpPr/>
          <p:nvPr/>
        </p:nvCxnSpPr>
        <p:spPr>
          <a:xfrm rot="16200000" flipH="1">
            <a:off x="2247900" y="3695700"/>
            <a:ext cx="4724400" cy="7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flipV="1">
            <a:off x="457200" y="3581400"/>
            <a:ext cx="8382000" cy="7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1" name="Chart 10"/>
          <p:cNvGraphicFramePr/>
          <p:nvPr/>
        </p:nvGraphicFramePr>
        <p:xfrm>
          <a:off x="4495800" y="1143000"/>
          <a:ext cx="4648200" cy="2514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3" name="Chart 12"/>
          <p:cNvGraphicFramePr/>
          <p:nvPr/>
        </p:nvGraphicFramePr>
        <p:xfrm>
          <a:off x="0" y="3657600"/>
          <a:ext cx="4419600" cy="2667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15" name="Chart 14"/>
          <p:cNvGraphicFramePr/>
          <p:nvPr/>
        </p:nvGraphicFramePr>
        <p:xfrm>
          <a:off x="4800600" y="3657600"/>
          <a:ext cx="4162425" cy="2971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</p:spTree>
  </p:cSld>
  <p:clrMapOvr>
    <a:masterClrMapping/>
  </p:clrMapOvr>
  <p:transition>
    <p:comb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/>
          <p:cNvCxnSpPr/>
          <p:nvPr/>
        </p:nvCxnSpPr>
        <p:spPr>
          <a:xfrm flipV="1">
            <a:off x="914400" y="4038600"/>
            <a:ext cx="7620000" cy="11113"/>
          </a:xfrm>
          <a:prstGeom prst="line">
            <a:avLst/>
          </a:prstGeom>
          <a:ln>
            <a:solidFill>
              <a:srgbClr val="C0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flipH="1">
            <a:off x="4572000" y="1295400"/>
            <a:ext cx="11112" cy="2743200"/>
          </a:xfrm>
          <a:prstGeom prst="line">
            <a:avLst/>
          </a:prstGeom>
          <a:ln>
            <a:solidFill>
              <a:srgbClr val="C0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Rectangle 12"/>
          <p:cNvSpPr>
            <a:spLocks noChangeArrowheads="1"/>
          </p:cNvSpPr>
          <p:nvPr/>
        </p:nvSpPr>
        <p:spPr bwMode="auto">
          <a:xfrm>
            <a:off x="304800" y="685800"/>
            <a:ext cx="8534400" cy="400110"/>
          </a:xfrm>
          <a:prstGeom prst="rect">
            <a:avLst/>
          </a:prstGeom>
          <a:solidFill>
            <a:srgbClr val="996600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514350" indent="-514350" algn="just">
              <a:spcBef>
                <a:spcPct val="20000"/>
              </a:spcBef>
              <a:buClr>
                <a:schemeClr val="accent6">
                  <a:lumMod val="50000"/>
                </a:schemeClr>
              </a:buClr>
              <a:buSzPct val="80000"/>
              <a:defRPr/>
            </a:pPr>
            <a:r>
              <a:rPr lang="mn-MN" sz="2000" b="1" dirty="0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ХҮН АМ, НИЙГМИЙН ҮЗҮҮЛЭЛТ</a:t>
            </a:r>
            <a:r>
              <a:rPr lang="en-US" sz="2000" b="1" dirty="0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mn-MN" sz="2000" b="1" dirty="0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– Гэмт хэрэг</a:t>
            </a:r>
          </a:p>
        </p:txBody>
      </p:sp>
      <p:graphicFrame>
        <p:nvGraphicFramePr>
          <p:cNvPr id="13" name="Content Placeholder 12"/>
          <p:cNvGraphicFramePr>
            <a:graphicFrameLocks noGrp="1"/>
          </p:cNvGraphicFramePr>
          <p:nvPr>
            <p:ph sz="half" idx="1"/>
          </p:nvPr>
        </p:nvGraphicFramePr>
        <p:xfrm>
          <a:off x="457200" y="1066800"/>
          <a:ext cx="4038600" cy="2971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6" name="Chart 15"/>
          <p:cNvGraphicFramePr/>
          <p:nvPr/>
        </p:nvGraphicFramePr>
        <p:xfrm>
          <a:off x="533400" y="4114800"/>
          <a:ext cx="8077200" cy="1981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8" name="Content Placeholder 17"/>
          <p:cNvGraphicFramePr>
            <a:graphicFrameLocks noGrp="1"/>
          </p:cNvGraphicFramePr>
          <p:nvPr>
            <p:ph sz="half" idx="2"/>
          </p:nvPr>
        </p:nvGraphicFramePr>
        <p:xfrm>
          <a:off x="4724400" y="990600"/>
          <a:ext cx="4419600" cy="3200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  <p:transition>
    <p:comb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2"/>
          <p:cNvSpPr>
            <a:spLocks noChangeArrowheads="1"/>
          </p:cNvSpPr>
          <p:nvPr/>
        </p:nvSpPr>
        <p:spPr bwMode="auto">
          <a:xfrm>
            <a:off x="304800" y="685800"/>
            <a:ext cx="8534400" cy="400110"/>
          </a:xfrm>
          <a:prstGeom prst="rect">
            <a:avLst/>
          </a:prstGeom>
          <a:solidFill>
            <a:srgbClr val="996600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514350" indent="-514350" algn="just">
              <a:spcBef>
                <a:spcPct val="20000"/>
              </a:spcBef>
              <a:buClr>
                <a:schemeClr val="accent6">
                  <a:lumMod val="50000"/>
                </a:schemeClr>
              </a:buClr>
              <a:buSzPct val="80000"/>
              <a:defRPr/>
            </a:pPr>
            <a:r>
              <a:rPr lang="mn-MN" sz="2000" b="1" dirty="0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ХҮН АМ, НИЙГМИЙН ҮЗҮҮЛЭЛТ</a:t>
            </a:r>
            <a:r>
              <a:rPr lang="en-US" sz="2000" b="1" dirty="0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mn-MN" sz="2000" b="1" dirty="0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– </a:t>
            </a:r>
            <a:r>
              <a:rPr lang="mn-MN" sz="2000" b="1" dirty="0" smtClean="0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Эрүүл мэнд</a:t>
            </a:r>
            <a:endParaRPr lang="mn-MN" sz="2000" b="1" dirty="0">
              <a:solidFill>
                <a:schemeClr val="bg1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graphicFrame>
        <p:nvGraphicFramePr>
          <p:cNvPr id="3" name="Chart 2"/>
          <p:cNvGraphicFramePr/>
          <p:nvPr/>
        </p:nvGraphicFramePr>
        <p:xfrm>
          <a:off x="228600" y="990600"/>
          <a:ext cx="4343400" cy="2590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cxnSp>
        <p:nvCxnSpPr>
          <p:cNvPr id="5" name="Straight Connector 4"/>
          <p:cNvCxnSpPr/>
          <p:nvPr/>
        </p:nvCxnSpPr>
        <p:spPr>
          <a:xfrm rot="16200000" flipH="1">
            <a:off x="2096294" y="3696494"/>
            <a:ext cx="5028406" cy="7540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381000" y="3581400"/>
            <a:ext cx="85344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7" name="Chart 16"/>
          <p:cNvGraphicFramePr/>
          <p:nvPr/>
        </p:nvGraphicFramePr>
        <p:xfrm>
          <a:off x="4648200" y="990600"/>
          <a:ext cx="4495800" cy="2667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7" name="Chart 6"/>
          <p:cNvGraphicFramePr/>
          <p:nvPr/>
        </p:nvGraphicFramePr>
        <p:xfrm>
          <a:off x="0" y="3505200"/>
          <a:ext cx="4572000" cy="2895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8" name="Chart 7"/>
          <p:cNvGraphicFramePr/>
          <p:nvPr/>
        </p:nvGraphicFramePr>
        <p:xfrm>
          <a:off x="4191000" y="3581400"/>
          <a:ext cx="4953000" cy="2971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</p:spTree>
  </p:cSld>
  <p:clrMapOvr>
    <a:masterClrMapping/>
  </p:clrMapOvr>
  <p:transition>
    <p:comb/>
  </p:transition>
</p:sld>
</file>

<file path=ppt/theme/theme1.xml><?xml version="1.0" encoding="utf-8"?>
<a:theme xmlns:a="http://schemas.openxmlformats.org/drawingml/2006/main" name="Theme1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5536</TotalTime>
  <Words>1004</Words>
  <Application>Microsoft Office PowerPoint</Application>
  <PresentationFormat>On-screen Show (4:3)</PresentationFormat>
  <Paragraphs>440</Paragraphs>
  <Slides>16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1" baseType="lpstr">
      <vt:lpstr>Arial Unicode MS</vt:lpstr>
      <vt:lpstr>Arial</vt:lpstr>
      <vt:lpstr>Arial Mon</vt:lpstr>
      <vt:lpstr>Calibri</vt:lpstr>
      <vt:lpstr>Theme1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МАКРО ЭДИЙН ЗАСГИЙН ҮЗҮҮЛЭЛТ - Холбоо</vt:lpstr>
      <vt:lpstr>PowerPoint Presentation</vt:lpstr>
      <vt:lpstr>МАКРО ЭДИЙН ЗАСГИЙН ҮЗҮҮЛЭЛТ – Нийтийн аж ахуй</vt:lpstr>
    </vt:vector>
  </TitlesOfParts>
  <Company>ms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2007 ÎÍÛ ÕÀÃÀÑ ÆÈËÈÉÍ ÌÀË  ÒÎÎËËÎÃÎ, ÒÓÐØÈËÒÛÍ ТҮҮВЭР  СУДÀËÃÀÀÍÄ ÇÎÐÈÓËÑÀÍ ÑÓÐÃÀËÒ</dc:title>
  <dc:creator>nso</dc:creator>
  <cp:lastModifiedBy>Batkhisig</cp:lastModifiedBy>
  <cp:revision>308</cp:revision>
  <dcterms:created xsi:type="dcterms:W3CDTF">2007-04-30T00:57:31Z</dcterms:created>
  <dcterms:modified xsi:type="dcterms:W3CDTF">2015-04-14T06:50:35Z</dcterms:modified>
</cp:coreProperties>
</file>