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8"/>
  </p:notesMasterIdLst>
  <p:handoutMasterIdLst>
    <p:handoutMasterId r:id="rId19"/>
  </p:handoutMasterIdLst>
  <p:sldIdLst>
    <p:sldId id="469" r:id="rId2"/>
    <p:sldId id="471" r:id="rId3"/>
    <p:sldId id="472" r:id="rId4"/>
    <p:sldId id="473" r:id="rId5"/>
    <p:sldId id="474" r:id="rId6"/>
    <p:sldId id="476" r:id="rId7"/>
    <p:sldId id="477" r:id="rId8"/>
    <p:sldId id="478" r:id="rId9"/>
    <p:sldId id="479" r:id="rId10"/>
    <p:sldId id="480" r:id="rId11"/>
    <p:sldId id="481" r:id="rId12"/>
    <p:sldId id="482" r:id="rId13"/>
    <p:sldId id="483" r:id="rId14"/>
    <p:sldId id="485" r:id="rId15"/>
    <p:sldId id="486" r:id="rId16"/>
    <p:sldId id="487" r:id="rId1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66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4444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%20disk\taniltsuulga\2015\une\6%20sar\Une%202015.6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%20disk\taniltsuulga\2015\une\6%20sar\gazar%20tarialan%202015-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&#1093;&#1101;&#1074;&#1083;&#1101;&#1083;&#1080;&#1081;&#1085;%20&#1073;&#1072;&#1075;&#1072;%20&#1093;&#1091;&#1088;&#1072;&#1083;%205-&#1088;%20&#1089;&#1072;&#1088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aniltsuulga\2015\2015.06%20sar%20mandahnaran\taniltsuulganii%20ar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aniltsuulga\2015\2015.06%20sar%20mandahnaran\taniltsuulganii%20ar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aniltsuulga\2015\2015.06%20sar%20mandahnaran\taniltsuulganii%20ar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aniltsuulga\2015\2015.06%20sar%20mandahnaran\taniltsuulganii%20ar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aniltsuulga\2015\2015.06%20sar%20mandahnaran\taniltsuulganii%20a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&#1093;&#1101;&#1074;&#1083;&#1101;&#1083;&#1080;&#1081;&#1085;%20&#1073;&#1072;&#1075;&#1072;%20&#1093;&#1091;&#1088;&#1072;&#1083;%201-&#1088;%20&#1089;&#1072;&#1088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New%20folder\2014%20&#1080;&#1085;&#1092;&#1086;%20&#1075;&#1088;&#1072;&#1092;&#1080;&#108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100">
                <a:latin typeface="Arial" pitchFamily="34" charset="0"/>
                <a:cs typeface="Arial" pitchFamily="34" charset="0"/>
              </a:rPr>
              <a:t>Хэрэглээний үнийн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>
                <a:latin typeface="Arial" pitchFamily="34" charset="0"/>
                <a:cs typeface="Arial" pitchFamily="34" charset="0"/>
              </a:rPr>
              <a:t>индекс</a:t>
            </a:r>
          </a:p>
          <a:p>
            <a:pPr>
              <a:defRPr/>
            </a:pPr>
            <a:r>
              <a:rPr lang="en-US" sz="1000" b="1">
                <a:latin typeface="Arial" pitchFamily="34" charset="0"/>
                <a:cs typeface="Arial" pitchFamily="34" charset="0"/>
              </a:rPr>
              <a:t>/</a:t>
            </a:r>
            <a:r>
              <a:rPr lang="mn-MN" sz="1000" b="1">
                <a:latin typeface="Arial" pitchFamily="34" charset="0"/>
                <a:cs typeface="Arial" pitchFamily="34" charset="0"/>
              </a:rPr>
              <a:t>өмнөх оны</a:t>
            </a:r>
            <a:r>
              <a:rPr lang="mn-MN" sz="1000" b="1" baseline="0">
                <a:latin typeface="Arial" pitchFamily="34" charset="0"/>
                <a:cs typeface="Arial" pitchFamily="34" charset="0"/>
              </a:rPr>
              <a:t> 12 сар </a:t>
            </a:r>
            <a:r>
              <a:rPr lang="en-US" sz="1000" b="1" baseline="0">
                <a:latin typeface="Arial" pitchFamily="34" charset="0"/>
                <a:cs typeface="Arial" pitchFamily="34" charset="0"/>
              </a:rPr>
              <a:t>= 100/</a:t>
            </a:r>
            <a:endParaRPr lang="en-US" sz="1000" b="1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Sheet1!$L$3</c:f>
              <c:strCache>
                <c:ptCount val="1"/>
                <c:pt idx="0">
                  <c:v>2013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4.5475395043559456E-2"/>
                  <c:y val="5.4112554112554275E-3"/>
                </c:manualLayout>
              </c:layout>
              <c:showVal val="1"/>
            </c:dLbl>
            <c:dLbl>
              <c:idx val="1"/>
              <c:layout>
                <c:manualLayout>
                  <c:x val="-4.0927873442831934E-2"/>
                  <c:y val="4.3290043290043316E-2"/>
                </c:manualLayout>
              </c:layout>
              <c:showVal val="1"/>
            </c:dLbl>
            <c:dLbl>
              <c:idx val="2"/>
              <c:layout>
                <c:manualLayout>
                  <c:x val="-3.1832651205093244E-2"/>
                  <c:y val="4.3290043290043316E-2"/>
                </c:manualLayout>
              </c:layout>
              <c:showVal val="1"/>
            </c:dLbl>
            <c:dLbl>
              <c:idx val="3"/>
              <c:layout>
                <c:manualLayout>
                  <c:x val="-3.1832651205093244E-2"/>
                  <c:y val="3.2467532467532499E-2"/>
                </c:manualLayout>
              </c:layout>
              <c:showVal val="1"/>
            </c:dLbl>
            <c:dLbl>
              <c:idx val="4"/>
              <c:layout>
                <c:manualLayout>
                  <c:x val="-3.1832651205093244E-2"/>
                  <c:y val="4.3290043290043316E-2"/>
                </c:manualLayout>
              </c:layout>
              <c:showVal val="1"/>
            </c:dLbl>
            <c:dLbl>
              <c:idx val="5"/>
              <c:layout>
                <c:manualLayout>
                  <c:x val="-2.7285129604365722E-2"/>
                  <c:y val="3.7878787878787991E-2"/>
                </c:manualLayout>
              </c:layout>
              <c:showVal val="1"/>
            </c:dLbl>
            <c:dLbl>
              <c:idx val="6"/>
              <c:layout>
                <c:manualLayout>
                  <c:x val="-3.1832651205093244E-2"/>
                  <c:y val="3.2467532467532499E-2"/>
                </c:manualLayout>
              </c:layout>
              <c:showVal val="1"/>
            </c:dLbl>
            <c:dLbl>
              <c:idx val="7"/>
              <c:layout>
                <c:manualLayout>
                  <c:x val="-3.4106412005457026E-2"/>
                  <c:y val="4.3290043290043316E-2"/>
                </c:manualLayout>
              </c:layout>
              <c:showVal val="1"/>
            </c:dLbl>
            <c:dLbl>
              <c:idx val="8"/>
              <c:layout>
                <c:manualLayout>
                  <c:x val="-3.1832830241376821E-2"/>
                  <c:y val="3.7878787878787991E-2"/>
                </c:manualLayout>
              </c:layout>
              <c:showVal val="1"/>
            </c:dLbl>
            <c:dLbl>
              <c:idx val="9"/>
              <c:layout>
                <c:manualLayout>
                  <c:x val="-3.4106412005457026E-2"/>
                  <c:y val="3.7878787878787991E-2"/>
                </c:manualLayout>
              </c:layout>
              <c:showVal val="1"/>
            </c:dLbl>
            <c:dLbl>
              <c:idx val="10"/>
              <c:layout>
                <c:manualLayout>
                  <c:x val="-3.4106412005457026E-2"/>
                  <c:y val="3.7878787878787991E-2"/>
                </c:manualLayout>
              </c:layout>
              <c:showVal val="1"/>
            </c:dLbl>
            <c:dLbl>
              <c:idx val="11"/>
              <c:layout>
                <c:manualLayout>
                  <c:x val="-2.7285129604365722E-2"/>
                  <c:y val="4.8701298701298718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Sheet1!$L$4:$L$15</c:f>
              <c:numCache>
                <c:formatCode>General</c:formatCode>
                <c:ptCount val="12"/>
                <c:pt idx="0">
                  <c:v>112.3</c:v>
                </c:pt>
                <c:pt idx="1">
                  <c:v>108.4</c:v>
                </c:pt>
                <c:pt idx="2">
                  <c:v>109.3</c:v>
                </c:pt>
                <c:pt idx="3">
                  <c:v>110.1</c:v>
                </c:pt>
                <c:pt idx="4">
                  <c:v>110.9</c:v>
                </c:pt>
                <c:pt idx="5">
                  <c:v>110.3</c:v>
                </c:pt>
                <c:pt idx="6">
                  <c:v>110.4</c:v>
                </c:pt>
                <c:pt idx="7">
                  <c:v>110.4</c:v>
                </c:pt>
                <c:pt idx="8">
                  <c:v>109.7</c:v>
                </c:pt>
                <c:pt idx="9">
                  <c:v>109.8</c:v>
                </c:pt>
                <c:pt idx="10">
                  <c:v>111.9</c:v>
                </c:pt>
                <c:pt idx="11">
                  <c:v>111.8</c:v>
                </c:pt>
              </c:numCache>
            </c:numRef>
          </c:val>
        </c:ser>
        <c:ser>
          <c:idx val="1"/>
          <c:order val="1"/>
          <c:tx>
            <c:strRef>
              <c:f>Sheet1!$M$3</c:f>
              <c:strCache>
                <c:ptCount val="1"/>
                <c:pt idx="0">
                  <c:v>2014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3.638035184210435E-2"/>
                  <c:y val="-3.7878787878787991E-2"/>
                </c:manualLayout>
              </c:layout>
              <c:showVal val="1"/>
            </c:dLbl>
            <c:dLbl>
              <c:idx val="1"/>
              <c:layout>
                <c:manualLayout>
                  <c:x val="-4.3201634243195855E-2"/>
                  <c:y val="-3.2467532467532499E-2"/>
                </c:manualLayout>
              </c:layout>
              <c:showVal val="1"/>
            </c:dLbl>
            <c:dLbl>
              <c:idx val="2"/>
              <c:layout>
                <c:manualLayout>
                  <c:x val="-4.092769440654867E-2"/>
                  <c:y val="-2.7056277056277191E-2"/>
                </c:manualLayout>
              </c:layout>
              <c:showVal val="1"/>
            </c:dLbl>
            <c:dLbl>
              <c:idx val="3"/>
              <c:layout>
                <c:manualLayout>
                  <c:x val="-3.8653933606184673E-2"/>
                  <c:y val="-2.7056277056277191E-2"/>
                </c:manualLayout>
              </c:layout>
              <c:showVal val="1"/>
            </c:dLbl>
            <c:dLbl>
              <c:idx val="4"/>
              <c:layout>
                <c:manualLayout>
                  <c:x val="-3.4106412005457026E-2"/>
                  <c:y val="-3.2467532467532499E-2"/>
                </c:manualLayout>
              </c:layout>
              <c:showVal val="1"/>
            </c:dLbl>
            <c:dLbl>
              <c:idx val="5"/>
              <c:layout>
                <c:manualLayout>
                  <c:x val="-4.092769440654867E-2"/>
                  <c:y val="-2.7056277056277191E-2"/>
                </c:manualLayout>
              </c:layout>
              <c:showVal val="1"/>
            </c:dLbl>
            <c:dLbl>
              <c:idx val="6"/>
              <c:layout>
                <c:manualLayout>
                  <c:x val="-4.5475216007276033E-2"/>
                  <c:y val="-3.2467958550635806E-2"/>
                </c:manualLayout>
              </c:layout>
              <c:showVal val="1"/>
            </c:dLbl>
            <c:dLbl>
              <c:idx val="7"/>
              <c:layout>
                <c:manualLayout>
                  <c:x val="-4.3201455206912216E-2"/>
                  <c:y val="-2.1645021645021658E-2"/>
                </c:manualLayout>
              </c:layout>
              <c:showVal val="1"/>
            </c:dLbl>
            <c:dLbl>
              <c:idx val="8"/>
              <c:layout>
                <c:manualLayout>
                  <c:x val="-3.1832651205093355E-2"/>
                  <c:y val="-2.1645021645021658E-2"/>
                </c:manualLayout>
              </c:layout>
              <c:showVal val="1"/>
            </c:dLbl>
            <c:dLbl>
              <c:idx val="9"/>
              <c:layout>
                <c:manualLayout>
                  <c:x val="-4.092769440654867E-2"/>
                  <c:y val="-3.2467532467532499E-2"/>
                </c:manualLayout>
              </c:layout>
              <c:showVal val="1"/>
            </c:dLbl>
            <c:dLbl>
              <c:idx val="10"/>
              <c:layout>
                <c:manualLayout>
                  <c:x val="-3.4106412005457026E-2"/>
                  <c:y val="-3.2467532467532499E-2"/>
                </c:manualLayout>
              </c:layout>
              <c:showVal val="1"/>
            </c:dLbl>
            <c:dLbl>
              <c:idx val="11"/>
              <c:layout>
                <c:manualLayout>
                  <c:x val="-2.9558890404729459E-2"/>
                  <c:y val="-2.1645021645021658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Sheet1!$M$4:$M$15</c:f>
              <c:numCache>
                <c:formatCode>General</c:formatCode>
                <c:ptCount val="12"/>
                <c:pt idx="0">
                  <c:v>112.9</c:v>
                </c:pt>
                <c:pt idx="1">
                  <c:v>113.4</c:v>
                </c:pt>
                <c:pt idx="2">
                  <c:v>114.1</c:v>
                </c:pt>
                <c:pt idx="3">
                  <c:v>114.5</c:v>
                </c:pt>
                <c:pt idx="4">
                  <c:v>113.5</c:v>
                </c:pt>
                <c:pt idx="5">
                  <c:v>112.1</c:v>
                </c:pt>
                <c:pt idx="6">
                  <c:v>113.5</c:v>
                </c:pt>
                <c:pt idx="7">
                  <c:v>115.9</c:v>
                </c:pt>
                <c:pt idx="8">
                  <c:v>116.3</c:v>
                </c:pt>
                <c:pt idx="9">
                  <c:v>115.9</c:v>
                </c:pt>
                <c:pt idx="10">
                  <c:v>115.8</c:v>
                </c:pt>
                <c:pt idx="11">
                  <c:v>116.9</c:v>
                </c:pt>
              </c:numCache>
            </c:numRef>
          </c:val>
        </c:ser>
        <c:ser>
          <c:idx val="2"/>
          <c:order val="2"/>
          <c:tx>
            <c:strRef>
              <c:f>Sheet1!$N$3</c:f>
              <c:strCache>
                <c:ptCount val="1"/>
                <c:pt idx="0">
                  <c:v>2015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3.638035184210435E-2"/>
                  <c:y val="2.7056277056277191E-2"/>
                </c:manualLayout>
              </c:layout>
              <c:showVal val="1"/>
            </c:dLbl>
            <c:dLbl>
              <c:idx val="1"/>
              <c:layout>
                <c:manualLayout>
                  <c:x val="-3.4106591041740478E-2"/>
                  <c:y val="2.705585097317394E-2"/>
                </c:manualLayout>
              </c:layout>
              <c:showVal val="1"/>
            </c:dLbl>
            <c:dLbl>
              <c:idx val="2"/>
              <c:layout>
                <c:manualLayout>
                  <c:x val="-3.8653933606184673E-2"/>
                  <c:y val="3.2467106384429373E-2"/>
                </c:manualLayout>
              </c:layout>
              <c:showVal val="1"/>
            </c:dLbl>
            <c:dLbl>
              <c:idx val="3"/>
              <c:layout>
                <c:manualLayout>
                  <c:x val="-3.6380172805820905E-2"/>
                  <c:y val="2.6041666666666751E-2"/>
                </c:manualLayout>
              </c:layout>
              <c:showVal val="1"/>
            </c:dLbl>
            <c:dLbl>
              <c:idx val="4"/>
              <c:layout>
                <c:manualLayout>
                  <c:x val="-4.5475216007276033E-2"/>
                  <c:y val="2.6041666666666737E-2"/>
                </c:manualLayout>
              </c:layout>
              <c:showVal val="1"/>
            </c:dLbl>
            <c:txPr>
              <a:bodyPr/>
              <a:lstStyle/>
              <a:p>
                <a:pPr>
                  <a:defRPr sz="8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Sheet1!$N$4:$N$15</c:f>
              <c:numCache>
                <c:formatCode>General</c:formatCode>
                <c:ptCount val="12"/>
                <c:pt idx="0">
                  <c:v>110.8</c:v>
                </c:pt>
                <c:pt idx="1">
                  <c:v>110.9</c:v>
                </c:pt>
                <c:pt idx="2">
                  <c:v>111.8</c:v>
                </c:pt>
                <c:pt idx="3">
                  <c:v>111.9</c:v>
                </c:pt>
                <c:pt idx="4">
                  <c:v>108.9</c:v>
                </c:pt>
                <c:pt idx="5">
                  <c:v>108.2</c:v>
                </c:pt>
              </c:numCache>
            </c:numRef>
          </c:val>
        </c:ser>
        <c:marker val="1"/>
        <c:axId val="58693504"/>
        <c:axId val="58695040"/>
      </c:lineChart>
      <c:catAx>
        <c:axId val="586935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8695040"/>
        <c:crosses val="autoZero"/>
        <c:auto val="1"/>
        <c:lblAlgn val="ctr"/>
        <c:lblOffset val="100"/>
      </c:catAx>
      <c:valAx>
        <c:axId val="58695040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9525">
            <a:noFill/>
          </a:ln>
        </c:spPr>
        <c:crossAx val="5869350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Бүртгэлтэй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ажилгүй иргэдийн тоо </a:t>
            </a:r>
          </a:p>
          <a:p>
            <a:pPr>
              <a:defRPr sz="12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сүүлийн 5 жилийн </a:t>
            </a:r>
            <a:r>
              <a:rPr lang="en-US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сарын байдлаар</a:t>
            </a: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c:rich>
      </c:tx>
      <c:layout>
        <c:manualLayout>
          <c:xMode val="edge"/>
          <c:yMode val="edge"/>
          <c:x val="0.13382063091170207"/>
          <c:y val="3.2258064516129066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3.0555555555555582E-2"/>
          <c:y val="0.25066163604549424"/>
          <c:w val="0.9388888888888911"/>
          <c:h val="0.48322324292796731"/>
        </c:manualLayout>
      </c:layout>
      <c:bar3DChart>
        <c:barDir val="col"/>
        <c:grouping val="clustered"/>
        <c:ser>
          <c:idx val="0"/>
          <c:order val="0"/>
          <c:tx>
            <c:strRef>
              <c:f>Sheet1!$A$7</c:f>
              <c:strCache>
                <c:ptCount val="1"/>
                <c:pt idx="0">
                  <c:v>Бүртгэлтэй ажилгүй иргэд 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8518518518518583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2.7777777777778012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2.3148148148148147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2.7777777777778012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-2.3148148148148147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Sheet1!$B$6:$F$6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Sheet1!$B$7:$F$7</c:f>
              <c:numCache>
                <c:formatCode>General</c:formatCode>
                <c:ptCount val="5"/>
                <c:pt idx="0">
                  <c:v>1120</c:v>
                </c:pt>
                <c:pt idx="1">
                  <c:v>1396</c:v>
                </c:pt>
                <c:pt idx="2">
                  <c:v>1107</c:v>
                </c:pt>
                <c:pt idx="3">
                  <c:v>1626</c:v>
                </c:pt>
                <c:pt idx="4">
                  <c:v>1175</c:v>
                </c:pt>
              </c:numCache>
            </c:numRef>
          </c:val>
        </c:ser>
        <c:dLbls>
          <c:showVal val="1"/>
        </c:dLbls>
        <c:shape val="box"/>
        <c:axId val="60861824"/>
        <c:axId val="62153856"/>
        <c:axId val="0"/>
      </c:bar3DChart>
      <c:catAx>
        <c:axId val="6086182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153856"/>
        <c:crosses val="autoZero"/>
        <c:auto val="1"/>
        <c:lblAlgn val="ctr"/>
        <c:lblOffset val="100"/>
      </c:catAx>
      <c:valAx>
        <c:axId val="62153856"/>
        <c:scaling>
          <c:orientation val="minMax"/>
        </c:scaling>
        <c:delete val="1"/>
        <c:axPos val="l"/>
        <c:numFmt formatCode="General" sourceLinked="1"/>
        <c:tickLblPos val="none"/>
        <c:crossAx val="608618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472594050743656"/>
          <c:y val="0.88916666666666444"/>
          <c:w val="0.41054811898512689"/>
          <c:h val="6.9828302712160978E-2"/>
        </c:manualLayout>
      </c:layout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rgbClr val="7030A0"/>
                </a:solidFill>
              </a:defRPr>
            </a:pPr>
            <a:r>
              <a:rPr lang="mn-MN" sz="120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Шинээр 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бүртгүүлсэн болон шинээр ажилд орсон ажилгүйчүүд</a:t>
            </a:r>
            <a:r>
              <a:rPr lang="en-US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жил бүрийн эхний </a:t>
            </a:r>
            <a:r>
              <a:rPr lang="en-US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сарын байдлаар</a:t>
            </a:r>
            <a:endParaRPr lang="en-US" sz="120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6.1111111111111123E-2"/>
          <c:y val="0.42113808690580407"/>
          <c:w val="0.93888888888889011"/>
          <c:h val="0.17368438320209997"/>
        </c:manualLayout>
      </c:layout>
      <c:lineChart>
        <c:grouping val="standard"/>
        <c:ser>
          <c:idx val="0"/>
          <c:order val="0"/>
          <c:tx>
            <c:strRef>
              <c:f>Sheet1!$A$19</c:f>
              <c:strCache>
                <c:ptCount val="1"/>
                <c:pt idx="0">
                  <c:v>Шинээр бүртгүүлсэн ажилгүйчүүд</c:v>
                </c:pt>
              </c:strCache>
            </c:strRef>
          </c:tx>
          <c:dLbls>
            <c:dLbl>
              <c:idx val="0"/>
              <c:layout>
                <c:manualLayout>
                  <c:x val="-7.2222222222222354E-2"/>
                  <c:y val="5.0925925925925923E-2"/>
                </c:manualLayout>
              </c:layout>
              <c:showVal val="1"/>
            </c:dLbl>
            <c:dLbl>
              <c:idx val="1"/>
              <c:layout>
                <c:manualLayout>
                  <c:x val="-3.888888888888889E-2"/>
                  <c:y val="-5.5555555555555455E-2"/>
                </c:manualLayout>
              </c:layout>
              <c:showVal val="1"/>
            </c:dLbl>
            <c:dLbl>
              <c:idx val="2"/>
              <c:layout>
                <c:manualLayout>
                  <c:x val="-3.611111111111117E-2"/>
                  <c:y val="5.5555555555555455E-2"/>
                </c:manualLayout>
              </c:layout>
              <c:showVal val="1"/>
            </c:dLbl>
            <c:dLbl>
              <c:idx val="3"/>
              <c:layout>
                <c:manualLayout>
                  <c:x val="-4.1666666666666664E-2"/>
                  <c:y val="-6.4814814814815255E-2"/>
                </c:manualLayout>
              </c:layout>
              <c:showVal val="1"/>
            </c:dLbl>
            <c:dLbl>
              <c:idx val="4"/>
              <c:layout>
                <c:manualLayout>
                  <c:x val="-2.2222222222222251E-2"/>
                  <c:y val="-3.2407407407407607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Sheet1!$B$18:$F$18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Sheet1!$B$19:$F$19</c:f>
              <c:numCache>
                <c:formatCode>General</c:formatCode>
                <c:ptCount val="5"/>
                <c:pt idx="0">
                  <c:v>163</c:v>
                </c:pt>
                <c:pt idx="1">
                  <c:v>47</c:v>
                </c:pt>
                <c:pt idx="2">
                  <c:v>267</c:v>
                </c:pt>
                <c:pt idx="3">
                  <c:v>154</c:v>
                </c:pt>
                <c:pt idx="4">
                  <c:v>540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шинээр ажилд зуучлагдан орсон ажилгүйчүүд</c:v>
                </c:pt>
              </c:strCache>
            </c:strRef>
          </c:tx>
          <c:dLbls>
            <c:dLbl>
              <c:idx val="0"/>
              <c:layout>
                <c:manualLayout>
                  <c:x val="-5.8333552055992999E-2"/>
                  <c:y val="-5.5555555555555455E-2"/>
                </c:manualLayout>
              </c:layout>
              <c:showVal val="1"/>
            </c:dLbl>
            <c:dLbl>
              <c:idx val="1"/>
              <c:layout>
                <c:manualLayout>
                  <c:x val="-4.7222222222222318E-2"/>
                  <c:y val="3.2407407407407489E-2"/>
                </c:manualLayout>
              </c:layout>
              <c:showVal val="1"/>
            </c:dLbl>
            <c:dLbl>
              <c:idx val="2"/>
              <c:layout>
                <c:manualLayout>
                  <c:x val="-6.3888888888888884E-2"/>
                  <c:y val="-7.8703703703703734E-2"/>
                </c:manualLayout>
              </c:layout>
              <c:showVal val="1"/>
            </c:dLbl>
            <c:dLbl>
              <c:idx val="3"/>
              <c:layout>
                <c:manualLayout>
                  <c:x val="-4.1666666666666664E-2"/>
                  <c:y val="1.8518153980752405E-2"/>
                </c:manualLayout>
              </c:layout>
              <c:showVal val="1"/>
            </c:dLbl>
            <c:dLbl>
              <c:idx val="4"/>
              <c:layout>
                <c:manualLayout>
                  <c:x val="-1.3888888888888923E-2"/>
                  <c:y val="-9.2592592592592952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Sheet1!$B$18:$F$18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Sheet1!$B$20:$F$20</c:f>
              <c:numCache>
                <c:formatCode>General</c:formatCode>
                <c:ptCount val="5"/>
                <c:pt idx="0">
                  <c:v>135</c:v>
                </c:pt>
                <c:pt idx="1">
                  <c:v>51</c:v>
                </c:pt>
                <c:pt idx="2">
                  <c:v>281</c:v>
                </c:pt>
                <c:pt idx="3">
                  <c:v>70</c:v>
                </c:pt>
                <c:pt idx="4">
                  <c:v>323</c:v>
                </c:pt>
              </c:numCache>
            </c:numRef>
          </c:val>
        </c:ser>
        <c:dLbls>
          <c:showVal val="1"/>
        </c:dLbls>
        <c:marker val="1"/>
        <c:axId val="62179584"/>
        <c:axId val="62193664"/>
      </c:lineChart>
      <c:catAx>
        <c:axId val="621795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193664"/>
        <c:crosses val="autoZero"/>
        <c:auto val="1"/>
        <c:lblAlgn val="ctr"/>
        <c:lblOffset val="100"/>
      </c:catAx>
      <c:valAx>
        <c:axId val="62193664"/>
        <c:scaling>
          <c:orientation val="minMax"/>
        </c:scaling>
        <c:delete val="1"/>
        <c:axPos val="l"/>
        <c:numFmt formatCode="General" sourceLinked="1"/>
        <c:tickLblPos val="none"/>
        <c:crossAx val="621795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4111111111110979E-2"/>
          <c:y val="0.81157407407407534"/>
          <c:w val="0.79788888888888965"/>
          <c:h val="0.16511956838728492"/>
        </c:manualLayout>
      </c:layout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Бүртгэлтэй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ажилгүй иргэд, боловсролын түвшнээр 2015 оны </a:t>
            </a:r>
            <a:r>
              <a:rPr lang="en-US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-р сарын байдлаар</a:t>
            </a:r>
            <a:endParaRPr lang="en-US" sz="120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798600174978164"/>
          <c:y val="2.3148148148148147E-2"/>
        </c:manualLayout>
      </c:layout>
    </c:title>
    <c:plotArea>
      <c:layout>
        <c:manualLayout>
          <c:layoutTarget val="inner"/>
          <c:xMode val="edge"/>
          <c:yMode val="edge"/>
          <c:x val="0.12946237970253721"/>
          <c:y val="0.38151027996500597"/>
          <c:w val="0.37079877515310661"/>
          <c:h val="0.61799795858851303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1.1111111111111165E-2"/>
                  <c:y val="-4.1666666666666664E-2"/>
                </c:manualLayout>
              </c:layout>
              <c:showVal val="1"/>
            </c:dLbl>
            <c:dLbl>
              <c:idx val="5"/>
              <c:layout>
                <c:manualLayout>
                  <c:x val="6.1111111111111123E-2"/>
                  <c:y val="8.3333333333333343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6.018482064741907E-2"/>
                </c:manualLayout>
              </c:layout>
              <c:showVal val="1"/>
            </c:dLbl>
            <c:dLbl>
              <c:idx val="7"/>
              <c:layout>
                <c:manualLayout>
                  <c:x val="-1.1111111111111125E-2"/>
                  <c:y val="-6.944480898221056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Sheet1!$A$34:$A$41</c:f>
              <c:strCache>
                <c:ptCount val="8"/>
                <c:pt idx="0">
                  <c:v>Магистр, доктор</c:v>
                </c:pt>
                <c:pt idx="1">
                  <c:v>Дээд, бакалавр</c:v>
                </c:pt>
                <c:pt idx="2">
                  <c:v>Тусгай дунд</c:v>
                </c:pt>
                <c:pt idx="3">
                  <c:v>Техник мэргэжлийн</c:v>
                </c:pt>
                <c:pt idx="4">
                  <c:v>Бүрэн дунд</c:v>
                </c:pt>
                <c:pt idx="5">
                  <c:v>Суурь</c:v>
                </c:pt>
                <c:pt idx="6">
                  <c:v>Бага</c:v>
                </c:pt>
                <c:pt idx="7">
                  <c:v>Боловсролгүй</c:v>
                </c:pt>
              </c:strCache>
            </c:strRef>
          </c:cat>
          <c:val>
            <c:numRef>
              <c:f>Sheet1!$B$34:$B$41</c:f>
              <c:numCache>
                <c:formatCode>General</c:formatCode>
                <c:ptCount val="8"/>
                <c:pt idx="0">
                  <c:v>3</c:v>
                </c:pt>
                <c:pt idx="1">
                  <c:v>316</c:v>
                </c:pt>
                <c:pt idx="2">
                  <c:v>117</c:v>
                </c:pt>
                <c:pt idx="3">
                  <c:v>190</c:v>
                </c:pt>
                <c:pt idx="4">
                  <c:v>355</c:v>
                </c:pt>
                <c:pt idx="5">
                  <c:v>141</c:v>
                </c:pt>
                <c:pt idx="6">
                  <c:v>42</c:v>
                </c:pt>
                <c:pt idx="7">
                  <c:v>11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Шинэ ажлын байранд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орсон иргэд </a:t>
            </a:r>
            <a:r>
              <a:rPr lang="mn-MN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насны</a:t>
            </a:r>
            <a:r>
              <a:rPr lang="en-US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бүлгээр 2015 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-р сарын байдлаар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8319101123595505"/>
          <c:y val="3.2407407407407489E-2"/>
        </c:manualLayout>
      </c:layout>
    </c:title>
    <c:plotArea>
      <c:layout>
        <c:manualLayout>
          <c:layoutTarget val="inner"/>
          <c:xMode val="edge"/>
          <c:yMode val="edge"/>
          <c:x val="0.40296325459317556"/>
          <c:y val="0.24403324584426975"/>
          <c:w val="0.36074874731567685"/>
          <c:h val="0.60124791219279483"/>
        </c:manualLayout>
      </c:layout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Sheet1!$A$49:$A$52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45-с дээш</c:v>
                </c:pt>
              </c:strCache>
            </c:strRef>
          </c:cat>
          <c:val>
            <c:numRef>
              <c:f>Sheet1!$B$49:$B$52</c:f>
              <c:numCache>
                <c:formatCode>General</c:formatCode>
                <c:ptCount val="4"/>
                <c:pt idx="0">
                  <c:v>48</c:v>
                </c:pt>
                <c:pt idx="1">
                  <c:v>107</c:v>
                </c:pt>
                <c:pt idx="2">
                  <c:v>78</c:v>
                </c:pt>
                <c:pt idx="3">
                  <c:v>90</c:v>
                </c:pt>
              </c:numCache>
            </c:numRef>
          </c:val>
        </c:ser>
        <c:firstSliceAng val="0"/>
      </c:pieChart>
    </c:plotArea>
    <c:legend>
      <c:legendPos val="t"/>
      <c:layout>
        <c:manualLayout>
          <c:xMode val="edge"/>
          <c:yMode val="edge"/>
          <c:x val="5.2478883321403012E-2"/>
          <c:y val="0.36544619422572205"/>
          <c:w val="0.1824442853734195"/>
          <c:h val="0.42336355682812377"/>
        </c:manualLayout>
      </c:layout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Гэмт хэргийн улмаас гэмтсэн, нас барсан иргэд сүүлийн 3 жилийн </a:t>
            </a:r>
            <a:r>
              <a:rPr lang="en-US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сарын байдлаар /өссөн дүнгээр/</a:t>
            </a:r>
            <a:endParaRPr lang="en-US" sz="12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589313128311804"/>
          <c:y val="2.7777662660588492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5.5345911949685689E-2"/>
          <c:y val="0.23715292167426438"/>
          <c:w val="0.9446540880503147"/>
          <c:h val="0.54066169360409011"/>
        </c:manualLayout>
      </c:layout>
      <c:bar3DChart>
        <c:barDir val="col"/>
        <c:grouping val="clustered"/>
        <c:ser>
          <c:idx val="0"/>
          <c:order val="0"/>
          <c:tx>
            <c:strRef>
              <c:f>Sheet1!$A$55</c:f>
              <c:strCache>
                <c:ptCount val="1"/>
                <c:pt idx="0">
                  <c:v>Гэмтсэн</c:v>
                </c:pt>
              </c:strCache>
            </c:strRef>
          </c:tx>
          <c:dLbls>
            <c:dLbl>
              <c:idx val="0"/>
              <c:layout>
                <c:manualLayout>
                  <c:x val="2.3060530248489215E-17"/>
                  <c:y val="-2.7777777777777891E-2"/>
                </c:manualLayout>
              </c:layout>
              <c:showVal val="1"/>
            </c:dLbl>
            <c:dLbl>
              <c:idx val="1"/>
              <c:layout>
                <c:manualLayout>
                  <c:x val="3.5220125786163611E-2"/>
                  <c:y val="-3.2407407407407489E-2"/>
                </c:manualLayout>
              </c:layout>
              <c:showVal val="1"/>
            </c:dLbl>
            <c:dLbl>
              <c:idx val="2"/>
              <c:layout>
                <c:manualLayout>
                  <c:x val="3.2704402515723381E-2"/>
                  <c:y val="-5.0925925925925923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Sheet1!$B$54:$D$54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Sheet1!$B$55:$D$55</c:f>
              <c:numCache>
                <c:formatCode>General</c:formatCode>
                <c:ptCount val="3"/>
                <c:pt idx="0">
                  <c:v>86</c:v>
                </c:pt>
                <c:pt idx="1">
                  <c:v>112</c:v>
                </c:pt>
                <c:pt idx="2">
                  <c:v>87</c:v>
                </c:pt>
              </c:numCache>
            </c:numRef>
          </c:val>
        </c:ser>
        <c:ser>
          <c:idx val="1"/>
          <c:order val="1"/>
          <c:tx>
            <c:strRef>
              <c:f>Sheet1!$A$56</c:f>
              <c:strCache>
                <c:ptCount val="1"/>
                <c:pt idx="0">
                  <c:v>Нас барсан</c:v>
                </c:pt>
              </c:strCache>
            </c:strRef>
          </c:tx>
          <c:dLbls>
            <c:dLbl>
              <c:idx val="0"/>
              <c:layout>
                <c:manualLayout>
                  <c:x val="1.509433962264151E-2"/>
                  <c:y val="-2.7777777777777891E-2"/>
                </c:manualLayout>
              </c:layout>
              <c:showVal val="1"/>
            </c:dLbl>
            <c:dLbl>
              <c:idx val="1"/>
              <c:layout>
                <c:manualLayout>
                  <c:x val="1.7610062893081761E-2"/>
                  <c:y val="-3.7037037037037028E-2"/>
                </c:manualLayout>
              </c:layout>
              <c:showVal val="1"/>
            </c:dLbl>
            <c:dLbl>
              <c:idx val="2"/>
              <c:layout>
                <c:manualLayout>
                  <c:x val="3.7735849056603869E-2"/>
                  <c:y val="-2.7777777777777821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Sheet1!$B$54:$D$54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Sheet1!$B$56:$D$56</c:f>
              <c:numCache>
                <c:formatCode>General</c:formatCode>
                <c:ptCount val="3"/>
                <c:pt idx="0">
                  <c:v>11</c:v>
                </c:pt>
                <c:pt idx="1">
                  <c:v>12</c:v>
                </c:pt>
                <c:pt idx="2">
                  <c:v>9</c:v>
                </c:pt>
              </c:numCache>
            </c:numRef>
          </c:val>
        </c:ser>
        <c:dLbls>
          <c:showVal val="1"/>
        </c:dLbls>
        <c:shape val="box"/>
        <c:axId val="62341504"/>
        <c:axId val="62343040"/>
        <c:axId val="0"/>
      </c:bar3DChart>
      <c:catAx>
        <c:axId val="623415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343040"/>
        <c:crosses val="autoZero"/>
        <c:auto val="1"/>
        <c:lblAlgn val="ctr"/>
        <c:lblOffset val="100"/>
      </c:catAx>
      <c:valAx>
        <c:axId val="62343040"/>
        <c:scaling>
          <c:orientation val="minMax"/>
        </c:scaling>
        <c:delete val="1"/>
        <c:axPos val="l"/>
        <c:numFmt formatCode="General" sourceLinked="1"/>
        <c:tickLblPos val="none"/>
        <c:crossAx val="623415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0645471202892122"/>
          <c:y val="0.89451754385964799"/>
          <c:w val="0.38709057594215879"/>
          <c:h val="7.931102362204738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solidFill>
                  <a:schemeClr val="accent3">
                    <a:lumMod val="50000"/>
                  </a:schemeClr>
                </a:solidFill>
              </a:defRPr>
            </a:pPr>
            <a:r>
              <a:rPr lang="mn-MN" sz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Гэмт хэргийн улмаас учирсан</a:t>
            </a:r>
            <a:r>
              <a:rPr lang="mn-MN" sz="1200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хохирол, нөхөн төлүүлсэн хувь сүүлийн 3 жилийн </a:t>
            </a:r>
            <a:r>
              <a:rPr lang="en-US" sz="1200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сарын байдлаар /өссөн дүнгээр/</a:t>
            </a:r>
            <a:endParaRPr lang="en-US" sz="120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6.9295101553166094E-2"/>
          <c:y val="0.25847769028871392"/>
          <c:w val="0.87813620071684551"/>
          <c:h val="0.51420828451806844"/>
        </c:manualLayout>
      </c:layout>
      <c:bar3DChart>
        <c:barDir val="col"/>
        <c:grouping val="clustered"/>
        <c:ser>
          <c:idx val="0"/>
          <c:order val="0"/>
          <c:tx>
            <c:strRef>
              <c:f>Sheet1!$A$63</c:f>
              <c:strCache>
                <c:ptCount val="1"/>
                <c:pt idx="0">
                  <c:v>Учирсан хохирол/сая төг/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Sheet1!$B$62:$D$62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Sheet1!$B$63:$D$63</c:f>
              <c:numCache>
                <c:formatCode>0.0</c:formatCode>
                <c:ptCount val="3"/>
                <c:pt idx="0" formatCode="General">
                  <c:v>347.4</c:v>
                </c:pt>
                <c:pt idx="1">
                  <c:v>754.5</c:v>
                </c:pt>
                <c:pt idx="2">
                  <c:v>592.5</c:v>
                </c:pt>
              </c:numCache>
            </c:numRef>
          </c:val>
        </c:ser>
        <c:ser>
          <c:idx val="1"/>
          <c:order val="1"/>
          <c:tx>
            <c:strRef>
              <c:f>Sheet1!$A$64</c:f>
              <c:strCache>
                <c:ptCount val="1"/>
                <c:pt idx="0">
                  <c:v>Нөхөн төлүүлсэн хувь</c:v>
                </c:pt>
              </c:strCache>
            </c:strRef>
          </c:tx>
          <c:dLbls>
            <c:dLbl>
              <c:idx val="1"/>
              <c:layout>
                <c:manualLayout>
                  <c:x val="1.9115890083632046E-2"/>
                  <c:y val="-4.6136101499422493E-3"/>
                </c:manualLayout>
              </c:layout>
              <c:showVal val="1"/>
            </c:dLbl>
            <c:dLbl>
              <c:idx val="2"/>
              <c:layout>
                <c:manualLayout>
                  <c:x val="9.5579450418160228E-3"/>
                  <c:y val="8.4581875651898178E-17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Sheet1!$B$62:$D$62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Sheet1!$B$64:$D$64</c:f>
              <c:numCache>
                <c:formatCode>General</c:formatCode>
                <c:ptCount val="3"/>
                <c:pt idx="0">
                  <c:v>57.8</c:v>
                </c:pt>
                <c:pt idx="1">
                  <c:v>42.7</c:v>
                </c:pt>
                <c:pt idx="2" formatCode="0.0">
                  <c:v>69.900000000000006</c:v>
                </c:pt>
              </c:numCache>
            </c:numRef>
          </c:val>
        </c:ser>
        <c:dLbls>
          <c:showVal val="1"/>
        </c:dLbls>
        <c:shape val="cone"/>
        <c:axId val="62397824"/>
        <c:axId val="62403712"/>
        <c:axId val="0"/>
      </c:bar3DChart>
      <c:catAx>
        <c:axId val="6239782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403712"/>
        <c:crosses val="autoZero"/>
        <c:auto val="1"/>
        <c:lblAlgn val="ctr"/>
        <c:lblOffset val="100"/>
      </c:catAx>
      <c:valAx>
        <c:axId val="62403712"/>
        <c:scaling>
          <c:orientation val="minMax"/>
        </c:scaling>
        <c:delete val="1"/>
        <c:axPos val="l"/>
        <c:numFmt formatCode="General" sourceLinked="1"/>
        <c:tickLblPos val="none"/>
        <c:crossAx val="6239782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1168614003894679"/>
          <c:y val="0.9107960293890599"/>
          <c:w val="0.77393954787909636"/>
          <c:h val="6.0359461987666889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title>
      <c:tx>
        <c:rich>
          <a:bodyPr/>
          <a:lstStyle/>
          <a:p>
            <a:pPr>
              <a:defRPr>
                <a:solidFill>
                  <a:schemeClr val="accent3">
                    <a:lumMod val="50000"/>
                  </a:schemeClr>
                </a:solidFill>
              </a:defRPr>
            </a:pPr>
            <a:r>
              <a:rPr lang="mn-MN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Бүртгэгдсэн гэмт хэргийн тоо </a:t>
            </a:r>
            <a:r>
              <a:rPr lang="mn-MN" sz="12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сүүлийн </a:t>
            </a:r>
            <a:r>
              <a:rPr lang="mn-MN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жилийн </a:t>
            </a:r>
            <a:r>
              <a:rPr lang="en-US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сарын байдлаар</a:t>
            </a:r>
          </a:p>
        </c:rich>
      </c:tx>
      <c:layout>
        <c:manualLayout>
          <c:xMode val="edge"/>
          <c:yMode val="edge"/>
          <c:x val="0.19305555555555542"/>
          <c:y val="0"/>
        </c:manualLayout>
      </c:layout>
    </c:title>
    <c:plotArea>
      <c:layout>
        <c:manualLayout>
          <c:layoutTarget val="inner"/>
          <c:xMode val="edge"/>
          <c:yMode val="edge"/>
          <c:x val="6.1111111111111123E-2"/>
          <c:y val="0.35505978419364403"/>
          <c:w val="0.93888888888889099"/>
          <c:h val="0.34624416739574315"/>
        </c:manualLayout>
      </c:layout>
      <c:lineChart>
        <c:grouping val="standard"/>
        <c:ser>
          <c:idx val="0"/>
          <c:order val="0"/>
          <c:tx>
            <c:strRef>
              <c:f>Sheet1!$A$70</c:f>
              <c:strCache>
                <c:ptCount val="1"/>
                <c:pt idx="0">
                  <c:v>гэмт хэргийн тоо</c:v>
                </c:pt>
              </c:strCache>
            </c:strRef>
          </c:tx>
          <c:dLbls>
            <c:dLbl>
              <c:idx val="0"/>
              <c:layout>
                <c:manualLayout>
                  <c:x val="-3.4259259259259281E-2"/>
                  <c:y val="-9.8765432098765565E-2"/>
                </c:manualLayout>
              </c:layout>
              <c:showVal val="1"/>
            </c:dLbl>
            <c:dLbl>
              <c:idx val="1"/>
              <c:layout>
                <c:manualLayout>
                  <c:x val="-2.3456790123456792E-2"/>
                  <c:y val="-6.9444444444444503E-2"/>
                </c:manualLayout>
              </c:layout>
              <c:showVal val="1"/>
            </c:dLbl>
            <c:dLbl>
              <c:idx val="2"/>
              <c:layout>
                <c:manualLayout>
                  <c:x val="-2.1604938271604982E-2"/>
                  <c:y val="-5.7098765432098811E-2"/>
                </c:manualLayout>
              </c:layout>
              <c:showVal val="1"/>
            </c:dLbl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Sheet1!$B$69:$D$69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Sheet1!$B$70:$D$70</c:f>
              <c:numCache>
                <c:formatCode>General</c:formatCode>
                <c:ptCount val="3"/>
                <c:pt idx="0">
                  <c:v>221</c:v>
                </c:pt>
                <c:pt idx="1">
                  <c:v>279</c:v>
                </c:pt>
                <c:pt idx="2">
                  <c:v>227</c:v>
                </c:pt>
              </c:numCache>
            </c:numRef>
          </c:val>
        </c:ser>
        <c:dLbls>
          <c:showVal val="1"/>
        </c:dLbls>
        <c:marker val="1"/>
        <c:axId val="62428288"/>
        <c:axId val="62429824"/>
      </c:lineChart>
      <c:catAx>
        <c:axId val="624282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429824"/>
        <c:crosses val="autoZero"/>
        <c:auto val="1"/>
        <c:lblAlgn val="ctr"/>
        <c:lblOffset val="100"/>
      </c:catAx>
      <c:valAx>
        <c:axId val="62429824"/>
        <c:scaling>
          <c:orientation val="minMax"/>
        </c:scaling>
        <c:delete val="1"/>
        <c:axPos val="l"/>
        <c:numFmt formatCode="General" sourceLinked="1"/>
        <c:tickLblPos val="none"/>
        <c:crossAx val="624282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8500461747837077"/>
          <c:w val="0.32343163701759531"/>
          <c:h val="0.14995382521629241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20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2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даатгалд даатгуулагдчын тоо сүүлийн 3 жилийн 6 сарын байдлаар</a:t>
            </a:r>
            <a:endParaRPr lang="en-US" sz="120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086111111111128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"/>
          <c:y val="0.16327516492870817"/>
          <c:w val="1"/>
          <c:h val="0.582982904164006"/>
        </c:manualLayout>
      </c:layout>
      <c:bar3DChart>
        <c:barDir val="col"/>
        <c:grouping val="clustered"/>
        <c:ser>
          <c:idx val="0"/>
          <c:order val="0"/>
          <c:tx>
            <c:strRef>
              <c:f>Sheet1!$A$99</c:f>
              <c:strCache>
                <c:ptCount val="1"/>
                <c:pt idx="0">
                  <c:v>Заавал даатгуулагч</c:v>
                </c:pt>
              </c:strCache>
            </c:strRef>
          </c:tx>
          <c:dLbls>
            <c:dLbl>
              <c:idx val="0"/>
              <c:layout>
                <c:manualLayout>
                  <c:x val="1.9444444444444445E-2"/>
                  <c:y val="-1.3888888888888959E-2"/>
                </c:manualLayout>
              </c:layout>
              <c:showVal val="1"/>
            </c:dLbl>
            <c:dLbl>
              <c:idx val="1"/>
              <c:layout>
                <c:manualLayout>
                  <c:x val="2.2222222222222202E-2"/>
                  <c:y val="-1.3888888888888914E-2"/>
                </c:manualLayout>
              </c:layout>
              <c:showVal val="1"/>
            </c:dLbl>
            <c:dLbl>
              <c:idx val="2"/>
              <c:layout>
                <c:manualLayout>
                  <c:x val="1.1111111111111125E-2"/>
                  <c:y val="-2.7777777777777901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Sheet1!$B$98:$D$98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Sheet1!$B$99:$D$99</c:f>
              <c:numCache>
                <c:formatCode>General</c:formatCode>
                <c:ptCount val="3"/>
                <c:pt idx="0">
                  <c:v>10355</c:v>
                </c:pt>
                <c:pt idx="1">
                  <c:v>10456</c:v>
                </c:pt>
                <c:pt idx="2">
                  <c:v>10241</c:v>
                </c:pt>
              </c:numCache>
            </c:numRef>
          </c:val>
        </c:ser>
        <c:ser>
          <c:idx val="1"/>
          <c:order val="1"/>
          <c:tx>
            <c:strRef>
              <c:f>Sheet1!$A$100</c:f>
              <c:strCache>
                <c:ptCount val="1"/>
                <c:pt idx="0">
                  <c:v>Сайн дурын даатгуулагч</c:v>
                </c:pt>
              </c:strCache>
            </c:strRef>
          </c:tx>
          <c:dLbls>
            <c:dLbl>
              <c:idx val="0"/>
              <c:layout>
                <c:manualLayout>
                  <c:x val="2.5000000000000001E-2"/>
                  <c:y val="-9.2592592592591894E-3"/>
                </c:manualLayout>
              </c:layout>
              <c:showVal val="1"/>
            </c:dLbl>
            <c:dLbl>
              <c:idx val="1"/>
              <c:layout>
                <c:manualLayout>
                  <c:x val="1.9444444444444445E-2"/>
                  <c:y val="-9.2592592592592865E-3"/>
                </c:manualLayout>
              </c:layout>
              <c:showVal val="1"/>
            </c:dLbl>
            <c:dLbl>
              <c:idx val="2"/>
              <c:layout>
                <c:manualLayout>
                  <c:x val="2.5000000000000112E-2"/>
                  <c:y val="-1.3888888888888914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Sheet1!$B$98:$D$98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Sheet1!$B$100:$D$100</c:f>
              <c:numCache>
                <c:formatCode>General</c:formatCode>
                <c:ptCount val="3"/>
                <c:pt idx="0">
                  <c:v>2567</c:v>
                </c:pt>
                <c:pt idx="1">
                  <c:v>3394</c:v>
                </c:pt>
                <c:pt idx="2">
                  <c:v>3743</c:v>
                </c:pt>
              </c:numCache>
            </c:numRef>
          </c:val>
        </c:ser>
        <c:dLbls>
          <c:showVal val="1"/>
        </c:dLbls>
        <c:shape val="cylinder"/>
        <c:axId val="62108800"/>
        <c:axId val="62110336"/>
        <c:axId val="0"/>
      </c:bar3DChart>
      <c:catAx>
        <c:axId val="621088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110336"/>
        <c:crosses val="autoZero"/>
        <c:auto val="1"/>
        <c:lblAlgn val="ctr"/>
        <c:lblOffset val="100"/>
      </c:catAx>
      <c:valAx>
        <c:axId val="62110336"/>
        <c:scaling>
          <c:orientation val="minMax"/>
        </c:scaling>
        <c:delete val="1"/>
        <c:axPos val="l"/>
        <c:numFmt formatCode="General" sourceLinked="1"/>
        <c:tickLblPos val="none"/>
        <c:crossAx val="621088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870997375328091"/>
          <c:y val="0.89576923076923076"/>
          <c:w val="0.70258005249343913"/>
          <c:h val="7.7277407631738404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Тэтгэвэр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авагчдын тоо сүүлийн 3 жилийн </a:t>
            </a:r>
            <a:endParaRPr lang="en-US" sz="1200" baseline="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defRPr>
                <a:solidFill>
                  <a:srgbClr val="7030A0"/>
                </a:solidFill>
              </a:defRPr>
            </a:pPr>
            <a:r>
              <a:rPr lang="mn-MN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сарын байдлаар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563188976377954"/>
          <c:y val="2.3148148148148147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3.0555555555555575E-2"/>
          <c:y val="0.2354952341483634"/>
          <c:w val="0.93888888888888944"/>
          <c:h val="0.51239570382649535"/>
        </c:manualLayout>
      </c:layout>
      <c:bar3DChart>
        <c:barDir val="col"/>
        <c:grouping val="clustered"/>
        <c:ser>
          <c:idx val="0"/>
          <c:order val="0"/>
          <c:tx>
            <c:strRef>
              <c:f>Sheet1!$A$113</c:f>
              <c:strCache>
                <c:ptCount val="1"/>
                <c:pt idx="0">
                  <c:v>өндөр настан</c:v>
                </c:pt>
              </c:strCache>
            </c:strRef>
          </c:tx>
          <c:dLbls>
            <c:dLbl>
              <c:idx val="0"/>
              <c:layout>
                <c:manualLayout>
                  <c:x val="1.9444444444444445E-2"/>
                  <c:y val="-2.3148148148148188E-2"/>
                </c:manualLayout>
              </c:layout>
              <c:showVal val="1"/>
            </c:dLbl>
            <c:dLbl>
              <c:idx val="1"/>
              <c:layout>
                <c:manualLayout>
                  <c:x val="1.3888888888888914E-2"/>
                  <c:y val="-4.6296296296296372E-3"/>
                </c:manualLayout>
              </c:layout>
              <c:showVal val="1"/>
            </c:dLbl>
            <c:dLbl>
              <c:idx val="2"/>
              <c:layout>
                <c:manualLayout>
                  <c:x val="1.3888888888888914E-2"/>
                  <c:y val="-4.6296296296296372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Sheet1!$B$113:$D$113</c:f>
              <c:numCache>
                <c:formatCode>General</c:formatCode>
                <c:ptCount val="3"/>
                <c:pt idx="0">
                  <c:v>5690</c:v>
                </c:pt>
                <c:pt idx="1">
                  <c:v>6359</c:v>
                </c:pt>
                <c:pt idx="2">
                  <c:v>6775</c:v>
                </c:pt>
              </c:numCache>
            </c:numRef>
          </c:val>
        </c:ser>
        <c:ser>
          <c:idx val="1"/>
          <c:order val="1"/>
          <c:tx>
            <c:strRef>
              <c:f>Sheet1!$A$114</c:f>
              <c:strCache>
                <c:ptCount val="1"/>
                <c:pt idx="0">
                  <c:v>тахир дутуу</c:v>
                </c:pt>
              </c:strCache>
            </c:strRef>
          </c:tx>
          <c:dLbls>
            <c:dLbl>
              <c:idx val="0"/>
              <c:layout>
                <c:manualLayout>
                  <c:x val="2.5000000000000001E-2"/>
                  <c:y val="-1.8518518518518462E-2"/>
                </c:manualLayout>
              </c:layout>
              <c:showVal val="1"/>
            </c:dLbl>
            <c:dLbl>
              <c:idx val="1"/>
              <c:layout>
                <c:manualLayout>
                  <c:x val="3.0555555555555582E-2"/>
                  <c:y val="-1.8518518518518462E-2"/>
                </c:manualLayout>
              </c:layout>
              <c:showVal val="1"/>
            </c:dLbl>
            <c:dLbl>
              <c:idx val="2"/>
              <c:layout>
                <c:manualLayout>
                  <c:x val="2.7777777777777853E-2"/>
                  <c:y val="-9.2592592592591894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Sheet1!$B$114:$D$114</c:f>
              <c:numCache>
                <c:formatCode>General</c:formatCode>
                <c:ptCount val="3"/>
                <c:pt idx="0">
                  <c:v>1718</c:v>
                </c:pt>
                <c:pt idx="1">
                  <c:v>1906</c:v>
                </c:pt>
                <c:pt idx="2">
                  <c:v>1609</c:v>
                </c:pt>
              </c:numCache>
            </c:numRef>
          </c:val>
        </c:ser>
        <c:ser>
          <c:idx val="2"/>
          <c:order val="2"/>
          <c:tx>
            <c:strRef>
              <c:f>Sheet1!$A$115</c:f>
              <c:strCache>
                <c:ptCount val="1"/>
                <c:pt idx="0">
                  <c:v>тэжээгчээ алдсаны</c:v>
                </c:pt>
              </c:strCache>
            </c:strRef>
          </c:tx>
          <c:dLbls>
            <c:dLbl>
              <c:idx val="0"/>
              <c:layout>
                <c:manualLayout>
                  <c:x val="3.0555555555555582E-2"/>
                  <c:y val="-2.3148148148148147E-2"/>
                </c:manualLayout>
              </c:layout>
              <c:showVal val="1"/>
            </c:dLbl>
            <c:dLbl>
              <c:idx val="1"/>
              <c:layout>
                <c:manualLayout>
                  <c:x val="3.6111111111111156E-2"/>
                  <c:y val="-4.6296296296296372E-3"/>
                </c:manualLayout>
              </c:layout>
              <c:showVal val="1"/>
            </c:dLbl>
            <c:dLbl>
              <c:idx val="2"/>
              <c:layout>
                <c:manualLayout>
                  <c:x val="3.333333333333334E-2"/>
                  <c:y val="-1.8518518518518542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Sheet1!$B$115:$D$115</c:f>
              <c:numCache>
                <c:formatCode>General</c:formatCode>
                <c:ptCount val="3"/>
                <c:pt idx="0">
                  <c:v>796</c:v>
                </c:pt>
                <c:pt idx="1">
                  <c:v>774</c:v>
                </c:pt>
                <c:pt idx="2">
                  <c:v>684</c:v>
                </c:pt>
              </c:numCache>
            </c:numRef>
          </c:val>
        </c:ser>
        <c:dLbls>
          <c:showVal val="1"/>
        </c:dLbls>
        <c:shape val="box"/>
        <c:axId val="62481920"/>
        <c:axId val="62483456"/>
        <c:axId val="0"/>
      </c:bar3DChart>
      <c:catAx>
        <c:axId val="624819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483456"/>
        <c:crosses val="autoZero"/>
        <c:auto val="1"/>
        <c:lblAlgn val="ctr"/>
        <c:lblOffset val="100"/>
      </c:catAx>
      <c:valAx>
        <c:axId val="62483456"/>
        <c:scaling>
          <c:orientation val="minMax"/>
        </c:scaling>
        <c:delete val="1"/>
        <c:axPos val="l"/>
        <c:numFmt formatCode="General" sourceLinked="1"/>
        <c:tickLblPos val="none"/>
        <c:crossAx val="624819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556627296587944"/>
          <c:y val="0.86671052631579015"/>
          <c:w val="0.74942279090113728"/>
          <c:h val="0.10562681309573146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>
        <c:manualLayout>
          <c:layoutTarget val="inner"/>
          <c:xMode val="edge"/>
          <c:yMode val="edge"/>
          <c:x val="1.6666666666666684E-2"/>
          <c:y val="0.25961699232040492"/>
          <c:w val="0.96666666666666667"/>
          <c:h val="0.4781554389034704"/>
        </c:manualLayout>
      </c:layout>
      <c:lineChart>
        <c:grouping val="stacked"/>
        <c:ser>
          <c:idx val="0"/>
          <c:order val="0"/>
          <c:tx>
            <c:strRef>
              <c:f>Sheet1!$A$109</c:f>
              <c:strCache>
                <c:ptCount val="1"/>
                <c:pt idx="0">
                  <c:v>Олгосон тэтгэвэр</c:v>
                </c:pt>
              </c:strCache>
            </c:strRef>
          </c:tx>
          <c:dLbls>
            <c:dLbl>
              <c:idx val="0"/>
              <c:layout>
                <c:manualLayout>
                  <c:x val="-6.3888888888888884E-2"/>
                  <c:y val="-6.4814814814814922E-2"/>
                </c:manualLayout>
              </c:layout>
              <c:showVal val="1"/>
            </c:dLbl>
            <c:dLbl>
              <c:idx val="1"/>
              <c:layout>
                <c:manualLayout>
                  <c:x val="-0.10277777777777777"/>
                  <c:y val="-6.4814814814814867E-2"/>
                </c:manualLayout>
              </c:layout>
              <c:showVal val="1"/>
            </c:dLbl>
            <c:dLbl>
              <c:idx val="2"/>
              <c:layout>
                <c:manualLayout>
                  <c:x val="-6.1111111111111123E-2"/>
                  <c:y val="-5.5555555555555455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Sheet1!$B$108:$D$108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Sheet1!$B$109:$D$109</c:f>
              <c:numCache>
                <c:formatCode>General</c:formatCode>
                <c:ptCount val="3"/>
                <c:pt idx="0">
                  <c:v>9991.4</c:v>
                </c:pt>
                <c:pt idx="1">
                  <c:v>11919.5</c:v>
                </c:pt>
                <c:pt idx="2">
                  <c:v>13913.6</c:v>
                </c:pt>
              </c:numCache>
            </c:numRef>
          </c:val>
        </c:ser>
        <c:dLbls>
          <c:showVal val="1"/>
        </c:dLbls>
        <c:marker val="1"/>
        <c:axId val="62544896"/>
        <c:axId val="62550784"/>
      </c:lineChart>
      <c:catAx>
        <c:axId val="625448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550784"/>
        <c:crosses val="autoZero"/>
        <c:auto val="1"/>
        <c:lblAlgn val="ctr"/>
        <c:lblOffset val="100"/>
      </c:catAx>
      <c:valAx>
        <c:axId val="62550784"/>
        <c:scaling>
          <c:orientation val="minMax"/>
        </c:scaling>
        <c:delete val="1"/>
        <c:axPos val="l"/>
        <c:numFmt formatCode="General" sourceLinked="1"/>
        <c:tickLblPos val="none"/>
        <c:crossAx val="62544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186351706036745E-2"/>
          <c:y val="0.85169777388937584"/>
          <c:w val="0.24593032689095698"/>
          <c:h val="0.14830222611062521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3.5947712418300665E-2"/>
          <c:y val="0.15384615384615394"/>
          <c:w val="0.92810457516339873"/>
          <c:h val="0.63266235951275318"/>
        </c:manualLayout>
      </c:layout>
      <c:barChart>
        <c:barDir val="col"/>
        <c:grouping val="clustered"/>
        <c:ser>
          <c:idx val="0"/>
          <c:order val="0"/>
          <c:tx>
            <c:strRef>
              <c:f>'tarialalt 2015.6'!$N$32</c:f>
              <c:strCache>
                <c:ptCount val="1"/>
                <c:pt idx="0">
                  <c:v>төмс</c:v>
                </c:pt>
              </c:strCache>
            </c:strRef>
          </c:tx>
          <c:dLbls>
            <c:txPr>
              <a:bodyPr/>
              <a:lstStyle/>
              <a:p>
                <a:pPr>
                  <a:defRPr sz="105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'tarialalt 2015.6'!$O$31:$Q$31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'tarialalt 2015.6'!$O$32:$Q$32</c:f>
              <c:numCache>
                <c:formatCode>General</c:formatCode>
                <c:ptCount val="3"/>
                <c:pt idx="0">
                  <c:v>461.4</c:v>
                </c:pt>
                <c:pt idx="1">
                  <c:v>367.7</c:v>
                </c:pt>
                <c:pt idx="2">
                  <c:v>328.5</c:v>
                </c:pt>
              </c:numCache>
            </c:numRef>
          </c:val>
        </c:ser>
        <c:ser>
          <c:idx val="1"/>
          <c:order val="1"/>
          <c:tx>
            <c:strRef>
              <c:f>'tarialalt 2015.6'!$N$33</c:f>
              <c:strCache>
                <c:ptCount val="1"/>
                <c:pt idx="0">
                  <c:v>хүнсний ногоо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2.7777777777777912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2.7777777777777821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0"/>
                  <c:y val="2.3148148148148147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05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'tarialalt 2015.6'!$O$31:$Q$31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'tarialalt 2015.6'!$O$33:$Q$33</c:f>
              <c:numCache>
                <c:formatCode>General</c:formatCode>
                <c:ptCount val="3"/>
                <c:pt idx="0">
                  <c:v>226.5</c:v>
                </c:pt>
                <c:pt idx="1">
                  <c:v>205.4</c:v>
                </c:pt>
                <c:pt idx="2">
                  <c:v>171.9</c:v>
                </c:pt>
              </c:numCache>
            </c:numRef>
          </c:val>
        </c:ser>
        <c:ser>
          <c:idx val="2"/>
          <c:order val="2"/>
          <c:tx>
            <c:strRef>
              <c:f>'tarialalt 2015.6'!$N$34</c:f>
              <c:strCache>
                <c:ptCount val="1"/>
                <c:pt idx="0">
                  <c:v>үр тариа</c:v>
                </c:pt>
              </c:strCache>
            </c:strRef>
          </c:tx>
          <c:dLbls>
            <c:txPr>
              <a:bodyPr/>
              <a:lstStyle/>
              <a:p>
                <a:pPr>
                  <a:defRPr sz="105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'tarialalt 2015.6'!$O$31:$Q$31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'tarialalt 2015.6'!$O$34:$Q$34</c:f>
              <c:numCache>
                <c:formatCode>General</c:formatCode>
                <c:ptCount val="3"/>
                <c:pt idx="0">
                  <c:v>8401</c:v>
                </c:pt>
                <c:pt idx="1">
                  <c:v>17076</c:v>
                </c:pt>
                <c:pt idx="2">
                  <c:v>26221</c:v>
                </c:pt>
              </c:numCache>
            </c:numRef>
          </c:val>
        </c:ser>
        <c:dLbls>
          <c:showVal val="1"/>
        </c:dLbls>
        <c:gapWidth val="75"/>
        <c:axId val="60651776"/>
        <c:axId val="60661760"/>
      </c:barChart>
      <c:catAx>
        <c:axId val="606517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0661760"/>
        <c:crosses val="autoZero"/>
        <c:auto val="1"/>
        <c:lblAlgn val="ctr"/>
        <c:lblOffset val="100"/>
      </c:catAx>
      <c:valAx>
        <c:axId val="60661760"/>
        <c:scaling>
          <c:orientation val="minMax"/>
        </c:scaling>
        <c:delete val="1"/>
        <c:axPos val="l"/>
        <c:numFmt formatCode="General" sourceLinked="1"/>
        <c:tickLblPos val="none"/>
        <c:crossAx val="606517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599803149606329"/>
          <c:y val="0.8881157042869634"/>
          <c:w val="0.71078186060075843"/>
          <c:h val="8.410651793525814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Халамжийн санд</a:t>
            </a:r>
            <a:r>
              <a:rPr lang="mn-MN" sz="14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хамрагдсан хүний тоо сүүлийн 3 жилийн 6 сарын байдлаар</a:t>
            </a:r>
            <a:endParaRPr lang="en-US" sz="140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394444444444446"/>
          <c:y val="2.7777777777777891E-2"/>
        </c:manualLayout>
      </c:layout>
    </c:title>
    <c:plotArea>
      <c:layout>
        <c:manualLayout>
          <c:layoutTarget val="inner"/>
          <c:xMode val="edge"/>
          <c:yMode val="edge"/>
          <c:x val="3.0555555555555582E-2"/>
          <c:y val="0.15876164935904766"/>
          <c:w val="0.93888888888888966"/>
          <c:h val="0.54734546768610515"/>
        </c:manualLayout>
      </c:layout>
      <c:barChart>
        <c:barDir val="col"/>
        <c:grouping val="clustered"/>
        <c:ser>
          <c:idx val="0"/>
          <c:order val="0"/>
          <c:tx>
            <c:strRef>
              <c:f>Sheet1!$A$118</c:f>
              <c:strCache>
                <c:ptCount val="1"/>
                <c:pt idx="0">
                  <c:v>тэтгэвэр</c:v>
                </c:pt>
              </c:strCache>
            </c:strRef>
          </c:tx>
          <c:dLbls>
            <c:dLbl>
              <c:idx val="0"/>
              <c:layout>
                <c:manualLayout>
                  <c:x val="-8.771929824561403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5.8479532163742704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2.0467836257309961E-2"/>
                  <c:y val="2.4154589371980636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Sheet1!$B$118:$D$118</c:f>
              <c:numCache>
                <c:formatCode>General</c:formatCode>
                <c:ptCount val="3"/>
                <c:pt idx="0">
                  <c:v>2070</c:v>
                </c:pt>
                <c:pt idx="1">
                  <c:v>2038</c:v>
                </c:pt>
                <c:pt idx="2">
                  <c:v>1828</c:v>
                </c:pt>
              </c:numCache>
            </c:numRef>
          </c:val>
        </c:ser>
        <c:ser>
          <c:idx val="1"/>
          <c:order val="1"/>
          <c:tx>
            <c:strRef>
              <c:f>Sheet1!$A$119</c:f>
              <c:strCache>
                <c:ptCount val="1"/>
                <c:pt idx="0">
                  <c:v>тэтгэмж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Sheet1!$B$119:$D$119</c:f>
              <c:numCache>
                <c:formatCode>General</c:formatCode>
                <c:ptCount val="3"/>
                <c:pt idx="0">
                  <c:v>2686</c:v>
                </c:pt>
                <c:pt idx="1">
                  <c:v>9113</c:v>
                </c:pt>
                <c:pt idx="2">
                  <c:v>1617</c:v>
                </c:pt>
              </c:numCache>
            </c:numRef>
          </c:val>
        </c:ser>
        <c:ser>
          <c:idx val="2"/>
          <c:order val="2"/>
          <c:tx>
            <c:strRef>
              <c:f>Sheet1!$A$120</c:f>
              <c:strCache>
                <c:ptCount val="1"/>
                <c:pt idx="0">
                  <c:v>ахмад настанд үзүүлсэн хөнгөлөлт</c:v>
                </c:pt>
              </c:strCache>
            </c:strRef>
          </c:tx>
          <c:dLbls>
            <c:dLbl>
              <c:idx val="0"/>
              <c:layout>
                <c:manualLayout>
                  <c:x val="3.216374269005845E-2"/>
                  <c:y val="4.830917874396135E-3"/>
                </c:manualLayout>
              </c:layout>
              <c:showVal val="1"/>
            </c:dLbl>
            <c:dLbl>
              <c:idx val="1"/>
              <c:layout>
                <c:manualLayout>
                  <c:x val="1.7543859649122841E-2"/>
                  <c:y val="-2.4154589371980636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Sheet1!$B$120:$D$120</c:f>
              <c:numCache>
                <c:formatCode>General</c:formatCode>
                <c:ptCount val="3"/>
                <c:pt idx="0">
                  <c:v>2685</c:v>
                </c:pt>
                <c:pt idx="1">
                  <c:v>3836</c:v>
                </c:pt>
                <c:pt idx="2">
                  <c:v>579</c:v>
                </c:pt>
              </c:numCache>
            </c:numRef>
          </c:val>
        </c:ser>
        <c:ser>
          <c:idx val="3"/>
          <c:order val="3"/>
          <c:tx>
            <c:strRef>
              <c:f>Sheet1!$A$121</c:f>
              <c:strCache>
                <c:ptCount val="1"/>
                <c:pt idx="0">
                  <c:v>тахир дутуу хүмүүст үзүүлсэн хөнгөлөлт 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Sheet1!$B$121:$D$121</c:f>
              <c:numCache>
                <c:formatCode>General</c:formatCode>
                <c:ptCount val="3"/>
                <c:pt idx="0">
                  <c:v>335</c:v>
                </c:pt>
                <c:pt idx="1">
                  <c:v>218</c:v>
                </c:pt>
                <c:pt idx="2">
                  <c:v>223</c:v>
                </c:pt>
              </c:numCache>
            </c:numRef>
          </c:val>
        </c:ser>
        <c:dLbls>
          <c:showVal val="1"/>
        </c:dLbls>
        <c:axId val="62677760"/>
        <c:axId val="62679296"/>
      </c:barChart>
      <c:catAx>
        <c:axId val="626777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679296"/>
        <c:crosses val="autoZero"/>
        <c:auto val="1"/>
        <c:lblAlgn val="ctr"/>
        <c:lblOffset val="100"/>
      </c:catAx>
      <c:valAx>
        <c:axId val="6267929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26777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780885941888837"/>
          <c:y val="0.7679702537182862"/>
          <c:w val="0.63286181332596636"/>
          <c:h val="0.20252177716915817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title>
      <c:tx>
        <c:rich>
          <a:bodyPr/>
          <a:lstStyle/>
          <a:p>
            <a:pPr>
              <a:defRPr sz="1400">
                <a:solidFill>
                  <a:srgbClr val="7030A0"/>
                </a:solidFill>
              </a:defRPr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Нийгмийн халамжийн сан /сая, төг/</a:t>
            </a:r>
          </a:p>
        </c:rich>
      </c:tx>
      <c:layout>
        <c:manualLayout>
          <c:xMode val="edge"/>
          <c:yMode val="edge"/>
          <c:x val="0.15657686171581495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3.9215686274509803E-2"/>
          <c:y val="0.1608441283549234"/>
          <c:w val="0.92810457516339873"/>
          <c:h val="0.65179874693082795"/>
        </c:manualLayout>
      </c:layout>
      <c:bar3DChart>
        <c:barDir val="col"/>
        <c:grouping val="clustered"/>
        <c:ser>
          <c:idx val="0"/>
          <c:order val="0"/>
          <c:tx>
            <c:strRef>
              <c:f>Sheet1!$A$125</c:f>
              <c:strCache>
                <c:ptCount val="1"/>
                <c:pt idx="0">
                  <c:v>Нийгмийн халамжийн сан /сая, төг/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2.3148148148148147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2.3148148148148147E-2"/>
                </c:manualLayout>
              </c:layout>
              <c:showVal val="1"/>
            </c:dLbl>
            <c:dLbl>
              <c:idx val="2"/>
              <c:layout>
                <c:manualLayout>
                  <c:x val="1.6666666666666691E-2"/>
                  <c:y val="-2.7777777777777853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Sheet1!$B$124:$D$124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Sheet1!$B$125:$D$125</c:f>
              <c:numCache>
                <c:formatCode>General</c:formatCode>
                <c:ptCount val="3"/>
                <c:pt idx="0">
                  <c:v>3755.6</c:v>
                </c:pt>
                <c:pt idx="1">
                  <c:v>3701.3</c:v>
                </c:pt>
                <c:pt idx="2">
                  <c:v>1374.1</c:v>
                </c:pt>
              </c:numCache>
            </c:numRef>
          </c:val>
        </c:ser>
        <c:dLbls>
          <c:showVal val="1"/>
        </c:dLbls>
        <c:shape val="cylinder"/>
        <c:axId val="62708352"/>
        <c:axId val="62587264"/>
        <c:axId val="0"/>
      </c:bar3DChart>
      <c:catAx>
        <c:axId val="62708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587264"/>
        <c:crosses val="autoZero"/>
        <c:auto val="1"/>
        <c:lblAlgn val="ctr"/>
        <c:lblOffset val="100"/>
      </c:catAx>
      <c:valAx>
        <c:axId val="62587264"/>
        <c:scaling>
          <c:orientation val="minMax"/>
        </c:scaling>
        <c:delete val="1"/>
        <c:axPos val="l"/>
        <c:numFmt formatCode="General" sourceLinked="1"/>
        <c:tickLblPos val="none"/>
        <c:crossAx val="627083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6661005609592942E-2"/>
          <c:y val="0.89986111111111111"/>
          <c:w val="0.66602413668879801"/>
          <c:h val="8.35636482939634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rgbClr val="7030A0"/>
                </a:solidFill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Урлагын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байгууллагуудын олсон орлого сүүлийн 3 жилийн 6 сарын байдлаар /мян,төг/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419354838709679"/>
          <c:y val="5.2631578947368432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3.273809523809524E-2"/>
          <c:y val="0.27251330070227708"/>
          <c:w val="0.93452380952380965"/>
          <c:h val="0.5070253718285217"/>
        </c:manualLayout>
      </c:layout>
      <c:bar3DChart>
        <c:barDir val="col"/>
        <c:grouping val="clustered"/>
        <c:ser>
          <c:idx val="0"/>
          <c:order val="0"/>
          <c:tx>
            <c:strRef>
              <c:f>Sheet1!$A$150</c:f>
              <c:strCache>
                <c:ptCount val="1"/>
                <c:pt idx="0">
                  <c:v>Соёлын төвүүд</c:v>
                </c:pt>
              </c:strCache>
            </c:strRef>
          </c:tx>
          <c:dLbls>
            <c:dLbl>
              <c:idx val="1"/>
              <c:layout>
                <c:manualLayout>
                  <c:x val="-2.1326305985945312E-2"/>
                  <c:y val="-1.8518833794424344E-2"/>
                </c:manualLayout>
              </c:layout>
              <c:showVal val="1"/>
            </c:dLbl>
            <c:dLbl>
              <c:idx val="2"/>
              <c:layout>
                <c:manualLayout>
                  <c:x val="-1.3172043010752688E-2"/>
                  <c:y val="-4.879761651415202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Sheet1!$B$150:$D$150</c:f>
              <c:numCache>
                <c:formatCode>General</c:formatCode>
                <c:ptCount val="3"/>
                <c:pt idx="0">
                  <c:v>0</c:v>
                </c:pt>
                <c:pt idx="1">
                  <c:v>11157.8</c:v>
                </c:pt>
                <c:pt idx="2">
                  <c:v>5598.3</c:v>
                </c:pt>
              </c:numCache>
            </c:numRef>
          </c:val>
        </c:ser>
        <c:ser>
          <c:idx val="1"/>
          <c:order val="1"/>
          <c:tx>
            <c:strRef>
              <c:f>Sheet1!$A$151</c:f>
              <c:strCache>
                <c:ptCount val="1"/>
                <c:pt idx="0">
                  <c:v>АДБ Чуулга</c:v>
                </c:pt>
              </c:strCache>
            </c:strRef>
          </c:tx>
          <c:dLbls>
            <c:dLbl>
              <c:idx val="0"/>
              <c:layout>
                <c:manualLayout>
                  <c:x val="1.3888888888888914E-2"/>
                  <c:y val="-1.3888888888888914E-2"/>
                </c:manualLayout>
              </c:layout>
              <c:showVal val="1"/>
            </c:dLbl>
            <c:dLbl>
              <c:idx val="1"/>
              <c:layout>
                <c:manualLayout>
                  <c:x val="4.722222222222229E-2"/>
                  <c:y val="-4.6296296296295504E-3"/>
                </c:manualLayout>
              </c:layout>
              <c:showVal val="1"/>
            </c:dLbl>
            <c:dLbl>
              <c:idx val="2"/>
              <c:layout>
                <c:manualLayout>
                  <c:x val="3.6111111111111156E-2"/>
                  <c:y val="-2.7777777777777853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Sheet1!$B$151:$D$151</c:f>
              <c:numCache>
                <c:formatCode>General</c:formatCode>
                <c:ptCount val="3"/>
                <c:pt idx="0">
                  <c:v>10379.29999999999</c:v>
                </c:pt>
                <c:pt idx="1">
                  <c:v>13378.4</c:v>
                </c:pt>
                <c:pt idx="2">
                  <c:v>12521.4</c:v>
                </c:pt>
              </c:numCache>
            </c:numRef>
          </c:val>
        </c:ser>
        <c:ser>
          <c:idx val="2"/>
          <c:order val="2"/>
          <c:tx>
            <c:strRef>
              <c:f>Sheet1!$A$152</c:f>
              <c:strCache>
                <c:ptCount val="1"/>
                <c:pt idx="0">
                  <c:v>ОНС Музей</c:v>
                </c:pt>
              </c:strCache>
            </c:strRef>
          </c:tx>
          <c:dLbls>
            <c:dLbl>
              <c:idx val="0"/>
              <c:layout>
                <c:manualLayout>
                  <c:x val="3.8172043010752686E-2"/>
                  <c:y val="-1.8018018018018021E-2"/>
                </c:manualLayout>
              </c:layout>
              <c:showVal val="1"/>
            </c:dLbl>
            <c:dLbl>
              <c:idx val="1"/>
              <c:layout>
                <c:manualLayout>
                  <c:x val="4.1308314283295233E-2"/>
                  <c:y val="-2.702702702702707E-2"/>
                </c:manualLayout>
              </c:layout>
              <c:showVal val="1"/>
            </c:dLbl>
            <c:dLbl>
              <c:idx val="2"/>
              <c:layout>
                <c:manualLayout>
                  <c:x val="3.2795487257641184E-2"/>
                  <c:y val="-2.702702702702707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Sheet1!$B$152:$D$152</c:f>
              <c:numCache>
                <c:formatCode>General</c:formatCode>
                <c:ptCount val="3"/>
                <c:pt idx="0">
                  <c:v>707.5</c:v>
                </c:pt>
                <c:pt idx="1">
                  <c:v>347.9</c:v>
                </c:pt>
                <c:pt idx="2">
                  <c:v>339</c:v>
                </c:pt>
              </c:numCache>
            </c:numRef>
          </c:val>
        </c:ser>
        <c:dLbls>
          <c:showVal val="1"/>
        </c:dLbls>
        <c:shape val="box"/>
        <c:axId val="62647680"/>
        <c:axId val="62649472"/>
        <c:axId val="0"/>
      </c:bar3DChart>
      <c:catAx>
        <c:axId val="626476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649472"/>
        <c:crosses val="autoZero"/>
        <c:auto val="1"/>
        <c:lblAlgn val="ctr"/>
        <c:lblOffset val="100"/>
      </c:catAx>
      <c:valAx>
        <c:axId val="62649472"/>
        <c:scaling>
          <c:orientation val="minMax"/>
        </c:scaling>
        <c:delete val="1"/>
        <c:axPos val="l"/>
        <c:numFmt formatCode="General" sourceLinked="1"/>
        <c:tickLblPos val="none"/>
        <c:crossAx val="626476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8059148856393099E-2"/>
          <c:y val="0.89376143860395862"/>
          <c:w val="0.75542932133483365"/>
          <c:h val="8.1454564801021506E-2"/>
        </c:manualLayout>
      </c:layout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rgbClr val="7030A0"/>
                </a:solidFill>
              </a:defRPr>
            </a:pPr>
            <a:r>
              <a:rPr lang="mn-MN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Урлагийн </a:t>
            </a: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байгууллагуудын үзэгчдийн тоо сүүлийн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жилийн 6 сарын байдлаар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1265507436570428"/>
          <c:y val="0.13927274715660543"/>
          <c:w val="0.85678937007874079"/>
          <c:h val="0.83294947506561734"/>
        </c:manualLayout>
      </c:layout>
      <c:bar3DChart>
        <c:barDir val="bar"/>
        <c:grouping val="clustered"/>
        <c:ser>
          <c:idx val="0"/>
          <c:order val="0"/>
          <c:tx>
            <c:strRef>
              <c:f>Sheet1!$A$143</c:f>
              <c:strCache>
                <c:ptCount val="1"/>
                <c:pt idx="0">
                  <c:v>соёлын төвүүд</c:v>
                </c:pt>
              </c:strCache>
            </c:strRef>
          </c:tx>
          <c:dLbls>
            <c:dLbl>
              <c:idx val="1"/>
              <c:layout>
                <c:manualLayout>
                  <c:x val="-6.1111329833770794E-2"/>
                  <c:y val="-8.3333333333333343E-2"/>
                </c:manualLayout>
              </c:layout>
              <c:showVal val="1"/>
            </c:dLbl>
            <c:dLbl>
              <c:idx val="2"/>
              <c:layout>
                <c:manualLayout>
                  <c:x val="-4.4444444444444495E-2"/>
                  <c:y val="-6.9444444444444503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Sheet1!$B$143:$D$143</c:f>
              <c:numCache>
                <c:formatCode>General</c:formatCode>
                <c:ptCount val="3"/>
                <c:pt idx="0">
                  <c:v>0</c:v>
                </c:pt>
                <c:pt idx="1">
                  <c:v>99724</c:v>
                </c:pt>
                <c:pt idx="2">
                  <c:v>94731</c:v>
                </c:pt>
              </c:numCache>
            </c:numRef>
          </c:val>
        </c:ser>
        <c:ser>
          <c:idx val="1"/>
          <c:order val="1"/>
          <c:tx>
            <c:strRef>
              <c:f>Sheet1!$A$144</c:f>
              <c:strCache>
                <c:ptCount val="1"/>
                <c:pt idx="0">
                  <c:v>АДБЧуулга</c:v>
                </c:pt>
              </c:strCache>
            </c:strRef>
          </c:tx>
          <c:dLbls>
            <c:dLbl>
              <c:idx val="1"/>
              <c:layout>
                <c:manualLayout>
                  <c:x val="2.7777777777777848E-3"/>
                  <c:y val="-1.3888888888888907E-2"/>
                </c:manualLayout>
              </c:layout>
              <c:showVal val="1"/>
            </c:dLbl>
            <c:dLbl>
              <c:idx val="2"/>
              <c:layout>
                <c:manualLayout>
                  <c:x val="5.5555555555555297E-3"/>
                  <c:y val="-2.3148148148148147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Sheet1!$B$144:$D$144</c:f>
              <c:numCache>
                <c:formatCode>General</c:formatCode>
                <c:ptCount val="3"/>
                <c:pt idx="0">
                  <c:v>9303</c:v>
                </c:pt>
                <c:pt idx="1">
                  <c:v>2050</c:v>
                </c:pt>
                <c:pt idx="2">
                  <c:v>7862</c:v>
                </c:pt>
              </c:numCache>
            </c:numRef>
          </c:val>
        </c:ser>
        <c:ser>
          <c:idx val="2"/>
          <c:order val="2"/>
          <c:tx>
            <c:strRef>
              <c:f>Sheet1!$A$145</c:f>
              <c:strCache>
                <c:ptCount val="1"/>
                <c:pt idx="0">
                  <c:v>ОНСМузей</c:v>
                </c:pt>
              </c:strCache>
            </c:strRef>
          </c:tx>
          <c:dLbls>
            <c:dLbl>
              <c:idx val="0"/>
              <c:layout>
                <c:manualLayout>
                  <c:x val="5.5555555555555558E-3"/>
                  <c:y val="-1.3888888888888907E-2"/>
                </c:manualLayout>
              </c:layout>
              <c:showVal val="1"/>
            </c:dLbl>
            <c:dLbl>
              <c:idx val="1"/>
              <c:layout>
                <c:manualLayout>
                  <c:x val="2.7777777777777848E-3"/>
                  <c:y val="-2.3148148148148147E-2"/>
                </c:manualLayout>
              </c:layout>
              <c:showVal val="1"/>
            </c:dLbl>
            <c:dLbl>
              <c:idx val="2"/>
              <c:layout>
                <c:manualLayout>
                  <c:x val="2.7777777777777832E-2"/>
                  <c:y val="-4.6296660834062434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Sheet1!$B$145:$D$145</c:f>
              <c:numCache>
                <c:formatCode>General</c:formatCode>
                <c:ptCount val="3"/>
                <c:pt idx="0">
                  <c:v>1656</c:v>
                </c:pt>
                <c:pt idx="1">
                  <c:v>4008</c:v>
                </c:pt>
                <c:pt idx="2" formatCode="0.0">
                  <c:v>1423</c:v>
                </c:pt>
              </c:numCache>
            </c:numRef>
          </c:val>
        </c:ser>
        <c:dLbls>
          <c:showVal val="1"/>
        </c:dLbls>
        <c:shape val="box"/>
        <c:axId val="62779392"/>
        <c:axId val="62780928"/>
        <c:axId val="0"/>
      </c:bar3DChart>
      <c:catAx>
        <c:axId val="6277939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2780928"/>
        <c:crosses val="autoZero"/>
        <c:auto val="1"/>
        <c:lblAlgn val="ctr"/>
        <c:lblOffset val="100"/>
      </c:catAx>
      <c:valAx>
        <c:axId val="62780928"/>
        <c:scaling>
          <c:orientation val="minMax"/>
        </c:scaling>
        <c:delete val="1"/>
        <c:axPos val="b"/>
        <c:numFmt formatCode="General" sourceLinked="1"/>
        <c:tickLblPos val="none"/>
        <c:crossAx val="62779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4711067366579212"/>
          <c:y val="0.88854184893554977"/>
          <c:w val="0.65022287839020165"/>
          <c:h val="8.3717191601049956E-2"/>
        </c:manualLayout>
      </c:layout>
    </c:legend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Номын сангуудаар үйлчлүүлсэн үйлчлүүлэгчдийн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тоо, уншуулсан номын тоо сүүлийн 3 жилийн 6 сарын байдлаар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856415728407791"/>
          <c:y val="3.9885927720573457E-2"/>
        </c:manualLayout>
      </c:layout>
    </c:title>
    <c:plotArea>
      <c:layout>
        <c:manualLayout>
          <c:layoutTarget val="inner"/>
          <c:xMode val="edge"/>
          <c:yMode val="edge"/>
          <c:x val="3.0555555555555582E-2"/>
          <c:y val="0.21365227073888488"/>
          <c:w val="0.93888888888888966"/>
          <c:h val="0.51584347411119125"/>
        </c:manualLayout>
      </c:layout>
      <c:lineChart>
        <c:grouping val="stacked"/>
        <c:ser>
          <c:idx val="0"/>
          <c:order val="0"/>
          <c:tx>
            <c:strRef>
              <c:f>Sheet1!$A$158</c:f>
              <c:strCache>
                <c:ptCount val="1"/>
                <c:pt idx="0">
                  <c:v>Уншуулсан ном</c:v>
                </c:pt>
              </c:strCache>
            </c:strRef>
          </c:tx>
          <c:dLbls>
            <c:dLbl>
              <c:idx val="0"/>
              <c:layout>
                <c:manualLayout>
                  <c:x val="-3.7383177570093525E-2"/>
                  <c:y val="4.5454545454545463E-2"/>
                </c:manualLayout>
              </c:layout>
              <c:showVal val="1"/>
            </c:dLbl>
            <c:dLbl>
              <c:idx val="1"/>
              <c:layout>
                <c:manualLayout>
                  <c:x val="-3.2710280373831717E-2"/>
                  <c:y val="7.0707070707070704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Sheet1!$B$157:$D$157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Sheet1!$B$158:$D$158</c:f>
              <c:numCache>
                <c:formatCode>General</c:formatCode>
                <c:ptCount val="3"/>
                <c:pt idx="0">
                  <c:v>15600</c:v>
                </c:pt>
                <c:pt idx="1">
                  <c:v>35900</c:v>
                </c:pt>
                <c:pt idx="2">
                  <c:v>28200</c:v>
                </c:pt>
              </c:numCache>
            </c:numRef>
          </c:val>
        </c:ser>
        <c:ser>
          <c:idx val="1"/>
          <c:order val="1"/>
          <c:tx>
            <c:strRef>
              <c:f>Sheet1!$A$159</c:f>
              <c:strCache>
                <c:ptCount val="1"/>
                <c:pt idx="0">
                  <c:v>Уншигчдын тоо</c:v>
                </c:pt>
              </c:strCache>
            </c:strRef>
          </c:tx>
          <c:dLbls>
            <c:dLbl>
              <c:idx val="0"/>
              <c:layout>
                <c:manualLayout>
                  <c:x val="-2.8037383177570138E-2"/>
                  <c:y val="-6.0606060606060622E-2"/>
                </c:manualLayout>
              </c:layout>
              <c:showVal val="1"/>
            </c:dLbl>
            <c:dLbl>
              <c:idx val="1"/>
              <c:layout>
                <c:manualLayout>
                  <c:x val="-3.2710280373831717E-2"/>
                  <c:y val="-4.0404040404040414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Sheet1!$B$157:$D$157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Sheet1!$B$159:$D$159</c:f>
              <c:numCache>
                <c:formatCode>General</c:formatCode>
                <c:ptCount val="3"/>
                <c:pt idx="0">
                  <c:v>8000</c:v>
                </c:pt>
                <c:pt idx="1">
                  <c:v>14700</c:v>
                </c:pt>
                <c:pt idx="2">
                  <c:v>15100</c:v>
                </c:pt>
              </c:numCache>
            </c:numRef>
          </c:val>
        </c:ser>
        <c:dLbls>
          <c:showVal val="1"/>
        </c:dLbls>
        <c:marker val="1"/>
        <c:axId val="64117376"/>
        <c:axId val="64135552"/>
      </c:lineChart>
      <c:catAx>
        <c:axId val="641173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4135552"/>
        <c:crosses val="autoZero"/>
        <c:auto val="1"/>
        <c:lblAlgn val="ctr"/>
        <c:lblOffset val="100"/>
      </c:catAx>
      <c:valAx>
        <c:axId val="64135552"/>
        <c:scaling>
          <c:orientation val="minMax"/>
        </c:scaling>
        <c:delete val="1"/>
        <c:axPos val="l"/>
        <c:numFmt formatCode="General" sourceLinked="1"/>
        <c:tickLblPos val="none"/>
        <c:crossAx val="641173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6675987931415165E-2"/>
          <c:y val="0.84941024417402367"/>
          <c:w val="0.43885973949517987"/>
          <c:h val="0.12278771971685359"/>
        </c:manualLayout>
      </c:layout>
    </c:legend>
    <c:plotVisOnly val="1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Sheet2!$I$6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0"/>
              <c:layout>
                <c:manualLayout>
                  <c:x val="-2.5000000000000001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2.777777777777789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2.222222222222225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Sheet2!$I$7:$I$10</c:f>
              <c:numCache>
                <c:formatCode>0.0</c:formatCode>
                <c:ptCount val="4"/>
                <c:pt idx="0">
                  <c:v>1427.8</c:v>
                </c:pt>
                <c:pt idx="1">
                  <c:v>410.2</c:v>
                </c:pt>
                <c:pt idx="2">
                  <c:v>920.7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Sheet2!$J$6</c:f>
              <c:strCache>
                <c:ptCount val="1"/>
                <c:pt idx="0">
                  <c:v>2014</c:v>
                </c:pt>
              </c:strCache>
            </c:strRef>
          </c:tx>
          <c:dLbls>
            <c:dLbl>
              <c:idx val="0"/>
              <c:layout>
                <c:manualLayout>
                  <c:x val="-5.5555555555555558E-3"/>
                  <c:y val="-3.2407407407407489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5.5555555555555455E-2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Sheet2!$J$7:$J$10</c:f>
              <c:numCache>
                <c:formatCode>0.0</c:formatCode>
                <c:ptCount val="4"/>
                <c:pt idx="0">
                  <c:v>1502</c:v>
                </c:pt>
                <c:pt idx="1">
                  <c:v>442</c:v>
                </c:pt>
                <c:pt idx="2">
                  <c:v>1154.5999999999999</c:v>
                </c:pt>
                <c:pt idx="3">
                  <c:v>13.3</c:v>
                </c:pt>
              </c:numCache>
            </c:numRef>
          </c:val>
        </c:ser>
        <c:ser>
          <c:idx val="2"/>
          <c:order val="2"/>
          <c:tx>
            <c:strRef>
              <c:f>Sheet2!$K$6</c:f>
              <c:strCache>
                <c:ptCount val="1"/>
                <c:pt idx="0">
                  <c:v>2015</c:v>
                </c:pt>
              </c:strCache>
            </c:strRef>
          </c:tx>
          <c:dLbls>
            <c:dLbl>
              <c:idx val="0"/>
              <c:layout>
                <c:manualLayout>
                  <c:x val="3.333333333333334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Sheet2!$K$7:$K$10</c:f>
              <c:numCache>
                <c:formatCode>0.0</c:formatCode>
                <c:ptCount val="4"/>
                <c:pt idx="0">
                  <c:v>1509.3</c:v>
                </c:pt>
                <c:pt idx="1">
                  <c:v>464.2</c:v>
                </c:pt>
                <c:pt idx="2">
                  <c:v>1361.2</c:v>
                </c:pt>
                <c:pt idx="3">
                  <c:v>128.4</c:v>
                </c:pt>
              </c:numCache>
            </c:numRef>
          </c:val>
        </c:ser>
        <c:dLbls>
          <c:showVal val="1"/>
        </c:dLbls>
        <c:overlap val="-25"/>
        <c:axId val="64551552"/>
        <c:axId val="64577920"/>
      </c:barChart>
      <c:catAx>
        <c:axId val="645515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4577920"/>
        <c:crosses val="autoZero"/>
        <c:auto val="1"/>
        <c:lblAlgn val="ctr"/>
        <c:lblOffset val="100"/>
      </c:catAx>
      <c:valAx>
        <c:axId val="64577920"/>
        <c:scaling>
          <c:orientation val="minMax"/>
        </c:scaling>
        <c:delete val="1"/>
        <c:axPos val="l"/>
        <c:numFmt formatCode="0.0" sourceLinked="1"/>
        <c:tickLblPos val="none"/>
        <c:crossAx val="645515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3590644919385082"/>
          <c:y val="7.5000000000000011E-2"/>
          <c:w val="0.12878233970753666"/>
          <c:h val="0.27526345144356934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Sheet2!$I$45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0"/>
              <c:layout>
                <c:manualLayout>
                  <c:x val="-3.333333333333334E-2"/>
                  <c:y val="1.3888888888888926E-2"/>
                </c:manualLayout>
              </c:layout>
              <c:showVal val="1"/>
            </c:dLbl>
            <c:dLbl>
              <c:idx val="1"/>
              <c:layout>
                <c:manualLayout>
                  <c:x val="-2.7777777777777891E-2"/>
                  <c:y val="4.6296296296296424E-3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Sheet2!$I$46:$I$49</c:f>
              <c:numCache>
                <c:formatCode>0.0</c:formatCode>
                <c:ptCount val="4"/>
                <c:pt idx="0">
                  <c:v>1409.7</c:v>
                </c:pt>
                <c:pt idx="1">
                  <c:v>410.2</c:v>
                </c:pt>
                <c:pt idx="2" formatCode="General">
                  <c:v>896.6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Sheet2!$J$45</c:f>
              <c:strCache>
                <c:ptCount val="1"/>
                <c:pt idx="0">
                  <c:v>2014</c:v>
                </c:pt>
              </c:strCache>
            </c:strRef>
          </c:tx>
          <c:dLbls>
            <c:dLbl>
              <c:idx val="0"/>
              <c:layout>
                <c:manualLayout>
                  <c:x val="-1.6666666666666701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5.5555555555555558E-3"/>
                  <c:y val="-1.8518518518518552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2.3148148148148147E-2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Sheet2!$J$46:$J$49</c:f>
              <c:numCache>
                <c:formatCode>0.0</c:formatCode>
                <c:ptCount val="4"/>
                <c:pt idx="0">
                  <c:v>1537</c:v>
                </c:pt>
                <c:pt idx="1">
                  <c:v>442</c:v>
                </c:pt>
                <c:pt idx="2" formatCode="General">
                  <c:v>1127.7</c:v>
                </c:pt>
                <c:pt idx="3" formatCode="General">
                  <c:v>13.3</c:v>
                </c:pt>
              </c:numCache>
            </c:numRef>
          </c:val>
        </c:ser>
        <c:ser>
          <c:idx val="2"/>
          <c:order val="2"/>
          <c:tx>
            <c:strRef>
              <c:f>Sheet2!$K$45</c:f>
              <c:strCache>
                <c:ptCount val="1"/>
                <c:pt idx="0">
                  <c:v>2015</c:v>
                </c:pt>
              </c:strCache>
            </c:strRef>
          </c:tx>
          <c:dLbls>
            <c:dLbl>
              <c:idx val="0"/>
              <c:layout>
                <c:manualLayout>
                  <c:x val="2.7777777777777863E-2"/>
                  <c:y val="2.1218890680033537E-17"/>
                </c:manualLayout>
              </c:layout>
              <c:showVal val="1"/>
            </c:dLbl>
            <c:dLbl>
              <c:idx val="1"/>
              <c:layout>
                <c:manualLayout>
                  <c:x val="1.944444444444444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666666666666670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9444444444444545E-2"/>
                  <c:y val="-4.6296296296296424E-3"/>
                </c:manualLayout>
              </c:layout>
              <c:showVal val="1"/>
            </c:dLbl>
            <c:txPr>
              <a:bodyPr/>
              <a:lstStyle/>
              <a:p>
                <a:pPr>
                  <a:defRPr sz="900" b="1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Sheet2!$K$46:$K$49</c:f>
              <c:numCache>
                <c:formatCode>General</c:formatCode>
                <c:ptCount val="4"/>
                <c:pt idx="0">
                  <c:v>1587.8</c:v>
                </c:pt>
                <c:pt idx="1">
                  <c:v>464.2</c:v>
                </c:pt>
                <c:pt idx="2">
                  <c:v>1367.2</c:v>
                </c:pt>
                <c:pt idx="3">
                  <c:v>130.5</c:v>
                </c:pt>
              </c:numCache>
            </c:numRef>
          </c:val>
        </c:ser>
        <c:dLbls>
          <c:showVal val="1"/>
        </c:dLbls>
        <c:axId val="64182912"/>
        <c:axId val="64196992"/>
      </c:barChart>
      <c:catAx>
        <c:axId val="641829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4196992"/>
        <c:crosses val="autoZero"/>
        <c:auto val="1"/>
        <c:lblAlgn val="ctr"/>
        <c:lblOffset val="100"/>
      </c:catAx>
      <c:valAx>
        <c:axId val="64196992"/>
        <c:scaling>
          <c:orientation val="minMax"/>
        </c:scaling>
        <c:delete val="1"/>
        <c:axPos val="l"/>
        <c:numFmt formatCode="0.0" sourceLinked="1"/>
        <c:tickLblPos val="none"/>
        <c:crossAx val="641829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4645538057742797"/>
          <c:y val="8.3333333333333343E-2"/>
          <c:w val="0.13187961174664475"/>
          <c:h val="0.36612459900845851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Sheet1!$A$7</c:f>
              <c:strCache>
                <c:ptCount val="1"/>
                <c:pt idx="0">
                  <c:v>Цахилгаан холбоо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Sheet1!$B$6:$E$6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Sheet1!$B$7:$E$7</c:f>
              <c:numCache>
                <c:formatCode>General</c:formatCode>
                <c:ptCount val="4"/>
                <c:pt idx="0">
                  <c:v>173.9</c:v>
                </c:pt>
                <c:pt idx="1">
                  <c:v>90.5</c:v>
                </c:pt>
                <c:pt idx="2">
                  <c:v>104.6</c:v>
                </c:pt>
                <c:pt idx="3">
                  <c:v>139.1</c:v>
                </c:pt>
              </c:numCache>
            </c:numRef>
          </c:val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Шуудан холбоо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Sheet1!$B$6:$E$6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Sheet1!$B$8:$E$8</c:f>
              <c:numCache>
                <c:formatCode>General</c:formatCode>
                <c:ptCount val="4"/>
                <c:pt idx="0">
                  <c:v>87.4</c:v>
                </c:pt>
                <c:pt idx="1">
                  <c:v>82.6</c:v>
                </c:pt>
                <c:pt idx="2">
                  <c:v>87.2</c:v>
                </c:pt>
                <c:pt idx="3">
                  <c:v>102.5</c:v>
                </c:pt>
              </c:numCache>
            </c:numRef>
          </c:val>
        </c:ser>
        <c:dLbls>
          <c:showVal val="1"/>
        </c:dLbls>
        <c:shape val="box"/>
        <c:axId val="38054912"/>
        <c:axId val="39408384"/>
        <c:axId val="0"/>
      </c:bar3DChart>
      <c:catAx>
        <c:axId val="38054912"/>
        <c:scaling>
          <c:orientation val="minMax"/>
        </c:scaling>
        <c:axPos val="b"/>
        <c:numFmt formatCode="General" sourceLinked="1"/>
        <c:majorTickMark val="none"/>
        <c:tickLblPos val="nextTo"/>
        <c:crossAx val="39408384"/>
        <c:crosses val="autoZero"/>
        <c:auto val="1"/>
        <c:lblAlgn val="ctr"/>
        <c:lblOffset val="100"/>
      </c:catAx>
      <c:valAx>
        <c:axId val="39408384"/>
        <c:scaling>
          <c:orientation val="minMax"/>
        </c:scaling>
        <c:delete val="1"/>
        <c:axPos val="l"/>
        <c:numFmt formatCode="General" sourceLinked="1"/>
        <c:tickLblPos val="none"/>
        <c:crossAx val="3805491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autoTitleDeleted val="1"/>
    <c:plotArea>
      <c:layout/>
      <c:lineChart>
        <c:grouping val="stacked"/>
        <c:ser>
          <c:idx val="0"/>
          <c:order val="0"/>
          <c:tx>
            <c:strRef>
              <c:f>Sheet1!$A$22</c:f>
              <c:strCache>
                <c:ptCount val="1"/>
                <c:pt idx="0">
                  <c:v>Нийт орлого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Sheet1!$B$21:$F$21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Sheet1!$B$22:$F$22</c:f>
              <c:numCache>
                <c:formatCode>General</c:formatCode>
                <c:ptCount val="5"/>
                <c:pt idx="0">
                  <c:v>195.5</c:v>
                </c:pt>
                <c:pt idx="1">
                  <c:v>261.3</c:v>
                </c:pt>
                <c:pt idx="2">
                  <c:v>173.1</c:v>
                </c:pt>
                <c:pt idx="3">
                  <c:v>191.8</c:v>
                </c:pt>
                <c:pt idx="4">
                  <c:v>241.6</c:v>
                </c:pt>
              </c:numCache>
            </c:numRef>
          </c:val>
        </c:ser>
        <c:dLbls>
          <c:showVal val="1"/>
        </c:dLbls>
        <c:marker val="1"/>
        <c:axId val="51197440"/>
        <c:axId val="72719744"/>
      </c:lineChart>
      <c:catAx>
        <c:axId val="511974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2719744"/>
        <c:crosses val="autoZero"/>
        <c:auto val="1"/>
        <c:lblAlgn val="ctr"/>
        <c:lblOffset val="100"/>
      </c:catAx>
      <c:valAx>
        <c:axId val="72719744"/>
        <c:scaling>
          <c:orientation val="minMax"/>
        </c:scaling>
        <c:delete val="1"/>
        <c:axPos val="l"/>
        <c:numFmt formatCode="General" sourceLinked="1"/>
        <c:tickLblPos val="none"/>
        <c:crossAx val="5119744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Sheet1!$A$30</c:f>
              <c:strCache>
                <c:ptCount val="1"/>
                <c:pt idx="0">
                  <c:v>Хувийн тээвэр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Sheet1!$B$29:$F$29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Sheet1!$B$30:$F$30</c:f>
              <c:numCache>
                <c:formatCode>General</c:formatCode>
                <c:ptCount val="5"/>
                <c:pt idx="0">
                  <c:v>3.4</c:v>
                </c:pt>
                <c:pt idx="1">
                  <c:v>4.5</c:v>
                </c:pt>
                <c:pt idx="2">
                  <c:v>3.9</c:v>
                </c:pt>
                <c:pt idx="3">
                  <c:v>4.0999999999999996</c:v>
                </c:pt>
                <c:pt idx="4">
                  <c:v>5.0999999999999996</c:v>
                </c:pt>
              </c:numCache>
            </c:numRef>
          </c:val>
        </c:ser>
        <c:ser>
          <c:idx val="1"/>
          <c:order val="1"/>
          <c:tx>
            <c:strRef>
              <c:f>Sheet1!$A$31</c:f>
              <c:strCache>
                <c:ptCount val="1"/>
                <c:pt idx="0">
                  <c:v>Aвто тээврийн газар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Sheet1!$B$29:$F$29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Sheet1!$B$31:$F$31</c:f>
              <c:numCache>
                <c:formatCode>General</c:formatCode>
                <c:ptCount val="5"/>
                <c:pt idx="0">
                  <c:v>7.9</c:v>
                </c:pt>
                <c:pt idx="1">
                  <c:v>7</c:v>
                </c:pt>
                <c:pt idx="2">
                  <c:v>7.1</c:v>
                </c:pt>
                <c:pt idx="3">
                  <c:v>7.6</c:v>
                </c:pt>
                <c:pt idx="4">
                  <c:v>8.6</c:v>
                </c:pt>
              </c:numCache>
            </c:numRef>
          </c:val>
        </c:ser>
        <c:dLbls>
          <c:showVal val="1"/>
        </c:dLbls>
        <c:shape val="cylinder"/>
        <c:axId val="117164672"/>
        <c:axId val="39531264"/>
        <c:axId val="0"/>
      </c:bar3DChart>
      <c:catAx>
        <c:axId val="11716467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9531264"/>
        <c:crosses val="autoZero"/>
        <c:auto val="1"/>
        <c:lblAlgn val="ctr"/>
        <c:lblOffset val="100"/>
      </c:catAx>
      <c:valAx>
        <c:axId val="39531264"/>
        <c:scaling>
          <c:orientation val="minMax"/>
        </c:scaling>
        <c:delete val="1"/>
        <c:axPos val="l"/>
        <c:numFmt formatCode="General" sourceLinked="1"/>
        <c:tickLblPos val="none"/>
        <c:crossAx val="1171646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1758223972003529"/>
          <c:y val="3.2407407407407468E-2"/>
          <c:w val="0.5592799650043746"/>
          <c:h val="8.3717191601050012E-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>
                <a:latin typeface="Arial" pitchFamily="34" charset="0"/>
                <a:cs typeface="Arial" pitchFamily="34" charset="0"/>
              </a:rPr>
              <a:t>Банк,</a:t>
            </a:r>
            <a:r>
              <a:rPr lang="mn-MN" baseline="0">
                <a:latin typeface="Arial" pitchFamily="34" charset="0"/>
                <a:cs typeface="Arial" pitchFamily="34" charset="0"/>
              </a:rPr>
              <a:t> санхүү</a:t>
            </a: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sideWall>
      <c:spPr>
        <a:noFill/>
        <a:ln w="25400">
          <a:noFill/>
        </a:ln>
      </c:spPr>
    </c:sideWall>
    <c:plotArea>
      <c:layout/>
      <c:bar3DChart>
        <c:barDir val="col"/>
        <c:grouping val="clustered"/>
        <c:ser>
          <c:idx val="0"/>
          <c:order val="0"/>
          <c:tx>
            <c:strRef>
              <c:f>Sheet2!$M$3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Sheet2!$N$2:$S$2</c:f>
              <c:numCache>
                <c:formatCode>General</c:formatCode>
                <c:ptCount val="6"/>
                <c:pt idx="0">
                  <c:v>2010.06</c:v>
                </c:pt>
                <c:pt idx="1">
                  <c:v>2011.06</c:v>
                </c:pt>
                <c:pt idx="2">
                  <c:v>2012.06</c:v>
                </c:pt>
                <c:pt idx="3">
                  <c:v>2013.06</c:v>
                </c:pt>
                <c:pt idx="4">
                  <c:v>2014.06</c:v>
                </c:pt>
                <c:pt idx="5">
                  <c:v>2015.06</c:v>
                </c:pt>
              </c:numCache>
            </c:numRef>
          </c:cat>
          <c:val>
            <c:numRef>
              <c:f>Sheet2!$N$3:$S$3</c:f>
              <c:numCache>
                <c:formatCode>General</c:formatCode>
                <c:ptCount val="6"/>
                <c:pt idx="0" formatCode="0.0">
                  <c:v>20431</c:v>
                </c:pt>
                <c:pt idx="1">
                  <c:v>42808.5</c:v>
                </c:pt>
                <c:pt idx="2">
                  <c:v>57992.9</c:v>
                </c:pt>
                <c:pt idx="3">
                  <c:v>80173.100000000006</c:v>
                </c:pt>
                <c:pt idx="4">
                  <c:v>105212.2</c:v>
                </c:pt>
                <c:pt idx="5" formatCode="0.0">
                  <c:v>119121</c:v>
                </c:pt>
              </c:numCache>
            </c:numRef>
          </c:val>
        </c:ser>
        <c:ser>
          <c:idx val="1"/>
          <c:order val="1"/>
          <c:tx>
            <c:strRef>
              <c:f>Sheet2!$M$4</c:f>
              <c:strCache>
                <c:ptCount val="1"/>
                <c:pt idx="0">
                  <c:v>Хадгаламж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Sheet2!$N$2:$S$2</c:f>
              <c:numCache>
                <c:formatCode>General</c:formatCode>
                <c:ptCount val="6"/>
                <c:pt idx="0">
                  <c:v>2010.06</c:v>
                </c:pt>
                <c:pt idx="1">
                  <c:v>2011.06</c:v>
                </c:pt>
                <c:pt idx="2">
                  <c:v>2012.06</c:v>
                </c:pt>
                <c:pt idx="3">
                  <c:v>2013.06</c:v>
                </c:pt>
                <c:pt idx="4">
                  <c:v>2014.06</c:v>
                </c:pt>
                <c:pt idx="5">
                  <c:v>2015.06</c:v>
                </c:pt>
              </c:numCache>
            </c:numRef>
          </c:cat>
          <c:val>
            <c:numRef>
              <c:f>Sheet2!$N$4:$S$4</c:f>
              <c:numCache>
                <c:formatCode>General</c:formatCode>
                <c:ptCount val="6"/>
                <c:pt idx="0" formatCode="0.0">
                  <c:v>13379.3</c:v>
                </c:pt>
                <c:pt idx="1">
                  <c:v>19765.400000000001</c:v>
                </c:pt>
                <c:pt idx="2">
                  <c:v>27883.8</c:v>
                </c:pt>
                <c:pt idx="3" formatCode="0.0">
                  <c:v>33679.300000000003</c:v>
                </c:pt>
                <c:pt idx="4">
                  <c:v>37693.4</c:v>
                </c:pt>
                <c:pt idx="5">
                  <c:v>42764.3</c:v>
                </c:pt>
              </c:numCache>
            </c:numRef>
          </c:val>
        </c:ser>
        <c:dLbls>
          <c:showVal val="1"/>
        </c:dLbls>
        <c:shape val="cylinder"/>
        <c:axId val="32953856"/>
        <c:axId val="32955392"/>
        <c:axId val="0"/>
      </c:bar3DChart>
      <c:catAx>
        <c:axId val="329538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2955392"/>
        <c:crosses val="autoZero"/>
        <c:auto val="1"/>
        <c:lblAlgn val="ctr"/>
        <c:lblOffset val="100"/>
      </c:catAx>
      <c:valAx>
        <c:axId val="32955392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3295385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Sheet1!$A$40</c:f>
              <c:strCache>
                <c:ptCount val="1"/>
                <c:pt idx="0">
                  <c:v>нийт орлого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Sheet1!$B$39:$E$39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Sheet1!$B$40:$E$40</c:f>
              <c:numCache>
                <c:formatCode>General</c:formatCode>
                <c:ptCount val="4"/>
                <c:pt idx="0">
                  <c:v>156.69999999999999</c:v>
                </c:pt>
                <c:pt idx="1">
                  <c:v>227.5</c:v>
                </c:pt>
                <c:pt idx="2">
                  <c:v>139.9</c:v>
                </c:pt>
                <c:pt idx="3">
                  <c:v>219.7</c:v>
                </c:pt>
              </c:numCache>
            </c:numRef>
          </c:val>
        </c:ser>
        <c:ser>
          <c:idx val="1"/>
          <c:order val="1"/>
          <c:tx>
            <c:strRef>
              <c:f>Sheet1!$A$41</c:f>
              <c:strCache>
                <c:ptCount val="1"/>
                <c:pt idx="0">
                  <c:v> Үүнээс ус борлуулалт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Sheet1!$B$39:$E$39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Sheet1!$B$41:$E$41</c:f>
              <c:numCache>
                <c:formatCode>General</c:formatCode>
                <c:ptCount val="4"/>
                <c:pt idx="0">
                  <c:v>33.6</c:v>
                </c:pt>
                <c:pt idx="1">
                  <c:v>49.5</c:v>
                </c:pt>
                <c:pt idx="2">
                  <c:v>33.5</c:v>
                </c:pt>
                <c:pt idx="3">
                  <c:v>51.2</c:v>
                </c:pt>
              </c:numCache>
            </c:numRef>
          </c:val>
        </c:ser>
        <c:dLbls>
          <c:showVal val="1"/>
        </c:dLbls>
        <c:shape val="pyramid"/>
        <c:axId val="39549568"/>
        <c:axId val="39555456"/>
        <c:axId val="0"/>
      </c:bar3DChart>
      <c:catAx>
        <c:axId val="395495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9555456"/>
        <c:crosses val="autoZero"/>
        <c:auto val="1"/>
        <c:lblAlgn val="ctr"/>
        <c:lblOffset val="100"/>
      </c:catAx>
      <c:valAx>
        <c:axId val="39555456"/>
        <c:scaling>
          <c:orientation val="minMax"/>
        </c:scaling>
        <c:delete val="1"/>
        <c:axPos val="l"/>
        <c:numFmt formatCode="General" sourceLinked="1"/>
        <c:tickLblPos val="none"/>
        <c:crossAx val="3954956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3.0555555555555582E-2"/>
          <c:y val="0.16242089530475357"/>
          <c:w val="0.93888888888888966"/>
          <c:h val="0.60388863156811345"/>
        </c:manualLayout>
      </c:layout>
      <c:lineChart>
        <c:grouping val="stacked"/>
        <c:ser>
          <c:idx val="0"/>
          <c:order val="0"/>
          <c:tx>
            <c:strRef>
              <c:f>Sheet1!$A$48</c:f>
              <c:strCache>
                <c:ptCount val="1"/>
                <c:pt idx="0">
                  <c:v>ЗБ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Sheet1!$B$47:$E$47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Sheet1!$B$48:$E$48</c:f>
              <c:numCache>
                <c:formatCode>General</c:formatCode>
                <c:ptCount val="4"/>
                <c:pt idx="0">
                  <c:v>111.5</c:v>
                </c:pt>
                <c:pt idx="1">
                  <c:v>99.5</c:v>
                </c:pt>
                <c:pt idx="2">
                  <c:v>136.4</c:v>
                </c:pt>
                <c:pt idx="3">
                  <c:v>141.1</c:v>
                </c:pt>
              </c:numCache>
            </c:numRef>
          </c:val>
        </c:ser>
        <c:ser>
          <c:idx val="1"/>
          <c:order val="1"/>
          <c:tx>
            <c:strRef>
              <c:f>Sheet1!$A$49</c:f>
              <c:strCache>
                <c:ptCount val="1"/>
                <c:pt idx="0">
                  <c:v>ЗГ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Sheet1!$B$47:$E$47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Sheet1!$B$49:$E$49</c:f>
              <c:numCache>
                <c:formatCode>General</c:formatCode>
                <c:ptCount val="4"/>
                <c:pt idx="0">
                  <c:v>23.5</c:v>
                </c:pt>
                <c:pt idx="1">
                  <c:v>33.5</c:v>
                </c:pt>
                <c:pt idx="2">
                  <c:v>23.1</c:v>
                </c:pt>
                <c:pt idx="3">
                  <c:v>25.5</c:v>
                </c:pt>
              </c:numCache>
            </c:numRef>
          </c:val>
        </c:ser>
        <c:dLbls>
          <c:showVal val="1"/>
        </c:dLbls>
        <c:marker val="1"/>
        <c:axId val="55448704"/>
        <c:axId val="55450240"/>
      </c:lineChart>
      <c:catAx>
        <c:axId val="554487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5450240"/>
        <c:crosses val="autoZero"/>
        <c:auto val="1"/>
        <c:lblAlgn val="ctr"/>
        <c:lblOffset val="100"/>
      </c:catAx>
      <c:valAx>
        <c:axId val="55450240"/>
        <c:scaling>
          <c:orientation val="minMax"/>
        </c:scaling>
        <c:delete val="1"/>
        <c:axPos val="l"/>
        <c:numFmt formatCode="General" sourceLinked="1"/>
        <c:tickLblPos val="none"/>
        <c:crossAx val="5544870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>
                <a:latin typeface="Arial" pitchFamily="34" charset="0"/>
                <a:cs typeface="Arial" pitchFamily="34" charset="0"/>
              </a:rPr>
              <a:t>Орон нутгийн төсөв</a:t>
            </a:r>
            <a:r>
              <a:rPr lang="mn-MN" baseline="0">
                <a:latin typeface="Arial" pitchFamily="34" charset="0"/>
                <a:cs typeface="Arial" pitchFamily="34" charset="0"/>
              </a:rPr>
              <a:t>  жил бүрийн </a:t>
            </a:r>
            <a:r>
              <a:rPr lang="en-US" baseline="0">
                <a:latin typeface="Arial" pitchFamily="34" charset="0"/>
                <a:cs typeface="Arial" pitchFamily="34" charset="0"/>
              </a:rPr>
              <a:t>6</a:t>
            </a:r>
            <a:r>
              <a:rPr lang="mn-MN" baseline="0">
                <a:latin typeface="Arial" pitchFamily="34" charset="0"/>
                <a:cs typeface="Arial" pitchFamily="34" charset="0"/>
              </a:rPr>
              <a:t>-р сарын байдлаар</a:t>
            </a:r>
            <a:endParaRPr lang="mn-MN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9022913964548204E-2"/>
          <c:y val="0.21377972790568303"/>
          <c:w val="0.96195417207090361"/>
          <c:h val="0.60805962641499767"/>
        </c:manualLayout>
      </c:layout>
      <c:barChart>
        <c:barDir val="col"/>
        <c:grouping val="clustered"/>
        <c:ser>
          <c:idx val="0"/>
          <c:order val="0"/>
          <c:tx>
            <c:strRef>
              <c:f>Sheet1!$L$3</c:f>
              <c:strCache>
                <c:ptCount val="1"/>
                <c:pt idx="0">
                  <c:v>Төсвийн зарлага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Sheet1!$M$2:$Q$2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Sheet1!$M$3:$Q$3</c:f>
              <c:numCache>
                <c:formatCode>General</c:formatCode>
                <c:ptCount val="5"/>
                <c:pt idx="0">
                  <c:v>15933.6</c:v>
                </c:pt>
                <c:pt idx="1">
                  <c:v>22323.599999999991</c:v>
                </c:pt>
                <c:pt idx="2">
                  <c:v>24434.9</c:v>
                </c:pt>
                <c:pt idx="3">
                  <c:v>28396.9</c:v>
                </c:pt>
                <c:pt idx="4" formatCode="0.0">
                  <c:v>27454.400000000001</c:v>
                </c:pt>
              </c:numCache>
            </c:numRef>
          </c:val>
        </c:ser>
        <c:ser>
          <c:idx val="1"/>
          <c:order val="1"/>
          <c:tx>
            <c:strRef>
              <c:f>Sheet1!$L$4</c:f>
              <c:strCache>
                <c:ptCount val="1"/>
                <c:pt idx="0">
                  <c:v>Төсвийн орлого</c:v>
                </c:pt>
              </c:strCache>
            </c:strRef>
          </c:tx>
          <c:dLbls>
            <c:dLbl>
              <c:idx val="0"/>
              <c:layout>
                <c:manualLayout>
                  <c:x val="1.6830292051949792E-2"/>
                  <c:y val="-9.7087353900732892E-3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Sheet1!$M$2:$Q$2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Sheet1!$M$4:$Q$4</c:f>
              <c:numCache>
                <c:formatCode>General</c:formatCode>
                <c:ptCount val="5"/>
                <c:pt idx="0">
                  <c:v>19626.7</c:v>
                </c:pt>
                <c:pt idx="1">
                  <c:v>26420.7</c:v>
                </c:pt>
                <c:pt idx="2" formatCode="0.0">
                  <c:v>31816.1</c:v>
                </c:pt>
                <c:pt idx="3" formatCode="0.0">
                  <c:v>30127.5</c:v>
                </c:pt>
                <c:pt idx="4" formatCode="0.0">
                  <c:v>30079.3</c:v>
                </c:pt>
              </c:numCache>
            </c:numRef>
          </c:val>
        </c:ser>
        <c:dLbls>
          <c:showVal val="1"/>
        </c:dLbls>
        <c:overlap val="-25"/>
        <c:axId val="67041536"/>
        <c:axId val="39329792"/>
      </c:barChart>
      <c:catAx>
        <c:axId val="670415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9329792"/>
        <c:crosses val="autoZero"/>
        <c:auto val="1"/>
        <c:lblAlgn val="ctr"/>
        <c:lblOffset val="100"/>
      </c:catAx>
      <c:valAx>
        <c:axId val="393297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0415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2278521605032834"/>
          <c:y val="0.91577659307988901"/>
          <c:w val="0.40307209519908205"/>
          <c:h val="5.6998940703070412E-2"/>
        </c:manualLayout>
      </c:layout>
      <c:txPr>
        <a:bodyPr/>
        <a:lstStyle/>
        <a:p>
          <a:pPr>
            <a:defRPr sz="105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Хүн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амын төрөлт, нас баралт, ердийн цэвэр өсөлт сүүлийн </a:t>
            </a:r>
            <a:endParaRPr lang="en-US" sz="1400" baseline="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жилийн 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5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сарын 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8815790125290943"/>
          <c:y val="4.3769342265052621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"/>
          <c:y val="0.25234829788067592"/>
          <c:w val="1"/>
          <c:h val="0.52743679885967121"/>
        </c:manualLayout>
      </c:layout>
      <c:bar3DChart>
        <c:barDir val="col"/>
        <c:grouping val="clustered"/>
        <c:ser>
          <c:idx val="0"/>
          <c:order val="0"/>
          <c:tx>
            <c:strRef>
              <c:f>Sheet1!$A$27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2.4875621890547265E-2"/>
                </c:manualLayout>
              </c:layout>
              <c:showVal val="1"/>
            </c:dLbl>
            <c:dLbl>
              <c:idx val="1"/>
              <c:layout>
                <c:manualLayout>
                  <c:x val="4.7169811320754715E-3"/>
                  <c:y val="-1.2437810945273632E-2"/>
                </c:manualLayout>
              </c:layout>
              <c:showVal val="1"/>
            </c:dLbl>
            <c:dLbl>
              <c:idx val="2"/>
              <c:layout>
                <c:manualLayout>
                  <c:x val="1.5723270440251597E-3"/>
                  <c:y val="-1.2437810945273632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Sheet1!$B$27:$E$27</c:f>
              <c:numCache>
                <c:formatCode>General</c:formatCode>
                <c:ptCount val="4"/>
                <c:pt idx="0">
                  <c:v>792</c:v>
                </c:pt>
                <c:pt idx="1">
                  <c:v>178</c:v>
                </c:pt>
                <c:pt idx="2">
                  <c:v>614</c:v>
                </c:pt>
              </c:numCache>
            </c:numRef>
          </c:val>
        </c:ser>
        <c:ser>
          <c:idx val="1"/>
          <c:order val="1"/>
          <c:tx>
            <c:strRef>
              <c:f>Sheet1!$A$28</c:f>
              <c:strCache>
                <c:ptCount val="1"/>
                <c:pt idx="0">
                  <c:v>2014</c:v>
                </c:pt>
              </c:strCache>
            </c:strRef>
          </c:tx>
          <c:dLbls>
            <c:dLbl>
              <c:idx val="0"/>
              <c:layout>
                <c:manualLayout>
                  <c:x val="8.8050314465408924E-3"/>
                  <c:y val="-2.4875621890547265E-2"/>
                </c:manualLayout>
              </c:layout>
              <c:showVal val="1"/>
            </c:dLbl>
            <c:dLbl>
              <c:idx val="1"/>
              <c:layout>
                <c:manualLayout>
                  <c:x val="4.8218442034368382E-3"/>
                  <c:y val="-2.2388059701492533E-2"/>
                </c:manualLayout>
              </c:layout>
              <c:showVal val="1"/>
            </c:dLbl>
            <c:dLbl>
              <c:idx val="2"/>
              <c:layout>
                <c:manualLayout>
                  <c:x val="8.3333333333333506E-3"/>
                  <c:y val="-4.6296296296296502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Sheet1!$B$28:$E$28</c:f>
              <c:numCache>
                <c:formatCode>General</c:formatCode>
                <c:ptCount val="4"/>
                <c:pt idx="0">
                  <c:v>739</c:v>
                </c:pt>
                <c:pt idx="1">
                  <c:v>189</c:v>
                </c:pt>
                <c:pt idx="2">
                  <c:v>550</c:v>
                </c:pt>
              </c:numCache>
            </c:numRef>
          </c:val>
        </c:ser>
        <c:ser>
          <c:idx val="2"/>
          <c:order val="2"/>
          <c:tx>
            <c:strRef>
              <c:f>Sheet1!$A$29</c:f>
              <c:strCache>
                <c:ptCount val="1"/>
                <c:pt idx="0">
                  <c:v>2015</c:v>
                </c:pt>
              </c:strCache>
            </c:strRef>
          </c:tx>
          <c:dLbls>
            <c:dLbl>
              <c:idx val="0"/>
              <c:layout>
                <c:manualLayout>
                  <c:x val="1.7138364779874217E-2"/>
                  <c:y val="-1.7412935323383099E-2"/>
                </c:manualLayout>
              </c:layout>
              <c:showVal val="1"/>
            </c:dLbl>
            <c:dLbl>
              <c:idx val="1"/>
              <c:layout>
                <c:manualLayout>
                  <c:x val="1.2316520576437447E-2"/>
                  <c:y val="-9.9502487562189261E-3"/>
                </c:manualLayout>
              </c:layout>
              <c:showVal val="1"/>
            </c:dLbl>
            <c:dLbl>
              <c:idx val="2"/>
              <c:layout>
                <c:manualLayout>
                  <c:x val="2.2222222222222282E-2"/>
                  <c:y val="-9.2592592592593212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Sheet1!$B$29:$E$29</c:f>
              <c:numCache>
                <c:formatCode>General</c:formatCode>
                <c:ptCount val="4"/>
                <c:pt idx="0">
                  <c:v>761</c:v>
                </c:pt>
                <c:pt idx="1">
                  <c:v>156</c:v>
                </c:pt>
                <c:pt idx="2">
                  <c:v>605</c:v>
                </c:pt>
              </c:numCache>
            </c:numRef>
          </c:val>
        </c:ser>
        <c:dLbls>
          <c:showVal val="1"/>
        </c:dLbls>
        <c:shape val="cylinder"/>
        <c:axId val="60705792"/>
        <c:axId val="60723968"/>
        <c:axId val="0"/>
      </c:bar3DChart>
      <c:catAx>
        <c:axId val="607057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0723968"/>
        <c:crosses val="autoZero"/>
        <c:auto val="1"/>
        <c:lblAlgn val="ctr"/>
        <c:lblOffset val="100"/>
      </c:catAx>
      <c:valAx>
        <c:axId val="60723968"/>
        <c:scaling>
          <c:orientation val="minMax"/>
        </c:scaling>
        <c:delete val="1"/>
        <c:axPos val="l"/>
        <c:numFmt formatCode="General" sourceLinked="1"/>
        <c:tickLblPos val="none"/>
        <c:crossAx val="607057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0567990073297077"/>
          <c:y val="0.91073977371627501"/>
          <c:w val="0.66678881308553795"/>
          <c:h val="6.9914406913235347E-2"/>
        </c:manualLayout>
      </c:layout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Амаржсан эх, амьд төрсөн хүүхдийн тоо сүүлийн 3 жилийн 6 сарын</a:t>
            </a:r>
            <a:r>
              <a:rPr lang="mn-MN" sz="1200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байдлаар</a:t>
            </a:r>
            <a:endParaRPr lang="en-US" sz="120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6039327745322171"/>
          <c:y val="4.1004874390701178E-3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"/>
          <c:y val="0.22710911136107986"/>
          <c:w val="0.96774193548387266"/>
          <c:h val="0.47060104986876639"/>
        </c:manualLayout>
      </c:layout>
      <c:bar3DChart>
        <c:barDir val="col"/>
        <c:grouping val="clustered"/>
        <c:ser>
          <c:idx val="0"/>
          <c:order val="0"/>
          <c:tx>
            <c:strRef>
              <c:f>Sheet1!$A$78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Sheet1!$B$77:$D$77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Sheet1!$B$78:$D$78</c:f>
              <c:numCache>
                <c:formatCode>General</c:formatCode>
                <c:ptCount val="3"/>
                <c:pt idx="0">
                  <c:v>816</c:v>
                </c:pt>
                <c:pt idx="1">
                  <c:v>799</c:v>
                </c:pt>
                <c:pt idx="2">
                  <c:v>874</c:v>
                </c:pt>
              </c:numCache>
            </c:numRef>
          </c:val>
        </c:ser>
        <c:ser>
          <c:idx val="1"/>
          <c:order val="1"/>
          <c:tx>
            <c:strRef>
              <c:f>Sheet1!$A$79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Sheet1!$B$77:$D$77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Sheet1!$B$79:$D$79</c:f>
              <c:numCache>
                <c:formatCode>General</c:formatCode>
                <c:ptCount val="3"/>
                <c:pt idx="0">
                  <c:v>817</c:v>
                </c:pt>
                <c:pt idx="1">
                  <c:v>801</c:v>
                </c:pt>
                <c:pt idx="2">
                  <c:v>874</c:v>
                </c:pt>
              </c:numCache>
            </c:numRef>
          </c:val>
        </c:ser>
        <c:dLbls>
          <c:showVal val="1"/>
        </c:dLbls>
        <c:shape val="cone"/>
        <c:axId val="58620544"/>
        <c:axId val="58638720"/>
        <c:axId val="0"/>
      </c:bar3DChart>
      <c:catAx>
        <c:axId val="586205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8638720"/>
        <c:crosses val="autoZero"/>
        <c:auto val="1"/>
        <c:lblAlgn val="ctr"/>
        <c:lblOffset val="100"/>
      </c:catAx>
      <c:valAx>
        <c:axId val="58638720"/>
        <c:scaling>
          <c:orientation val="minMax"/>
        </c:scaling>
        <c:delete val="1"/>
        <c:axPos val="l"/>
        <c:numFmt formatCode="General" sourceLinked="1"/>
        <c:tickLblPos val="none"/>
        <c:crossAx val="58620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0796122258911201"/>
          <c:y val="0.85528571428571465"/>
          <c:w val="0.55181927863855806"/>
          <c:h val="5.7537682789651323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Нялхасын</a:t>
            </a:r>
            <a:r>
              <a:rPr lang="mn-MN" sz="1200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эндэгдэл болон 1-5 хүртэл насны хүүхдийн эндэгдэл сүүлийн 3 жилийн 6 сарын байдлаар</a:t>
            </a:r>
            <a:endParaRPr lang="en-US" sz="120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3.0555555555555575E-2"/>
          <c:y val="0.19674978127734058"/>
          <c:w val="0.93888888888888944"/>
          <c:h val="0.537135097696122"/>
        </c:manualLayout>
      </c:layout>
      <c:bar3DChart>
        <c:barDir val="col"/>
        <c:grouping val="clustered"/>
        <c:ser>
          <c:idx val="0"/>
          <c:order val="0"/>
          <c:tx>
            <c:strRef>
              <c:f>Sheet1!$A$83</c:f>
              <c:strCache>
                <c:ptCount val="1"/>
                <c:pt idx="0">
                  <c:v>Нялхсын эндэгдэл  0-1 нас</c:v>
                </c:pt>
              </c:strCache>
            </c:strRef>
          </c:tx>
          <c:dLbls>
            <c:dLbl>
              <c:idx val="0"/>
              <c:layout>
                <c:manualLayout>
                  <c:x val="2.2222222222222247E-2"/>
                  <c:y val="-2.7777777777777877E-2"/>
                </c:manualLayout>
              </c:layout>
              <c:showVal val="1"/>
            </c:dLbl>
            <c:dLbl>
              <c:idx val="1"/>
              <c:layout>
                <c:manualLayout>
                  <c:x val="1.9444444444444445E-2"/>
                  <c:y val="-2.7777777777777832E-2"/>
                </c:manualLayout>
              </c:layout>
              <c:showVal val="1"/>
            </c:dLbl>
            <c:dLbl>
              <c:idx val="2"/>
              <c:layout>
                <c:manualLayout>
                  <c:x val="1.9444444444444445E-2"/>
                  <c:y val="-3.2407407407407447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Sheet1!$B$82:$D$82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Sheet1!$B$83:$D$83</c:f>
              <c:numCache>
                <c:formatCode>General</c:formatCode>
                <c:ptCount val="3"/>
                <c:pt idx="0">
                  <c:v>10</c:v>
                </c:pt>
                <c:pt idx="1">
                  <c:v>11</c:v>
                </c:pt>
                <c:pt idx="2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Sheet1!$A$84</c:f>
              <c:strCache>
                <c:ptCount val="1"/>
                <c:pt idx="0">
                  <c:v>1-5 хүртэл насны хүүхдийн эндэгдэл</c:v>
                </c:pt>
              </c:strCache>
            </c:strRef>
          </c:tx>
          <c:dLbls>
            <c:dLbl>
              <c:idx val="0"/>
              <c:layout>
                <c:manualLayout>
                  <c:x val="2.5000000000000001E-2"/>
                  <c:y val="-1.3888888888888907E-2"/>
                </c:manualLayout>
              </c:layout>
              <c:showVal val="1"/>
            </c:dLbl>
            <c:dLbl>
              <c:idx val="1"/>
              <c:layout>
                <c:manualLayout>
                  <c:x val="2.5000000000000001E-2"/>
                  <c:y val="-9.2592592592592778E-3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-9.2592592592592778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Sheet1!$B$82:$D$82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Sheet1!$B$84:$D$84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shape val="cylinder"/>
        <c:axId val="58652544"/>
        <c:axId val="58654080"/>
        <c:axId val="0"/>
      </c:bar3DChart>
      <c:catAx>
        <c:axId val="586525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8654080"/>
        <c:crosses val="autoZero"/>
        <c:auto val="1"/>
        <c:lblAlgn val="ctr"/>
        <c:lblOffset val="100"/>
      </c:catAx>
      <c:valAx>
        <c:axId val="58654080"/>
        <c:scaling>
          <c:orientation val="minMax"/>
        </c:scaling>
        <c:delete val="1"/>
        <c:axPos val="l"/>
        <c:numFmt formatCode="General" sourceLinked="1"/>
        <c:tickLblPos val="none"/>
        <c:crossAx val="58652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0555555555555575E-2"/>
          <c:y val="0.83525481189851325"/>
          <c:w val="0.91944444444444462"/>
          <c:h val="8.3717191601049956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140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"/>
          <c:y val="0.13657480314960632"/>
          <c:w val="0.9408602150537636"/>
          <c:h val="0.56804923033269572"/>
        </c:manualLayout>
      </c:layout>
      <c:lineChart>
        <c:grouping val="stacked"/>
        <c:ser>
          <c:idx val="0"/>
          <c:order val="0"/>
          <c:tx>
            <c:strRef>
              <c:f>Sheet1!$A$89</c:f>
              <c:strCache>
                <c:ptCount val="1"/>
                <c:pt idx="0">
                  <c:v>Халдварт өвчнөөр өвчлөгчид</c:v>
                </c:pt>
              </c:strCache>
            </c:strRef>
          </c:tx>
          <c:dLbls>
            <c:dLbl>
              <c:idx val="0"/>
              <c:layout>
                <c:manualLayout>
                  <c:x val="-7.5268817204301092E-2"/>
                  <c:y val="-3.1531531531531508E-2"/>
                </c:manualLayout>
              </c:layout>
              <c:showVal val="1"/>
            </c:dLbl>
            <c:dLbl>
              <c:idx val="1"/>
              <c:layout>
                <c:manualLayout>
                  <c:x val="-3.4946236559139782E-2"/>
                  <c:y val="4.9549549549549508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Sheet1!$B$88:$D$88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Sheet1!$B$89:$D$89</c:f>
              <c:numCache>
                <c:formatCode>General</c:formatCode>
                <c:ptCount val="3"/>
                <c:pt idx="0">
                  <c:v>665</c:v>
                </c:pt>
                <c:pt idx="1">
                  <c:v>443</c:v>
                </c:pt>
                <c:pt idx="2">
                  <c:v>681</c:v>
                </c:pt>
              </c:numCache>
            </c:numRef>
          </c:val>
        </c:ser>
        <c:dLbls>
          <c:showVal val="1"/>
        </c:dLbls>
        <c:marker val="1"/>
        <c:axId val="60792192"/>
        <c:axId val="60798080"/>
      </c:lineChart>
      <c:catAx>
        <c:axId val="6079219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0798080"/>
        <c:crosses val="autoZero"/>
        <c:auto val="1"/>
        <c:lblAlgn val="ctr"/>
        <c:lblOffset val="100"/>
      </c:catAx>
      <c:valAx>
        <c:axId val="60798080"/>
        <c:scaling>
          <c:orientation val="minMax"/>
        </c:scaling>
        <c:delete val="1"/>
        <c:axPos val="l"/>
        <c:numFmt formatCode="General" sourceLinked="1"/>
        <c:tickLblPos val="none"/>
        <c:crossAx val="607921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8680044026754714E-2"/>
          <c:y val="0.86831157618455646"/>
          <c:w val="0.65984421302176044"/>
          <c:h val="7.931102362204738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en-US" sz="1200">
                <a:latin typeface="Arial" pitchFamily="34" charset="0"/>
                <a:cs typeface="Arial" pitchFamily="34" charset="0"/>
              </a:rPr>
              <a:t> </a:t>
            </a:r>
            <a:r>
              <a:rPr lang="mn-MN" sz="1200">
                <a:latin typeface="Arial" pitchFamily="34" charset="0"/>
                <a:cs typeface="Arial" pitchFamily="34" charset="0"/>
              </a:rPr>
              <a:t>Нийт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 үзлэгийн тоо, урьдчилан сэргийлэх үзлэгийн тоо сүүлийн 3 жилийн 6 сарын байдлаар</a:t>
            </a:r>
            <a:endParaRPr lang="en-US" sz="1200">
              <a:latin typeface="Arial" pitchFamily="34" charset="0"/>
              <a:cs typeface="Arial" pitchFamily="34" charset="0"/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"/>
          <c:y val="0.25569419207214489"/>
          <c:w val="0.93888888888888966"/>
          <c:h val="0.61217780469749028"/>
        </c:manualLayout>
      </c:layout>
      <c:bar3DChart>
        <c:barDir val="col"/>
        <c:grouping val="clustered"/>
        <c:ser>
          <c:idx val="0"/>
          <c:order val="0"/>
          <c:tx>
            <c:strRef>
              <c:f>Sheet1!$A$94</c:f>
              <c:strCache>
                <c:ptCount val="1"/>
                <c:pt idx="0">
                  <c:v>Нийт үзлэгийн тоо</c:v>
                </c:pt>
              </c:strCache>
            </c:strRef>
          </c:tx>
          <c:dLbls>
            <c:dLbl>
              <c:idx val="0"/>
              <c:layout>
                <c:manualLayout>
                  <c:x val="-8.3333333333333367E-3"/>
                  <c:y val="-1.4705882352941176E-2"/>
                </c:manualLayout>
              </c:layout>
              <c:showVal val="1"/>
            </c:dLbl>
            <c:dLbl>
              <c:idx val="1"/>
              <c:layout>
                <c:manualLayout>
                  <c:x val="2.7777777777777848E-3"/>
                  <c:y val="-2.4509803921568631E-2"/>
                </c:manualLayout>
              </c:layout>
              <c:showVal val="1"/>
            </c:dLbl>
            <c:dLbl>
              <c:idx val="2"/>
              <c:layout>
                <c:manualLayout>
                  <c:x val="1.6666666666666684E-2"/>
                  <c:y val="-2.9411764705882353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Sheet1!$B$93:$D$93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Sheet1!$B$94:$D$94</c:f>
              <c:numCache>
                <c:formatCode>General</c:formatCode>
                <c:ptCount val="3"/>
                <c:pt idx="0">
                  <c:v>171.5</c:v>
                </c:pt>
                <c:pt idx="1">
                  <c:v>166.8</c:v>
                </c:pt>
                <c:pt idx="2" formatCode="0.0">
                  <c:v>151</c:v>
                </c:pt>
              </c:numCache>
            </c:numRef>
          </c:val>
        </c:ser>
        <c:ser>
          <c:idx val="1"/>
          <c:order val="1"/>
          <c:tx>
            <c:strRef>
              <c:f>Sheet1!$A$95</c:f>
              <c:strCache>
                <c:ptCount val="1"/>
                <c:pt idx="0">
                  <c:v>Урьдчилан сэргийлэх үзлэг</c:v>
                </c:pt>
              </c:strCache>
            </c:strRef>
          </c:tx>
          <c:dLbls>
            <c:dLbl>
              <c:idx val="0"/>
              <c:layout>
                <c:manualLayout>
                  <c:x val="2.7777777777777832E-2"/>
                  <c:y val="-4.901960784313741E-3"/>
                </c:manualLayout>
              </c:layout>
              <c:showVal val="1"/>
            </c:dLbl>
            <c:dLbl>
              <c:idx val="1"/>
              <c:layout>
                <c:manualLayout>
                  <c:x val="3.888888888888889E-2"/>
                  <c:y val="-4.901960784313741E-3"/>
                </c:manualLayout>
              </c:layout>
              <c:showVal val="1"/>
            </c:dLbl>
            <c:dLbl>
              <c:idx val="2"/>
              <c:layout>
                <c:manualLayout>
                  <c:x val="1.9444444444444361E-2"/>
                  <c:y val="-1.9607843137254995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numRef>
              <c:f>Sheet1!$B$93:$D$93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Sheet1!$B$95:$D$95</c:f>
              <c:numCache>
                <c:formatCode>General</c:formatCode>
                <c:ptCount val="3"/>
                <c:pt idx="0">
                  <c:v>54.3</c:v>
                </c:pt>
                <c:pt idx="1">
                  <c:v>55.1</c:v>
                </c:pt>
                <c:pt idx="2">
                  <c:v>47.3</c:v>
                </c:pt>
              </c:numCache>
            </c:numRef>
          </c:val>
        </c:ser>
        <c:dLbls>
          <c:showVal val="1"/>
        </c:dLbls>
        <c:shape val="box"/>
        <c:axId val="60836480"/>
        <c:axId val="60854656"/>
        <c:axId val="0"/>
      </c:bar3DChart>
      <c:catAx>
        <c:axId val="608364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60854656"/>
        <c:crosses val="autoZero"/>
        <c:auto val="1"/>
        <c:lblAlgn val="ctr"/>
        <c:lblOffset val="100"/>
      </c:catAx>
      <c:valAx>
        <c:axId val="60854656"/>
        <c:scaling>
          <c:orientation val="minMax"/>
        </c:scaling>
        <c:delete val="1"/>
        <c:axPos val="l"/>
        <c:numFmt formatCode="General" sourceLinked="1"/>
        <c:tickLblPos val="none"/>
        <c:crossAx val="608364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9864063867016715"/>
          <c:y val="0.22044400699912528"/>
          <c:w val="0.39994094488189014"/>
          <c:h val="0.11178988043161278"/>
        </c:manualLayout>
      </c:layout>
      <c:txPr>
        <a:bodyPr/>
        <a:lstStyle/>
        <a:p>
          <a:pPr>
            <a:defRPr b="1">
              <a:solidFill>
                <a:schemeClr val="tx2">
                  <a:lumMod val="60000"/>
                  <a:lumOff val="40000"/>
                </a:schemeClr>
              </a:solidFill>
            </a:defRPr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0.35233</cdr:x>
      <cdr:y>0.49505</cdr:y>
    </cdr:from>
    <cdr:to>
      <cdr:x>0.47668</cdr:x>
      <cdr:y>0.73267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1905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B70FBA-8F27-45F6-8A8D-1B2EB9D0B5FE}" type="datetimeFigureOut">
              <a:rPr lang="en-US"/>
              <a:pPr>
                <a:defRPr/>
              </a:pPr>
              <a:t>7/23/2015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41AF91-2A4B-4132-B198-9F37AA909B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7944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D83F26-8DB8-4739-9019-EB39C7C9D4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1723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59174-492A-4A7F-B819-8257C26CFA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8AD6A-6337-4BF4-947E-2E83FE0905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05C4F-6417-422C-9F99-1DF5F8CB59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4EC17-D628-4C70-A38A-C35D65C9BC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BA3FD-0115-4F76-9F8C-2EF215E3B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7E69-F61F-4F79-89D1-33FD17AE00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600D-A590-4FAB-A447-DB3F7B8AF6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D0F4-2136-4953-916A-FF98A17DD8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0160A-EF60-4E55-948F-F5F60AE581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0672-490A-4C40-A7CA-8F6056438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335-40FE-4E85-B00A-4AC148473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543D41-A6D1-43E9-82C0-FCD64A1312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9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685800"/>
            <a:ext cx="78486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mn-MN" sz="1600" dirty="0" smtClean="0">
                <a:latin typeface="Arial" pitchFamily="34" charset="0"/>
                <a:cs typeface="Arial" pitchFamily="34" charset="0"/>
              </a:rPr>
              <a:t>МАКРО ЭДИЙН ЗАСГИЙН ҮЗҮҮЛЭЛТ  - ХЭРЭГЛЭЭНИЙ ҮНИЙН ИНДЕКС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04999" y="1334206"/>
          <a:ext cx="5029200" cy="4191133"/>
        </p:xfrm>
        <a:graphic>
          <a:graphicData uri="http://schemas.openxmlformats.org/drawingml/2006/table">
            <a:tbl>
              <a:tblPr/>
              <a:tblGrid>
                <a:gridCol w="2883749"/>
                <a:gridCol w="716369"/>
                <a:gridCol w="716369"/>
                <a:gridCol w="712713"/>
              </a:tblGrid>
              <a:tr h="26599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ХЭРЭГЛЭЭНИЙ БАРАА,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ЙЛЧИЛГЭЭНИЙ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НИЙН ИНДЕКС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36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БАРААНЫ Б</a:t>
                      </a:r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ЛГЭЭР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sng" strike="noStrike">
                          <a:solidFill>
                            <a:srgbClr val="FFFFFF"/>
                          </a:solidFill>
                          <a:latin typeface="Arial"/>
                        </a:rPr>
                        <a:t>2015.VI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sng" strike="noStrike">
                          <a:solidFill>
                            <a:srgbClr val="FFFFFF"/>
                          </a:solidFill>
                          <a:latin typeface="Arial"/>
                        </a:rPr>
                        <a:t>2015.VI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sng" strike="noStrike">
                          <a:solidFill>
                            <a:srgbClr val="FFFFFF"/>
                          </a:solidFill>
                          <a:latin typeface="Arial"/>
                        </a:rPr>
                        <a:t> 2015.VI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</a:tr>
              <a:tr h="171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2010.XII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2014.VI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2015.V</a:t>
                      </a:r>
                    </a:p>
                  </a:txBody>
                  <a:tcPr marL="8168" marR="8168" marT="8168" marB="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НСНИЙ БАРАА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155.2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105.9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99.4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Гурил, гурилан бүтээгдэхүүн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127.6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112.5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Мах, махан бүтээгдэхүүн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Сүү, сүүн бүтээгдэхүүн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135.2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Элсэн чихэр, цай, жимс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140.6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113.6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Төмс, хүнсний ногоо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130.1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115.1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Хүнсний бусад бараа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117.0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101.4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99.6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Архи, ундаа, тамхи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209.9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ХУВЦАС,ГУТАЛ, БӨС БАРАА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114.7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Эрэгтэй хүний хувцас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149.3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110.1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Эмэгтэй хүний хувцас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171.3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114.5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Хүүхдийн хувцас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104.1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Гутал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182.1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Хөвөн, бөс бараа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202.8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111.4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ОРОН СУУЦ, Т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ЛШ, ЦАХИЛГААН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159.0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108.8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ГЭР АХУЙН БАРАА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211.6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103.4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ЭМ ТАРИА, ЭМНЭЛГИЙН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138.3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102.3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6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ТЭЭВЭР, ХОЛБООНЫ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3065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СОЁЛ, БОЛОВСРОЛЫН БАРАА,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155.2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102.8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534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БУСАД БАРАА,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265.7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120.4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1534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ЕРӨНХИЙ ИНДЕКС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165.3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108.2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99.7</a:t>
                      </a:r>
                    </a:p>
                  </a:txBody>
                  <a:tcPr marL="8168" marR="8168" marT="81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277394" y="2437606"/>
            <a:ext cx="2894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9600" y="4038600"/>
            <a:ext cx="830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228600" y="1143000"/>
          <a:ext cx="4572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572000" y="1066800"/>
          <a:ext cx="457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304800" y="3962400"/>
          <a:ext cx="8382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286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Халамж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248694" y="3543300"/>
            <a:ext cx="4647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0" y="1066800"/>
          <a:ext cx="4572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724400" y="1143000"/>
          <a:ext cx="4191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286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Соёл, Урлаг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467894" y="2552700"/>
            <a:ext cx="2666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" y="3886200"/>
            <a:ext cx="868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/>
          <p:cNvGraphicFramePr/>
          <p:nvPr/>
        </p:nvGraphicFramePr>
        <p:xfrm>
          <a:off x="4572000" y="914400"/>
          <a:ext cx="47244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228600" y="990600"/>
          <a:ext cx="457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81000" y="3810000"/>
          <a:ext cx="81534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8200" y="685800"/>
            <a:ext cx="6858000" cy="457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1200" b="1" dirty="0" smtClean="0">
                <a:latin typeface="Arial" pitchFamily="34" charset="0"/>
                <a:cs typeface="Arial" pitchFamily="34" charset="0"/>
              </a:rPr>
              <a:t>Аж үйлдвэрийн салбарын нийт үйлдвэрлэлт,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="1" dirty="0" smtClean="0">
                <a:latin typeface="Arial" pitchFamily="34" charset="0"/>
                <a:cs typeface="Arial" pitchFamily="34" charset="0"/>
              </a:rPr>
              <a:t>борлуулалт</a:t>
            </a:r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="1" dirty="0" smtClean="0">
                <a:latin typeface="Arial" pitchFamily="34" charset="0"/>
                <a:cs typeface="Arial" pitchFamily="34" charset="0"/>
              </a:rPr>
              <a:t>сүүлийн 3 жилийн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mn-MN" sz="1200" b="1" dirty="0" smtClean="0">
                <a:latin typeface="Arial" pitchFamily="34" charset="0"/>
                <a:cs typeface="Arial" pitchFamily="34" charset="0"/>
              </a:rPr>
              <a:t>-р сарын байдлаар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209006" y="3657600"/>
            <a:ext cx="48775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1215270"/>
          <a:ext cx="3886200" cy="2291768"/>
        </p:xfrm>
        <a:graphic>
          <a:graphicData uri="http://schemas.openxmlformats.org/drawingml/2006/table">
            <a:tbl>
              <a:tblPr/>
              <a:tblGrid>
                <a:gridCol w="382370"/>
                <a:gridCol w="1205935"/>
                <a:gridCol w="764740"/>
                <a:gridCol w="750033"/>
                <a:gridCol w="783122"/>
              </a:tblGrid>
              <a:tr h="1815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Á¿òýýãäýõ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¿¿í ¿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éëäâýðëýëò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5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/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ñàëáàðûí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àíãèëëààð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/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577"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99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Бүтээгдэхүүний    нэр төрөл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2013/06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2014/06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2015/06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90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Îíû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íýýð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54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Àæ ¿éëäâýð á¿ãä ¯¿íýýñ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2772.7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3111.9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3463.1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1427.8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1502.0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1509.3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Îëáîðëîõ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410.2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442.0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464.2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920.7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1154.6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1361.2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Ìîä áîëâñðóóëàõ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128.4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04800" y="3352800"/>
          <a:ext cx="4267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876800" y="1219197"/>
          <a:ext cx="4038600" cy="2286005"/>
        </p:xfrm>
        <a:graphic>
          <a:graphicData uri="http://schemas.openxmlformats.org/drawingml/2006/table">
            <a:tbl>
              <a:tblPr/>
              <a:tblGrid>
                <a:gridCol w="397365"/>
                <a:gridCol w="1253227"/>
                <a:gridCol w="794729"/>
                <a:gridCol w="779446"/>
                <a:gridCol w="813833"/>
              </a:tblGrid>
              <a:tr h="1889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Á¿òýýãäýõ¿¿í áîðëóóëàëò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    /ñàëáàðûí àíãèëëààð/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6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үзүүлэлтүүд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2013/06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2014/06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2015/06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44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Àæ ¿éëäâýð á¿ãä  ¯¿íýýñ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2730.5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3120.0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3549.7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1409.7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1537.0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1587.8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1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Îëáîðëîõ ¯éëäâýð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410.2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442.0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464.2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896.6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1127.7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1367.2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1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Ìîä 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130.5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4876800" y="3352800"/>
          <a:ext cx="4038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305800" cy="40011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- </a:t>
            </a:r>
            <a:r>
              <a:rPr lang="mn-MN" sz="20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Холбоо</a:t>
            </a:r>
            <a:endParaRPr lang="mn-MN" sz="20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685800"/>
            <a:ext cx="8382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447800"/>
          <a:ext cx="3581401" cy="2057402"/>
        </p:xfrm>
        <a:graphic>
          <a:graphicData uri="http://schemas.openxmlformats.org/drawingml/2006/table">
            <a:tbl>
              <a:tblPr/>
              <a:tblGrid>
                <a:gridCol w="777613"/>
                <a:gridCol w="700947"/>
                <a:gridCol w="700947"/>
                <a:gridCol w="700947"/>
                <a:gridCol w="700947"/>
              </a:tblGrid>
              <a:tr h="46233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Холбооны  газрын орлого  2012-2015 оны 6-р сарын байдлаар, сая.төг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16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1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1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50779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Цахилгаан холбоо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173.9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779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Шуудан холбоо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87.4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114800" y="1143000"/>
          <a:ext cx="4800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3400" y="3637473"/>
          <a:ext cx="7924800" cy="858327"/>
        </p:xfrm>
        <a:graphic>
          <a:graphicData uri="http://schemas.openxmlformats.org/drawingml/2006/table">
            <a:tbl>
              <a:tblPr/>
              <a:tblGrid>
                <a:gridCol w="1439030"/>
                <a:gridCol w="1297154"/>
                <a:gridCol w="1297154"/>
                <a:gridCol w="1297154"/>
                <a:gridCol w="1297154"/>
                <a:gridCol w="1297154"/>
              </a:tblGrid>
              <a:tr h="264834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Холбооны  газрын орлого  2011-2015 оны 6-р сарын байдлаар, сая.төг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757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7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258213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Нийт орлого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241.6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381000" y="4648200"/>
          <a:ext cx="8001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85800"/>
            <a:ext cx="845820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- Тээвэр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685800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28600" y="1447800"/>
            <a:ext cx="4171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n-MN" sz="1400" b="1" i="0" u="none" strike="noStrike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Шуудан үйлчилгээний газрын зорчигчдийн тоо  2011-2015 оны  </a:t>
            </a:r>
            <a:r>
              <a:rPr lang="en-US" sz="1400" b="1" i="0" u="none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6</a:t>
            </a:r>
            <a:r>
              <a:rPr lang="mn-MN" sz="1400" b="1" i="0" u="none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-р </a:t>
            </a:r>
            <a:r>
              <a:rPr lang="mn-MN" sz="1400" b="1" i="0" u="none" strike="noStrike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сарын байдлаар,    мян.хүн</a:t>
            </a:r>
            <a:r>
              <a:rPr lang="mn-MN" sz="1400" dirty="0"/>
              <a:t> </a:t>
            </a:r>
            <a:endParaRPr lang="en-US" sz="1400" dirty="0">
              <a:cs typeface="Arial" charset="0"/>
            </a:endParaRPr>
          </a:p>
        </p:txBody>
      </p:sp>
      <p:pic>
        <p:nvPicPr>
          <p:cNvPr id="23554" name="Picture 2" descr="C:\Documents and Settings\Administrator\Desktop\mashin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343400"/>
            <a:ext cx="2514600" cy="1676400"/>
          </a:xfrm>
          <a:prstGeom prst="rect">
            <a:avLst/>
          </a:prstGeom>
          <a:noFill/>
        </p:spPr>
      </p:pic>
      <p:pic>
        <p:nvPicPr>
          <p:cNvPr id="23557" name="Picture 5" descr="C:\Documents and Settings\Administrator\Desktop\inde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191000"/>
            <a:ext cx="2514600" cy="2057400"/>
          </a:xfrm>
          <a:prstGeom prst="rect">
            <a:avLst/>
          </a:prstGeom>
          <a:noFill/>
        </p:spPr>
      </p:pic>
      <p:pic>
        <p:nvPicPr>
          <p:cNvPr id="23559" name="Picture 7" descr="C:\Documents and Settings\Administrator\Desktop\maa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191000"/>
            <a:ext cx="2971800" cy="2057400"/>
          </a:xfrm>
          <a:prstGeom prst="rect">
            <a:avLst/>
          </a:prstGeom>
          <a:noFill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2362200"/>
          <a:ext cx="4038602" cy="1600200"/>
        </p:xfrm>
        <a:graphic>
          <a:graphicData uri="http://schemas.openxmlformats.org/drawingml/2006/table">
            <a:tbl>
              <a:tblPr/>
              <a:tblGrid>
                <a:gridCol w="733352"/>
                <a:gridCol w="661050"/>
                <a:gridCol w="661050"/>
                <a:gridCol w="661050"/>
                <a:gridCol w="661050"/>
                <a:gridCol w="661050"/>
              </a:tblGrid>
              <a:tr h="275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524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Хувийн тээвэр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</a:t>
                      </a:r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вто тээврийн газар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267200" y="1219200"/>
          <a:ext cx="4648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3962400"/>
          <a:ext cx="7772400" cy="609600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Зочид</a:t>
                      </a:r>
                      <a:r>
                        <a:rPr lang="mn-MN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буудал болон зоогын газрын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орлого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оны жил бүрийн</a:t>
                      </a:r>
                    </a:p>
                    <a:p>
                      <a:pPr algn="ct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-р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сарын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байдлаар,</a:t>
                      </a:r>
                      <a:r>
                        <a:rPr lang="mn-MN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сая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mn-MN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төгрөгөөр</a:t>
                      </a:r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229600" cy="40005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</a:t>
            </a:r>
            <a:r>
              <a:rPr lang="mn-MN" sz="20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Нийтийн аж ахуй</a:t>
            </a:r>
            <a:endParaRPr lang="mn-MN" sz="20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76200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371600"/>
          <a:ext cx="3733799" cy="2438400"/>
        </p:xfrm>
        <a:graphic>
          <a:graphicData uri="http://schemas.openxmlformats.org/drawingml/2006/table">
            <a:tbl>
              <a:tblPr/>
              <a:tblGrid>
                <a:gridCol w="810703"/>
                <a:gridCol w="730774"/>
                <a:gridCol w="730774"/>
                <a:gridCol w="730774"/>
                <a:gridCol w="730774"/>
              </a:tblGrid>
              <a:tr h="304800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</a:t>
                      </a:r>
                      <a:r>
                        <a:rPr lang="mn-MN" sz="11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НИЙТИЙН </a:t>
                      </a:r>
                      <a:r>
                        <a:rPr lang="mn-MN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АЖ АХУЙ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сая,төг </a:t>
                      </a:r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нийт орлого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227.5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219.7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Үүнээс ус борлуулалт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114800" y="1219200"/>
          <a:ext cx="4724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304800" y="4610100"/>
          <a:ext cx="8382000" cy="1638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85800"/>
            <a:ext cx="73914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mn-MN" sz="1600" dirty="0" smtClean="0">
                <a:latin typeface="Arial" pitchFamily="34" charset="0"/>
                <a:cs typeface="Arial" pitchFamily="34" charset="0"/>
              </a:rPr>
              <a:t>МАКРО ЭДИЙН ЗАСГИЙН ҮЗҮҮЛЭЛТ  - ХЭРЭГЛЭЭНИЙ ҮНИЙН ИНДЕКС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447800" y="1676400"/>
          <a:ext cx="6096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685800"/>
            <a:ext cx="78486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mn-MN" sz="1600" dirty="0" smtClean="0">
                <a:latin typeface="Arial" pitchFamily="34" charset="0"/>
                <a:cs typeface="Arial" pitchFamily="34" charset="0"/>
              </a:rPr>
              <a:t>МАКРО ЭДИЙН ЗАСГИЙН ҮЗҮҮЛЭЛТ  - ХӨДӨӨ АЖ АХУЙ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181600" y="1219200"/>
            <a:ext cx="0" cy="48768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1219201"/>
          <a:ext cx="5029199" cy="4337771"/>
        </p:xfrm>
        <a:graphic>
          <a:graphicData uri="http://schemas.openxmlformats.org/drawingml/2006/table">
            <a:tbl>
              <a:tblPr/>
              <a:tblGrid>
                <a:gridCol w="838200"/>
                <a:gridCol w="533400"/>
                <a:gridCol w="457200"/>
                <a:gridCol w="457200"/>
                <a:gridCol w="457200"/>
                <a:gridCol w="112359"/>
                <a:gridCol w="268641"/>
                <a:gridCol w="166087"/>
                <a:gridCol w="214913"/>
                <a:gridCol w="219815"/>
                <a:gridCol w="161185"/>
                <a:gridCol w="273543"/>
                <a:gridCol w="107457"/>
                <a:gridCol w="327271"/>
                <a:gridCol w="434728"/>
              </a:tblGrid>
              <a:tr h="154960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mn-MN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 Хаврын тариалалт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4960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latin typeface="Arial Mon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latin typeface="Arial Mon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latin typeface="Arial Mon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latin typeface="Arial Mon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000" b="0" i="0" u="none" strike="noStrike" dirty="0">
                          <a:latin typeface="Arial" pitchFamily="34" charset="0"/>
                          <a:cs typeface="Arial" pitchFamily="34" charset="0"/>
                        </a:rPr>
                        <a:t>га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Үр тариа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Улаанбуудай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Хүнсний ногоо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mn-MN" sz="9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ТӨРЛӨӨР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9180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Сум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Төмс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Байцаа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n-MN" sz="900" b="0" i="0" u="none" strike="noStrike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Лууван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n-MN" sz="900" b="0" i="0" u="none" strike="noStrike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Манжин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n-MN" sz="900" b="0" i="0" u="none" strike="noStrike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Сонгино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n-MN" sz="900" b="0" i="0" u="none" strike="noStrike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Сармис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Бусад</a:t>
                      </a:r>
                    </a:p>
                  </a:txBody>
                  <a:tcPr marL="6272" marR="6272" marT="6272" marB="0" vert="vert270" anchor="ctr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</a:tr>
              <a:tr h="169243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Галшар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Баянхутаг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Баянмөнх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4.6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Дархан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8.0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Дэлгэрхаан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3.5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 dirty="0">
                          <a:latin typeface="Arial"/>
                        </a:rPr>
                        <a:t>Жаргалтхаан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8.0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78833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 dirty="0">
                          <a:latin typeface="Arial"/>
                        </a:rPr>
                        <a:t>Цэнхэрмандал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9.0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6.0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167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Өмнөдэлгэр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350.0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350.0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40.0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15.1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Батширээт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6.7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6.1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Биндэр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2146.0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2146.0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12.0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95295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Баян-Адрага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1655.0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1640.0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6.8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Дадал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1000.0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1000.0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13.2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Норовлин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1860.0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1860.0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9.6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7.8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2.4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Батноров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15.5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7.6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Баян-овоо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8.9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Мөрөн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55.4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31.9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4.9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6.9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6.9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42742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Хэрлэн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5920.0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5520.0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78.0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30.0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8.0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6.0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08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Гурванбаян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13290.0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12346.0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22.8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4.7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63167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latin typeface="Arial"/>
                        </a:rPr>
                        <a:t>Бор-Өндөр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246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>
                          <a:latin typeface="Arial"/>
                        </a:rPr>
                        <a:t>ДҮН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26221.0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24862.0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328.5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171.9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26.4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40.2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41.8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29.0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 pitchFamily="34" charset="0"/>
                          <a:cs typeface="Arial" pitchFamily="34" charset="0"/>
                        </a:rPr>
                        <a:t>12.5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 pitchFamily="34" charset="0"/>
                          <a:cs typeface="Arial" pitchFamily="34" charset="0"/>
                        </a:rPr>
                        <a:t>22.5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1737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257800" y="2590800"/>
          <a:ext cx="38862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5638800" y="2667000"/>
            <a:ext cx="304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000" b="1" dirty="0" smtClean="0">
                <a:latin typeface="Arial" pitchFamily="34" charset="0"/>
                <a:cs typeface="Arial" pitchFamily="34" charset="0"/>
              </a:rPr>
              <a:t>ТАРИАЛАЛТ 2013-2015 ОН</a:t>
            </a:r>
          </a:p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mn-MN" sz="1000" b="1" dirty="0" smtClean="0">
                <a:latin typeface="Arial" pitchFamily="34" charset="0"/>
                <a:cs typeface="Arial" pitchFamily="34" charset="0"/>
              </a:rPr>
              <a:t>ГА-Р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/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895350" y="1504950"/>
          <a:ext cx="7353300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26794396"/>
      </p:ext>
    </p:extLst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1176337" y="1466849"/>
          <a:ext cx="6791326" cy="3924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581172104"/>
      </p:ext>
    </p:extLst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381000" y="685800"/>
            <a:ext cx="8305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Төрөлт, нас баралт, 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685800" y="1143000"/>
          <a:ext cx="8686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Эрүүл мэнд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2096294" y="3696494"/>
            <a:ext cx="5028406" cy="75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3581400"/>
            <a:ext cx="853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/>
          <p:cNvGraphicFramePr/>
          <p:nvPr/>
        </p:nvGraphicFramePr>
        <p:xfrm>
          <a:off x="0" y="1066800"/>
          <a:ext cx="47244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572000" y="990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0" y="3505200"/>
          <a:ext cx="4724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419600" y="3505200"/>
          <a:ext cx="4724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 rot="16200000" flipH="1">
            <a:off x="2247900" y="3695700"/>
            <a:ext cx="4724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7200" y="3657600"/>
            <a:ext cx="838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</p:nvPr>
        </p:nvGraphicFramePr>
        <p:xfrm>
          <a:off x="457200" y="1143000"/>
          <a:ext cx="4038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648200" y="1143000"/>
          <a:ext cx="42672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228600" y="3657600"/>
          <a:ext cx="4343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724400" y="3733800"/>
          <a:ext cx="41910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914400" y="4038600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572000" y="1295400"/>
            <a:ext cx="11112" cy="27432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Гэмт хэрэг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457200" y="1066800"/>
          <a:ext cx="4038600" cy="304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</p:nvPr>
        </p:nvGraphicFramePr>
        <p:xfrm>
          <a:off x="4419600" y="1066800"/>
          <a:ext cx="4724400" cy="2971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228600" y="4114800"/>
          <a:ext cx="82296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7103</TotalTime>
  <Words>1151</Words>
  <Application>Microsoft Office PowerPoint</Application>
  <PresentationFormat>On-screen Show (4:3)</PresentationFormat>
  <Paragraphs>681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МАКРО ЭДИЙН ЗАСГИЙН ҮЗҮҮЛЭЛТ - Холбоо</vt:lpstr>
      <vt:lpstr>Slide 15</vt:lpstr>
      <vt:lpstr>МАКРО ЭДИЙН ЗАСГИЙН ҮЗҮҮЛЭЛТ – Нийтийн аж ахуй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ÎÍÛ ÕÀÃÀÑ ÆÈËÈÉÍ ÌÀË  ÒÎÎËËÎÃÎ, ÒÓÐØÈËÒÛÍ ТҮҮВЭР  СУДÀËÃÀÀÍÄ ÇÎÐÈÓËÑÀÍ ÑÓÐÃÀËÒ</dc:title>
  <dc:creator>nso</dc:creator>
  <cp:lastModifiedBy>ononchimeg_b</cp:lastModifiedBy>
  <cp:revision>498</cp:revision>
  <dcterms:created xsi:type="dcterms:W3CDTF">2007-04-30T00:57:31Z</dcterms:created>
  <dcterms:modified xsi:type="dcterms:W3CDTF">2015-07-23T01:02:32Z</dcterms:modified>
</cp:coreProperties>
</file>