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5"/>
  </p:notesMasterIdLst>
  <p:handoutMasterIdLst>
    <p:handoutMasterId r:id="rId6"/>
  </p:handoutMasterIdLst>
  <p:sldIdLst>
    <p:sldId id="284" r:id="rId2"/>
    <p:sldId id="281" r:id="rId3"/>
    <p:sldId id="275" r:id="rId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483" autoAdjust="0"/>
  </p:normalViewPr>
  <p:slideViewPr>
    <p:cSldViewPr>
      <p:cViewPr varScale="1">
        <p:scale>
          <a:sx n="80" d="100"/>
          <a:sy n="80" d="100"/>
        </p:scale>
        <p:origin x="-14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ocuments\AJ%20infografik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ocuments\AJ%20infografi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Аж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үйлдвэрийн бүтээгдэхүүн үйлдвэрлэлт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6.2586152425391284E-2"/>
          <c:y val="0.10434901229451581"/>
          <c:w val="0.92043853893263328"/>
          <c:h val="0.76251795828153068"/>
        </c:manualLayout>
      </c:layout>
      <c:bar3DChart>
        <c:barDir val="bar"/>
        <c:grouping val="clustered"/>
        <c:ser>
          <c:idx val="0"/>
          <c:order val="0"/>
          <c:tx>
            <c:strRef>
              <c:f>Sheet1!$J$6</c:f>
              <c:strCache>
                <c:ptCount val="1"/>
                <c:pt idx="0">
                  <c:v>Дулаан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Sheet1!$K$5:$O$5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Sheet1!$K$6:$O$6</c:f>
              <c:numCache>
                <c:formatCode>0.0</c:formatCode>
                <c:ptCount val="5"/>
                <c:pt idx="0">
                  <c:v>1881.1</c:v>
                </c:pt>
                <c:pt idx="1">
                  <c:v>1958.2</c:v>
                </c:pt>
                <c:pt idx="2">
                  <c:v>2367.8000000000002</c:v>
                </c:pt>
                <c:pt idx="3">
                  <c:v>2460.6</c:v>
                </c:pt>
                <c:pt idx="4">
                  <c:v>2658.5</c:v>
                </c:pt>
              </c:numCache>
            </c:numRef>
          </c:val>
        </c:ser>
        <c:ser>
          <c:idx val="1"/>
          <c:order val="1"/>
          <c:tx>
            <c:strRef>
              <c:f>Sheet1!$J$7</c:f>
              <c:strCache>
                <c:ptCount val="1"/>
                <c:pt idx="0">
                  <c:v>Олборлох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Sheet1!$K$5:$O$5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Sheet1!$K$7:$O$7</c:f>
              <c:numCache>
                <c:formatCode>0.0</c:formatCode>
                <c:ptCount val="5"/>
                <c:pt idx="0">
                  <c:v>2105.9</c:v>
                </c:pt>
                <c:pt idx="1">
                  <c:v>2397.3000000000002</c:v>
                </c:pt>
                <c:pt idx="2">
                  <c:v>946.4</c:v>
                </c:pt>
                <c:pt idx="3">
                  <c:v>806.4</c:v>
                </c:pt>
                <c:pt idx="4">
                  <c:v>1049.9000000000001</c:v>
                </c:pt>
              </c:numCache>
            </c:numRef>
          </c:val>
        </c:ser>
        <c:ser>
          <c:idx val="2"/>
          <c:order val="2"/>
          <c:tx>
            <c:strRef>
              <c:f>Sheet1!$J$8</c:f>
              <c:strCache>
                <c:ptCount val="1"/>
                <c:pt idx="0">
                  <c:v>Боловсруулах</c:v>
                </c:pt>
              </c:strCache>
            </c:strRef>
          </c:tx>
          <c:dLbls>
            <c:dLbl>
              <c:idx val="0"/>
              <c:layout>
                <c:manualLayout>
                  <c:x val="-5.5555555555555558E-3"/>
                  <c:y val="-2.1929824561403431E-2"/>
                </c:manualLayout>
              </c:layout>
              <c:showVal val="1"/>
            </c:dLbl>
            <c:dLbl>
              <c:idx val="1"/>
              <c:layout>
                <c:manualLayout>
                  <c:x val="-5.5555555555555558E-3"/>
                  <c:y val="-3.5087719298245612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Sheet1!$K$5:$O$5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Sheet1!$K$8:$O$8</c:f>
              <c:numCache>
                <c:formatCode>0.0</c:formatCode>
                <c:ptCount val="5"/>
                <c:pt idx="0">
                  <c:v>973.5</c:v>
                </c:pt>
                <c:pt idx="1">
                  <c:v>1344</c:v>
                </c:pt>
                <c:pt idx="2">
                  <c:v>2360.4</c:v>
                </c:pt>
                <c:pt idx="3">
                  <c:v>2329.4</c:v>
                </c:pt>
                <c:pt idx="4">
                  <c:v>3222.5</c:v>
                </c:pt>
              </c:numCache>
            </c:numRef>
          </c:val>
        </c:ser>
        <c:ser>
          <c:idx val="3"/>
          <c:order val="3"/>
          <c:tx>
            <c:strRef>
              <c:f>Sheet1!$J$9</c:f>
              <c:strCache>
                <c:ptCount val="1"/>
                <c:pt idx="0">
                  <c:v>Мод боловсруулах</c:v>
                </c:pt>
              </c:strCache>
            </c:strRef>
          </c:tx>
          <c:dLbls>
            <c:dLbl>
              <c:idx val="0"/>
              <c:layout>
                <c:manualLayout>
                  <c:x val="1.3888888888888894E-3"/>
                  <c:y val="-2.192982456140351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1.3157894736842106E-2"/>
                </c:manualLayout>
              </c:layout>
              <c:showVal val="1"/>
            </c:dLbl>
            <c:dLbl>
              <c:idx val="2"/>
              <c:layout>
                <c:manualLayout>
                  <c:x val="1.3888888888888894E-3"/>
                  <c:y val="-2.1929824561403514E-2"/>
                </c:manualLayout>
              </c:layout>
              <c:showVal val="1"/>
            </c:dLbl>
            <c:dLbl>
              <c:idx val="3"/>
              <c:layout>
                <c:manualLayout>
                  <c:x val="-5.5555555555555558E-3"/>
                  <c:y val="-8.771929824561403E-3"/>
                </c:manualLayout>
              </c:layout>
              <c:showVal val="1"/>
            </c:dLbl>
            <c:dLbl>
              <c:idx val="4"/>
              <c:layout>
                <c:manualLayout>
                  <c:x val="2.7777777777777796E-3"/>
                  <c:y val="-2.1929824561403514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Sheet1!$K$5:$O$5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Sheet1!$K$9:$O$9</c:f>
              <c:numCache>
                <c:formatCode>0.0</c:formatCode>
                <c:ptCount val="5"/>
                <c:pt idx="0">
                  <c:v>4.0999999999999996</c:v>
                </c:pt>
                <c:pt idx="1">
                  <c:v>15.9</c:v>
                </c:pt>
                <c:pt idx="2">
                  <c:v>73.5</c:v>
                </c:pt>
                <c:pt idx="3">
                  <c:v>241.8</c:v>
                </c:pt>
                <c:pt idx="4">
                  <c:v>465.8</c:v>
                </c:pt>
              </c:numCache>
            </c:numRef>
          </c:val>
        </c:ser>
        <c:dLbls>
          <c:showVal val="1"/>
        </c:dLbls>
        <c:shape val="box"/>
        <c:axId val="69384832"/>
        <c:axId val="69401600"/>
        <c:axId val="0"/>
      </c:bar3DChart>
      <c:catAx>
        <c:axId val="6938483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1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9401600"/>
        <c:crosses val="autoZero"/>
        <c:auto val="1"/>
        <c:lblAlgn val="ctr"/>
        <c:lblOffset val="100"/>
      </c:catAx>
      <c:valAx>
        <c:axId val="69401600"/>
        <c:scaling>
          <c:orientation val="minMax"/>
        </c:scaling>
        <c:delete val="1"/>
        <c:axPos val="b"/>
        <c:numFmt formatCode="0.0" sourceLinked="1"/>
        <c:tickLblPos val="none"/>
        <c:crossAx val="693848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3333333333333333E-2"/>
          <c:y val="0.86921018096422153"/>
          <c:w val="0.6734531933508312"/>
          <c:h val="8.5146133177713024E-2"/>
        </c:manualLayout>
      </c:layout>
      <c:txPr>
        <a:bodyPr/>
        <a:lstStyle/>
        <a:p>
          <a:pPr>
            <a:defRPr sz="11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sz="1400" dirty="0" smtClean="0"/>
              <a:t>Бүтээгдэхүүн</a:t>
            </a:r>
            <a:r>
              <a:rPr lang="mn-MN" sz="1400" baseline="0" dirty="0" smtClean="0"/>
              <a:t> борлуулалт</a:t>
            </a:r>
            <a:endParaRPr lang="en-US" sz="1400" dirty="0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1.4905149051490516E-2"/>
          <c:y val="2.636314691432802E-2"/>
          <c:w val="0.97018970189701881"/>
          <c:h val="0.71651019584090436"/>
        </c:manualLayout>
      </c:layout>
      <c:bar3DChart>
        <c:barDir val="col"/>
        <c:grouping val="clustered"/>
        <c:ser>
          <c:idx val="0"/>
          <c:order val="0"/>
          <c:tx>
            <c:strRef>
              <c:f>Sheet1!$J$47</c:f>
              <c:strCache>
                <c:ptCount val="1"/>
                <c:pt idx="0">
                  <c:v>Дулаан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Sheet1!$K$46:$O$46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Sheet1!$K$47:$O$47</c:f>
              <c:numCache>
                <c:formatCode>General</c:formatCode>
                <c:ptCount val="5"/>
                <c:pt idx="0">
                  <c:v>1781.2</c:v>
                </c:pt>
                <c:pt idx="1">
                  <c:v>1842.2</c:v>
                </c:pt>
                <c:pt idx="2">
                  <c:v>2293.1</c:v>
                </c:pt>
                <c:pt idx="3">
                  <c:v>2296.8000000000002</c:v>
                </c:pt>
                <c:pt idx="4">
                  <c:v>2675.2</c:v>
                </c:pt>
              </c:numCache>
            </c:numRef>
          </c:val>
        </c:ser>
        <c:ser>
          <c:idx val="1"/>
          <c:order val="1"/>
          <c:tx>
            <c:strRef>
              <c:f>Sheet1!$J$48</c:f>
              <c:strCache>
                <c:ptCount val="1"/>
                <c:pt idx="0">
                  <c:v>Олборлох үйлдвэр</c:v>
                </c:pt>
              </c:strCache>
            </c:strRef>
          </c:tx>
          <c:dLbls>
            <c:dLbl>
              <c:idx val="4"/>
              <c:layout>
                <c:manualLayout>
                  <c:x val="9.4850948509486149E-3"/>
                  <c:y val="-1.8018018018018021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Sheet1!$K$46:$O$46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Sheet1!$K$48:$O$48</c:f>
              <c:numCache>
                <c:formatCode>General</c:formatCode>
                <c:ptCount val="5"/>
                <c:pt idx="0">
                  <c:v>2781.3</c:v>
                </c:pt>
                <c:pt idx="1">
                  <c:v>2397.3000000000002</c:v>
                </c:pt>
                <c:pt idx="2">
                  <c:v>946.4</c:v>
                </c:pt>
                <c:pt idx="3">
                  <c:v>806.4</c:v>
                </c:pt>
                <c:pt idx="4">
                  <c:v>1049.9000000000001</c:v>
                </c:pt>
              </c:numCache>
            </c:numRef>
          </c:val>
        </c:ser>
        <c:ser>
          <c:idx val="2"/>
          <c:order val="2"/>
          <c:tx>
            <c:strRef>
              <c:f>Sheet1!$J$49</c:f>
              <c:strCache>
                <c:ptCount val="1"/>
                <c:pt idx="0">
                  <c:v>Боловсруулах</c:v>
                </c:pt>
              </c:strCache>
            </c:strRef>
          </c:tx>
          <c:dLbls>
            <c:dLbl>
              <c:idx val="0"/>
              <c:layout>
                <c:manualLayout>
                  <c:x val="6.7750677506775089E-3"/>
                  <c:y val="-9.0090090090090141E-3"/>
                </c:manualLayout>
              </c:layout>
              <c:showVal val="1"/>
            </c:dLbl>
            <c:dLbl>
              <c:idx val="1"/>
              <c:layout>
                <c:manualLayout>
                  <c:x val="1.4905149051490516E-2"/>
                  <c:y val="-4.5045045045045053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Sheet1!$K$46:$O$46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Sheet1!$K$49:$O$49</c:f>
              <c:numCache>
                <c:formatCode>General</c:formatCode>
                <c:ptCount val="5"/>
                <c:pt idx="0">
                  <c:v>385.8</c:v>
                </c:pt>
                <c:pt idx="1">
                  <c:v>1314.8</c:v>
                </c:pt>
                <c:pt idx="2">
                  <c:v>2275.1</c:v>
                </c:pt>
                <c:pt idx="3">
                  <c:v>2267.6999999999998</c:v>
                </c:pt>
                <c:pt idx="4">
                  <c:v>3176.4</c:v>
                </c:pt>
              </c:numCache>
            </c:numRef>
          </c:val>
        </c:ser>
        <c:ser>
          <c:idx val="3"/>
          <c:order val="3"/>
          <c:tx>
            <c:strRef>
              <c:f>Sheet1!$J$50</c:f>
              <c:strCache>
                <c:ptCount val="1"/>
                <c:pt idx="0">
                  <c:v>Мод боловсруулах</c:v>
                </c:pt>
              </c:strCache>
            </c:strRef>
          </c:tx>
          <c:dLbls>
            <c:dLbl>
              <c:idx val="0"/>
              <c:layout>
                <c:manualLayout>
                  <c:x val="9.4850948509485125E-3"/>
                  <c:y val="-1.3513513513513599E-2"/>
                </c:manualLayout>
              </c:layout>
              <c:showVal val="1"/>
            </c:dLbl>
            <c:dLbl>
              <c:idx val="1"/>
              <c:layout>
                <c:manualLayout>
                  <c:x val="9.4850948509485125E-3"/>
                  <c:y val="-9.0090090090089291E-3"/>
                </c:manualLayout>
              </c:layout>
              <c:showVal val="1"/>
            </c:dLbl>
            <c:dLbl>
              <c:idx val="2"/>
              <c:layout>
                <c:manualLayout>
                  <c:x val="1.3550135501355018E-2"/>
                  <c:y val="-4.5048591898985612E-3"/>
                </c:manualLayout>
              </c:layout>
              <c:showVal val="1"/>
            </c:dLbl>
            <c:dLbl>
              <c:idx val="3"/>
              <c:layout>
                <c:manualLayout>
                  <c:x val="1.3550135501355018E-2"/>
                  <c:y val="-4.5048591898985612E-3"/>
                </c:manualLayout>
              </c:layout>
              <c:showVal val="1"/>
            </c:dLbl>
            <c:dLbl>
              <c:idx val="4"/>
              <c:layout>
                <c:manualLayout>
                  <c:x val="1.7615176151761516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Sheet1!$K$46:$O$46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Sheet1!$K$50:$O$50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15.9</c:v>
                </c:pt>
                <c:pt idx="2">
                  <c:v>73.5</c:v>
                </c:pt>
                <c:pt idx="3">
                  <c:v>241.8</c:v>
                </c:pt>
                <c:pt idx="4">
                  <c:v>455.1</c:v>
                </c:pt>
              </c:numCache>
            </c:numRef>
          </c:val>
        </c:ser>
        <c:dLbls>
          <c:showVal val="1"/>
        </c:dLbls>
        <c:shape val="pyramid"/>
        <c:axId val="33740288"/>
        <c:axId val="33741824"/>
        <c:axId val="0"/>
      </c:bar3DChart>
      <c:catAx>
        <c:axId val="33740288"/>
        <c:scaling>
          <c:orientation val="minMax"/>
        </c:scaling>
        <c:axPos val="b"/>
        <c:numFmt formatCode="General" sourceLinked="1"/>
        <c:majorTickMark val="none"/>
        <c:tickLblPos val="nextTo"/>
        <c:crossAx val="33741824"/>
        <c:crosses val="autoZero"/>
        <c:auto val="1"/>
        <c:lblAlgn val="ctr"/>
        <c:lblOffset val="100"/>
      </c:catAx>
      <c:valAx>
        <c:axId val="33741824"/>
        <c:scaling>
          <c:orientation val="minMax"/>
        </c:scaling>
        <c:delete val="1"/>
        <c:axPos val="l"/>
        <c:numFmt formatCode="General" sourceLinked="1"/>
        <c:tickLblPos val="none"/>
        <c:crossAx val="337402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85338235294117659"/>
          <c:w val="0.68157939099076004"/>
          <c:h val="0.12017344115769314"/>
        </c:manualLayout>
      </c:layout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7B70FBA-8F27-45F6-8A8D-1B2EB9D0B5FE}" type="datetimeFigureOut">
              <a:rPr lang="en-US"/>
              <a:pPr>
                <a:defRPr/>
              </a:pPr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41AF91-2A4B-4132-B198-9F37AA909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4232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BD83F26-8DB8-4739-9019-EB39C7C9D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0269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59174-492A-4A7F-B819-8257C26CF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8AD6A-6337-4BF4-947E-2E83FE090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05C4F-6417-422C-9F99-1DF5F8CB5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4EC17-D628-4C70-A38A-C35D65C9B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BA3FD-0115-4F76-9F8C-2EF215E3B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7E69-F61F-4F79-89D1-33FD17AE0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5600D-A590-4FAB-A447-DB3F7B8AF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D0F4-2136-4953-916A-FF98A17DD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0160A-EF60-4E55-948F-F5F60AE58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0672-490A-4C40-A7CA-8F6056438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C5335-40FE-4E85-B00A-4AC148473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543D41-A6D1-43E9-82C0-FCD64A131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nso_logo.jpg"/>
          <p:cNvPicPr>
            <a:picLocks noChangeAspect="1"/>
          </p:cNvPicPr>
          <p:nvPr/>
        </p:nvPicPr>
        <p:blipFill>
          <a:blip r:embed="rId2" cstate="print"/>
          <a:srcRect l="24696" t="16194" r="24290" b="17409"/>
          <a:stretch>
            <a:fillRect/>
          </a:stretch>
        </p:blipFill>
        <p:spPr bwMode="auto">
          <a:xfrm>
            <a:off x="1981200" y="914400"/>
            <a:ext cx="2057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Users\Naranchimeg\Documents\khentii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990600"/>
            <a:ext cx="1676400" cy="1752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381000" y="3352800"/>
            <a:ext cx="8534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ХЭНТИЙ АЙМГИЙН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mn-MN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АЖ ҮЙЛДВЭРИЙН САЛБАРЫН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ТАЛААРХ </a:t>
            </a:r>
            <a: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ҮЗҮҮЛЭЛТҮҮД</a:t>
            </a:r>
            <a:b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/ИНФОГРАФИКААР/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52400" y="685800"/>
            <a:ext cx="63246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152400" y="3352800"/>
          <a:ext cx="9144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38200" y="1295400"/>
          <a:ext cx="8077201" cy="1971822"/>
        </p:xfrm>
        <a:graphic>
          <a:graphicData uri="http://schemas.openxmlformats.org/drawingml/2006/table">
            <a:tbl>
              <a:tblPr/>
              <a:tblGrid>
                <a:gridCol w="464618"/>
                <a:gridCol w="2090780"/>
                <a:gridCol w="1054325"/>
                <a:gridCol w="1125805"/>
                <a:gridCol w="1090064"/>
                <a:gridCol w="1036455"/>
                <a:gridCol w="1215154"/>
              </a:tblGrid>
              <a:tr h="19874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Á¿òýýãäýõ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¿¿í ¿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éëäâýðëýëò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4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/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ñàëáàðûí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àíãèëëààð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/</a:t>
                      </a:r>
                      <a:r>
                        <a:rPr lang="mn-MN" sz="1400" b="0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2010-2014 он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134"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</a:t>
                      </a:r>
                    </a:p>
                    <a:p>
                      <a:pPr algn="ctr" fontAlgn="ctr"/>
                      <a:endParaRPr lang="mn-MN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/сая,төг/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74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Бүтээгдэхүүний        нэр төрөл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579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Оны үнээр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Оны үнээр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191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Àæ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¿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á¿ãä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¯¿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íýýñ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4964.6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5715.4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5748.1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5838.2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7396.7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Äóëààí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1881.1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1958.2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2367.8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2460.6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2658.5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9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Îëáîðëîõ ¿éëäâýð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2105.9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2397.3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946.4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1344.0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2360.4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2329.4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3222.5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9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Ìîä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áîëâñðóóëàõ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241.8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465.8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48000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/>
          <p:nvPr/>
        </p:nvCxnSpPr>
        <p:spPr>
          <a:xfrm>
            <a:off x="762000" y="3429000"/>
            <a:ext cx="838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5400000" flipH="1" flipV="1">
            <a:off x="4572000" y="13716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457200" y="36576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04800" y="685800"/>
            <a:ext cx="86868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 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1" y="1143000"/>
          <a:ext cx="8534399" cy="2011973"/>
        </p:xfrm>
        <a:graphic>
          <a:graphicData uri="http://schemas.openxmlformats.org/drawingml/2006/table">
            <a:tbl>
              <a:tblPr/>
              <a:tblGrid>
                <a:gridCol w="490917"/>
                <a:gridCol w="2209125"/>
                <a:gridCol w="1114003"/>
                <a:gridCol w="1189529"/>
                <a:gridCol w="1151767"/>
                <a:gridCol w="1095122"/>
                <a:gridCol w="1283936"/>
              </a:tblGrid>
              <a:tr h="2051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mn-MN" sz="1100" b="1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                                                  Аж</a:t>
                      </a:r>
                      <a:r>
                        <a:rPr lang="mn-MN" sz="1100" b="1" i="0" u="none" strike="noStrike" baseline="0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үйлдвэрийн </a:t>
                      </a:r>
                      <a:r>
                        <a:rPr lang="mn-MN" sz="1100" b="1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б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¿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latin typeface="Arial Mon"/>
                        </a:rPr>
                        <a:t>òýýãäýõ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¿¿í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áîðëóóëàëò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1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</a:t>
                      </a:r>
                      <a:r>
                        <a:rPr lang="mn-MN" sz="1100" b="0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                                           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/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ñàëáàðûí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àíãèëëààð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/</a:t>
                      </a:r>
                      <a:r>
                        <a:rPr lang="mn-MN" sz="1100" b="0" i="0" u="none" strike="noStrike" dirty="0" smtClean="0">
                          <a:solidFill>
                            <a:srgbClr val="000000"/>
                          </a:solidFill>
                          <a:latin typeface="Arial Mon"/>
                        </a:rPr>
                        <a:t> 2010-2014 он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1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/сая,төг/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үзүүлэлтүүд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0515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Àæ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¿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á¿ãä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¯¿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íýýñ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4952.4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5570.2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5588.1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5612.7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7356.6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Äóëààí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1781.2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1842.2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2293.1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2296.8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2675.2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Îëáîðëîõ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¯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2781.3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2397.3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946.4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806.4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1049.9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Áîëîâñðóóëàõ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385.8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1314.8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2275.1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2267.7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3176.4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Ìîä 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4.1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15.9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73.5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241.8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455.1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0" y="3352800"/>
          <a:ext cx="93726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762000" y="3352800"/>
            <a:ext cx="838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004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5270</TotalTime>
  <Words>178</Words>
  <Application>Microsoft Office PowerPoint</Application>
  <PresentationFormat>On-screen Show (4:3)</PresentationFormat>
  <Paragraphs>117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Theme1</vt:lpstr>
      <vt:lpstr>Slide 1</vt:lpstr>
      <vt:lpstr>Slide 2</vt:lpstr>
      <vt:lpstr>Slide 3</vt:lpstr>
    </vt:vector>
  </TitlesOfParts>
  <Company>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ÎÍÛ ÕÀÃÀÑ ÆÈËÈÉÍ ÌÀË  ÒÎÎËËÎÃÎ, ÒÓÐØÈËÒÛÍ ТҮҮВЭР  СУДÀËÃÀÀÍÄ ÇÎÐÈÓËÑÀÍ ÑÓÐÃÀËÒ</dc:title>
  <dc:creator>nso</dc:creator>
  <cp:lastModifiedBy>statis</cp:lastModifiedBy>
  <cp:revision>303</cp:revision>
  <dcterms:created xsi:type="dcterms:W3CDTF">2007-04-30T00:57:31Z</dcterms:created>
  <dcterms:modified xsi:type="dcterms:W3CDTF">2015-03-31T03:07:42Z</dcterms:modified>
</cp:coreProperties>
</file>