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56" r:id="rId1"/>
  </p:sldMasterIdLst>
  <p:notesMasterIdLst>
    <p:notesMasterId r:id="rId5"/>
  </p:notesMasterIdLst>
  <p:sldIdLst>
    <p:sldId id="259" r:id="rId2"/>
    <p:sldId id="261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3E6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1" autoAdjust="0"/>
    <p:restoredTop sz="94638" autoAdjust="0"/>
  </p:normalViewPr>
  <p:slideViewPr>
    <p:cSldViewPr>
      <p:cViewPr>
        <p:scale>
          <a:sx n="90" d="100"/>
          <a:sy n="90" d="100"/>
        </p:scale>
        <p:origin x="-1674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238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3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4.xlsx"/><Relationship Id="rId1" Type="http://schemas.openxmlformats.org/officeDocument/2006/relationships/image" Target="../media/image7.jpe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6.xlsx"/><Relationship Id="rId1" Type="http://schemas.openxmlformats.org/officeDocument/2006/relationships/image" Target="../media/image8.jpe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8.xlsx"/><Relationship Id="rId1" Type="http://schemas.openxmlformats.org/officeDocument/2006/relationships/image" Target="../media/image9.jpeg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0.xlsx"/><Relationship Id="rId1" Type="http://schemas.openxmlformats.org/officeDocument/2006/relationships/image" Target="../media/image12.jpeg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2.xlsx"/><Relationship Id="rId1" Type="http://schemas.openxmlformats.org/officeDocument/2006/relationships/image" Target="../media/image13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Бүгд</c:v>
                </c:pt>
              </c:strCache>
            </c:strRef>
          </c:tx>
          <c:spPr>
            <a:ln>
              <a:solidFill>
                <a:schemeClr val="bg2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7.9710144927536447E-2"/>
                  <c:y val="1.1363636363636383E-2"/>
                </c:manualLayout>
              </c:layout>
              <c:showVal val="1"/>
            </c:dLbl>
            <c:dLbl>
              <c:idx val="1"/>
              <c:layout>
                <c:manualLayout>
                  <c:x val="-7.0652173913043584E-2"/>
                  <c:y val="-4.1666666666666692E-2"/>
                </c:manualLayout>
              </c:layout>
              <c:showVal val="1"/>
            </c:dLbl>
            <c:dLbl>
              <c:idx val="2"/>
              <c:layout>
                <c:manualLayout>
                  <c:x val="-6.1594202898550734E-2"/>
                  <c:y val="-4.1666666666666692E-2"/>
                </c:manualLayout>
              </c:layout>
              <c:showVal val="1"/>
            </c:dLbl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2011 он</c:v>
                </c:pt>
                <c:pt idx="1">
                  <c:v>2012 он</c:v>
                </c:pt>
                <c:pt idx="2">
                  <c:v>2013 он</c:v>
                </c:pt>
                <c:pt idx="3">
                  <c:v>2014 он</c:v>
                </c:pt>
                <c:pt idx="4">
                  <c:v>2015 он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18482.2</c:v>
                </c:pt>
                <c:pt idx="1">
                  <c:v>28440</c:v>
                </c:pt>
                <c:pt idx="2">
                  <c:v>32632.300000000003</c:v>
                </c:pt>
                <c:pt idx="3">
                  <c:v>36640.800000000003</c:v>
                </c:pt>
                <c:pt idx="4">
                  <c:v>24902.7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Цахилгаан, дулаан, ус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6.8840579710144928E-2"/>
                  <c:y val="1.5151515151515173E-2"/>
                </c:manualLayout>
              </c:layout>
              <c:showVal val="1"/>
            </c:dLbl>
            <c:dLbl>
              <c:idx val="1"/>
              <c:layout>
                <c:manualLayout>
                  <c:x val="-3.8043478260869623E-2"/>
                  <c:y val="-3.7878787878787935E-2"/>
                </c:manualLayout>
              </c:layout>
              <c:showVal val="1"/>
            </c:dLbl>
            <c:dLbl>
              <c:idx val="2"/>
              <c:layout>
                <c:manualLayout>
                  <c:x val="-3.9855072463768196E-2"/>
                  <c:y val="-4.1666666666666692E-2"/>
                </c:manualLayout>
              </c:layout>
              <c:showVal val="1"/>
            </c:dLbl>
            <c:dLbl>
              <c:idx val="3"/>
              <c:layout>
                <c:manualLayout>
                  <c:x val="-5.25362318840581E-2"/>
                  <c:y val="-3.7878787878787935E-2"/>
                </c:manualLayout>
              </c:layout>
              <c:showVal val="1"/>
            </c:dLbl>
            <c:dLbl>
              <c:idx val="4"/>
              <c:layout>
                <c:manualLayout>
                  <c:x val="-5.4347826086956534E-2"/>
                  <c:y val="-3.7878787878787935E-2"/>
                </c:manualLayout>
              </c:layout>
              <c:showVal val="1"/>
            </c:dLbl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2011 он</c:v>
                </c:pt>
                <c:pt idx="1">
                  <c:v>2012 он</c:v>
                </c:pt>
                <c:pt idx="2">
                  <c:v>2013 он</c:v>
                </c:pt>
                <c:pt idx="3">
                  <c:v>2014 он</c:v>
                </c:pt>
                <c:pt idx="4">
                  <c:v>2015 он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2839.5</c:v>
                </c:pt>
                <c:pt idx="1">
                  <c:v>4315.3</c:v>
                </c:pt>
                <c:pt idx="2">
                  <c:v>4249.9000000000005</c:v>
                </c:pt>
                <c:pt idx="3" formatCode="General">
                  <c:v>4350.4000000000005</c:v>
                </c:pt>
                <c:pt idx="4" formatCode="General">
                  <c:v>4348.1000000000004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Уул уурхай олборлолт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6.8840579710144928E-2"/>
                  <c:y val="-2.2727272727272717E-2"/>
                </c:manualLayout>
              </c:layout>
              <c:showVal val="1"/>
            </c:dLbl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2011 он</c:v>
                </c:pt>
                <c:pt idx="1">
                  <c:v>2012 он</c:v>
                </c:pt>
                <c:pt idx="2">
                  <c:v>2013 он</c:v>
                </c:pt>
                <c:pt idx="3">
                  <c:v>2014 он</c:v>
                </c:pt>
                <c:pt idx="4">
                  <c:v>2015 он</c:v>
                </c:pt>
              </c:strCache>
            </c:strRef>
          </c:cat>
          <c:val>
            <c:numRef>
              <c:f>Sheet1!$D$2:$D$6</c:f>
              <c:numCache>
                <c:formatCode>0.0</c:formatCode>
                <c:ptCount val="5"/>
                <c:pt idx="0">
                  <c:v>9250.9</c:v>
                </c:pt>
                <c:pt idx="1">
                  <c:v>11608.9</c:v>
                </c:pt>
                <c:pt idx="2">
                  <c:v>11903.5</c:v>
                </c:pt>
                <c:pt idx="3" formatCode="General">
                  <c:v>8844.5</c:v>
                </c:pt>
                <c:pt idx="4" formatCode="General">
                  <c:v>2777.9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Боловсруулах үйлдвэрлэлт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7.9710144927536447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-4.8913043478260872E-2"/>
                  <c:y val="-2.2727272727272797E-2"/>
                </c:manualLayout>
              </c:layout>
              <c:showVal val="1"/>
            </c:dLbl>
            <c:dLbl>
              <c:idx val="2"/>
              <c:layout>
                <c:manualLayout>
                  <c:x val="-7.2463768115942129E-2"/>
                  <c:y val="-2.6515151515151554E-2"/>
                </c:manualLayout>
              </c:layout>
              <c:showVal val="1"/>
            </c:dLbl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2011 он</c:v>
                </c:pt>
                <c:pt idx="1">
                  <c:v>2012 он</c:v>
                </c:pt>
                <c:pt idx="2">
                  <c:v>2013 он</c:v>
                </c:pt>
                <c:pt idx="3">
                  <c:v>2014 он</c:v>
                </c:pt>
                <c:pt idx="4">
                  <c:v>2015 он</c:v>
                </c:pt>
              </c:strCache>
            </c:strRef>
          </c:cat>
          <c:val>
            <c:numRef>
              <c:f>Sheet1!$E$2:$E$6</c:f>
              <c:numCache>
                <c:formatCode>0.0</c:formatCode>
                <c:ptCount val="5"/>
                <c:pt idx="0">
                  <c:v>6391.8</c:v>
                </c:pt>
                <c:pt idx="1">
                  <c:v>12515.8</c:v>
                </c:pt>
                <c:pt idx="2">
                  <c:v>16478.900000000001</c:v>
                </c:pt>
                <c:pt idx="3" formatCode="General">
                  <c:v>23445.9</c:v>
                </c:pt>
                <c:pt idx="4" formatCode="General">
                  <c:v>17776.7</c:v>
                </c:pt>
              </c:numCache>
            </c:numRef>
          </c:val>
        </c:ser>
        <c:dLbls>
          <c:showVal val="1"/>
        </c:dLbls>
        <c:marker val="1"/>
        <c:axId val="54969856"/>
        <c:axId val="54971392"/>
      </c:lineChart>
      <c:catAx>
        <c:axId val="5496985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000">
                <a:latin typeface="Arial Mon" pitchFamily="34" charset="0"/>
              </a:defRPr>
            </a:pPr>
            <a:endParaRPr lang="en-US"/>
          </a:p>
        </c:txPr>
        <c:crossAx val="54971392"/>
        <c:crosses val="autoZero"/>
        <c:auto val="1"/>
        <c:lblAlgn val="ctr"/>
        <c:lblOffset val="100"/>
      </c:catAx>
      <c:valAx>
        <c:axId val="54971392"/>
        <c:scaling>
          <c:orientation val="minMax"/>
          <c:max val="38000"/>
          <c:min val="2700"/>
        </c:scaling>
        <c:axPos val="l"/>
        <c:majorGridlines/>
        <c:numFmt formatCode="0.0" sourceLinked="1"/>
        <c:majorTickMark val="none"/>
        <c:tickLblPos val="nextTo"/>
        <c:txPr>
          <a:bodyPr/>
          <a:lstStyle/>
          <a:p>
            <a:pPr>
              <a:defRPr sz="1000">
                <a:latin typeface="Arial Mon" pitchFamily="34" charset="0"/>
              </a:defRPr>
            </a:pPr>
            <a:endParaRPr lang="en-US"/>
          </a:p>
        </c:txPr>
        <c:crossAx val="54969856"/>
        <c:crosses val="autoZero"/>
        <c:crossBetween val="between"/>
        <c:majorUnit val="6000"/>
        <c:minorUnit val="1000"/>
      </c:valAx>
    </c:plotArea>
    <c:legend>
      <c:legendPos val="b"/>
      <c:layout/>
      <c:txPr>
        <a:bodyPr/>
        <a:lstStyle/>
        <a:p>
          <a:pPr>
            <a:defRPr sz="8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spPr>
    <a:blipFill>
      <a:blip xmlns:r="http://schemas.openxmlformats.org/officeDocument/2006/relationships" r:embed="rId1"/>
      <a:stretch>
        <a:fillRect/>
      </a:stretch>
    </a:blipFill>
  </c:spPr>
  <c:txPr>
    <a:bodyPr/>
    <a:lstStyle/>
    <a:p>
      <a:pPr>
        <a:defRPr sz="1800"/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Гурил /тонн/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7.407407407407407E-2"/>
                  <c:y val="-5.3333333333333496E-2"/>
                </c:manualLayout>
              </c:layout>
              <c:showVal val="1"/>
            </c:dLbl>
            <c:dLbl>
              <c:idx val="1"/>
              <c:layout>
                <c:manualLayout>
                  <c:x val="-7.407407407407407E-2"/>
                  <c:y val="-7.3333333333333542E-2"/>
                </c:manualLayout>
              </c:layout>
              <c:showVal val="1"/>
            </c:dLbl>
            <c:dLbl>
              <c:idx val="2"/>
              <c:layout>
                <c:manualLayout>
                  <c:x val="-0.1"/>
                  <c:y val="-0.1066666666666668"/>
                </c:manualLayout>
              </c:layout>
              <c:showVal val="1"/>
            </c:dLbl>
            <c:dLbl>
              <c:idx val="3"/>
              <c:layout>
                <c:manualLayout>
                  <c:x val="-0.1"/>
                  <c:y val="-1.9999999999999983E-2"/>
                </c:manualLayout>
              </c:layout>
              <c:showVal val="1"/>
            </c:dLbl>
            <c:dLbl>
              <c:idx val="4"/>
              <c:layout>
                <c:manualLayout>
                  <c:x val="-1.4814814814814815E-2"/>
                  <c:y val="-3.333333333333334E-2"/>
                </c:manualLayout>
              </c:layout>
              <c:showVal val="1"/>
            </c:dLbl>
            <c:txPr>
              <a:bodyPr/>
              <a:lstStyle/>
              <a:p>
                <a:pPr>
                  <a:defRPr sz="700">
                    <a:latin typeface="Arial Mon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0.0</c:formatCode>
                <c:ptCount val="5"/>
                <c:pt idx="0">
                  <c:v>2390.1999999999998</c:v>
                </c:pt>
                <c:pt idx="1">
                  <c:v>1175.2</c:v>
                </c:pt>
                <c:pt idx="2">
                  <c:v>1571</c:v>
                </c:pt>
                <c:pt idx="3">
                  <c:v>291.89999999999992</c:v>
                </c:pt>
                <c:pt idx="4">
                  <c:v>7197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Ургамлын тос /мян.литр/</c:v>
                </c:pt>
              </c:strCache>
            </c:strRef>
          </c:tx>
          <c:marker>
            <c:symbol val="none"/>
          </c:marker>
          <c:dLbls>
            <c:dLbl>
              <c:idx val="2"/>
              <c:layout>
                <c:manualLayout>
                  <c:x val="-7.7777777777777779E-2"/>
                  <c:y val="-4.6666666666666683E-2"/>
                </c:manualLayout>
              </c:layout>
              <c:showVal val="1"/>
            </c:dLbl>
            <c:dLbl>
              <c:idx val="3"/>
              <c:layout>
                <c:manualLayout>
                  <c:x val="-7.7777777777777779E-2"/>
                  <c:y val="-6.6666666666666721E-2"/>
                </c:manualLayout>
              </c:layout>
              <c:showVal val="1"/>
            </c:dLbl>
            <c:dLbl>
              <c:idx val="4"/>
              <c:layout>
                <c:manualLayout>
                  <c:x val="-5.1851851851851864E-2"/>
                  <c:y val="-8.6666666666666933E-2"/>
                </c:manualLayout>
              </c:layout>
              <c:showVal val="1"/>
            </c:dLbl>
            <c:txPr>
              <a:bodyPr/>
              <a:lstStyle/>
              <a:p>
                <a:pPr>
                  <a:defRPr sz="700">
                    <a:latin typeface="Arial Mon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Sheet1!$C$2:$C$6</c:f>
              <c:numCache>
                <c:formatCode>0.0</c:formatCode>
                <c:ptCount val="5"/>
                <c:pt idx="0">
                  <c:v>0</c:v>
                </c:pt>
                <c:pt idx="1">
                  <c:v>509.6</c:v>
                </c:pt>
                <c:pt idx="2">
                  <c:v>966.4</c:v>
                </c:pt>
                <c:pt idx="3">
                  <c:v>698.1</c:v>
                </c:pt>
                <c:pt idx="4">
                  <c:v>0</c:v>
                </c:pt>
              </c:numCache>
            </c:numRef>
          </c:val>
        </c:ser>
        <c:marker val="1"/>
        <c:axId val="82979456"/>
        <c:axId val="82989440"/>
      </c:lineChart>
      <c:catAx>
        <c:axId val="8297945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82989440"/>
        <c:crosses val="autoZero"/>
        <c:auto val="1"/>
        <c:lblAlgn val="ctr"/>
        <c:lblOffset val="100"/>
      </c:catAx>
      <c:valAx>
        <c:axId val="82989440"/>
        <c:scaling>
          <c:orientation val="minMax"/>
        </c:scaling>
        <c:axPos val="l"/>
        <c:numFmt formatCode="0.0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82979456"/>
        <c:crosses val="autoZero"/>
        <c:crossBetween val="between"/>
      </c:valAx>
      <c:spPr>
        <a:blipFill>
          <a:blip xmlns:r="http://schemas.openxmlformats.org/officeDocument/2006/relationships" r:embed="rId1"/>
          <a:stretch>
            <a:fillRect/>
          </a:stretch>
        </a:blipFill>
      </c:spPr>
    </c:plotArea>
    <c:legend>
      <c:legendPos val="b"/>
      <c:layout/>
      <c:txPr>
        <a:bodyPr/>
        <a:lstStyle/>
        <a:p>
          <a:pPr>
            <a:defRPr sz="800">
              <a:latin typeface="Arial Mon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8783038944456296"/>
          <c:y val="8.8235294117647203E-2"/>
          <c:w val="0.80316060154642832"/>
          <c:h val="0.5597770958777211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Цахилгаан /сая кв.цаг/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</c:spPr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64.599999999999994</c:v>
                </c:pt>
                <c:pt idx="1">
                  <c:v>66.2</c:v>
                </c:pt>
                <c:pt idx="2">
                  <c:v>64.3</c:v>
                </c:pt>
                <c:pt idx="3">
                  <c:v>66.2</c:v>
                </c:pt>
                <c:pt idx="4">
                  <c:v>66.599999999999994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Дулаан /мян.ккал/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210.2</c:v>
                </c:pt>
                <c:pt idx="1">
                  <c:v>220.2</c:v>
                </c:pt>
                <c:pt idx="2">
                  <c:v>2230</c:v>
                </c:pt>
                <c:pt idx="3">
                  <c:v>227.3</c:v>
                </c:pt>
                <c:pt idx="4">
                  <c:v>223.5</c:v>
                </c:pt>
              </c:numCache>
            </c:numRef>
          </c:val>
        </c:ser>
        <c:axId val="83100032"/>
        <c:axId val="83101568"/>
      </c:barChart>
      <c:catAx>
        <c:axId val="8310003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83101568"/>
        <c:crosses val="autoZero"/>
        <c:auto val="1"/>
        <c:lblAlgn val="ctr"/>
        <c:lblOffset val="100"/>
      </c:catAx>
      <c:valAx>
        <c:axId val="83101568"/>
        <c:scaling>
          <c:orientation val="minMax"/>
          <c:max val="250"/>
          <c:min val="6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83100032"/>
        <c:crosses val="autoZero"/>
        <c:crossBetween val="between"/>
        <c:majorUnit val="50"/>
        <c:minorUnit val="20"/>
      </c:valAx>
      <c:spPr>
        <a:blipFill>
          <a:blip xmlns:r="http://schemas.openxmlformats.org/officeDocument/2006/relationships" r:embed="rId1"/>
          <a:stretch>
            <a:fillRect/>
          </a:stretch>
        </a:blipFill>
      </c:spPr>
    </c:plotArea>
    <c:legend>
      <c:legendPos val="b"/>
      <c:layout/>
      <c:txPr>
        <a:bodyPr/>
        <a:lstStyle/>
        <a:p>
          <a:pPr>
            <a:defRPr sz="800">
              <a:latin typeface="Arial Mon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1209661292338469"/>
          <c:y val="9.1666666666666854E-2"/>
          <c:w val="0.84425259342582182"/>
          <c:h val="0.60941404199475058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Нэхий дээл / мян.ш/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4.7</c:v>
                </c:pt>
                <c:pt idx="1">
                  <c:v>2</c:v>
                </c:pt>
                <c:pt idx="2">
                  <c:v>2.5</c:v>
                </c:pt>
                <c:pt idx="3">
                  <c:v>3.9</c:v>
                </c:pt>
                <c:pt idx="4">
                  <c:v>1.8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Гутал / мян.хос/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</c:v>
                </c:pt>
                <c:pt idx="1">
                  <c:v>7.5</c:v>
                </c:pt>
                <c:pt idx="2">
                  <c:v>7.7</c:v>
                </c:pt>
                <c:pt idx="3">
                  <c:v>10.3</c:v>
                </c:pt>
                <c:pt idx="4">
                  <c:v>4.5999999999999996</c:v>
                </c:pt>
              </c:numCache>
            </c:numRef>
          </c:val>
        </c:ser>
        <c:marker val="1"/>
        <c:axId val="83462016"/>
        <c:axId val="83463552"/>
      </c:lineChart>
      <c:catAx>
        <c:axId val="8346201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83463552"/>
        <c:crosses val="autoZero"/>
        <c:auto val="1"/>
        <c:lblAlgn val="ctr"/>
        <c:lblOffset val="100"/>
      </c:catAx>
      <c:valAx>
        <c:axId val="8346355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83462016"/>
        <c:crosses val="autoZero"/>
        <c:crossBetween val="between"/>
      </c:valAx>
      <c:spPr>
        <a:blipFill>
          <a:blip xmlns:r="http://schemas.openxmlformats.org/officeDocument/2006/relationships" r:embed="rId1"/>
          <a:stretch>
            <a:fillRect/>
          </a:stretch>
        </a:blipFill>
      </c:spPr>
    </c:plotArea>
    <c:legend>
      <c:legendPos val="b"/>
      <c:layout/>
      <c:txPr>
        <a:bodyPr/>
        <a:lstStyle/>
        <a:p>
          <a:pPr>
            <a:defRPr sz="800">
              <a:latin typeface="Arial Mon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Төмрийн бэлдэц / тн/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7045.1</c:v>
                </c:pt>
                <c:pt idx="1">
                  <c:v>8360.2999999999975</c:v>
                </c:pt>
                <c:pt idx="2">
                  <c:v>11206.3</c:v>
                </c:pt>
                <c:pt idx="3">
                  <c:v>12918.8</c:v>
                </c:pt>
                <c:pt idx="4">
                  <c:v>13358.9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Төмрийн цувимал / тн/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6163.1</c:v>
                </c:pt>
                <c:pt idx="1">
                  <c:v>8460.7000000000007</c:v>
                </c:pt>
                <c:pt idx="2">
                  <c:v>8945.2000000000007</c:v>
                </c:pt>
                <c:pt idx="3">
                  <c:v>11316.1</c:v>
                </c:pt>
                <c:pt idx="4">
                  <c:v>11929.9</c:v>
                </c:pt>
              </c:numCache>
            </c:numRef>
          </c:val>
        </c:ser>
        <c:marker val="1"/>
        <c:axId val="83572992"/>
        <c:axId val="83574784"/>
      </c:lineChart>
      <c:catAx>
        <c:axId val="8357299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83574784"/>
        <c:crosses val="autoZero"/>
        <c:auto val="1"/>
        <c:lblAlgn val="ctr"/>
        <c:lblOffset val="100"/>
      </c:catAx>
      <c:valAx>
        <c:axId val="83574784"/>
        <c:scaling>
          <c:orientation val="minMax"/>
          <c:max val="13500"/>
          <c:min val="600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83572992"/>
        <c:crosses val="autoZero"/>
        <c:crossBetween val="between"/>
        <c:majorUnit val="2500"/>
      </c:valAx>
    </c:plotArea>
    <c:legend>
      <c:legendPos val="b"/>
      <c:layout/>
      <c:txPr>
        <a:bodyPr/>
        <a:lstStyle/>
        <a:p>
          <a:pPr>
            <a:defRPr sz="800" b="1">
              <a:latin typeface="Arial Mon" pitchFamily="34" charset="0"/>
            </a:defRPr>
          </a:pPr>
          <a:endParaRPr lang="en-US"/>
        </a:p>
      </c:txPr>
    </c:legend>
    <c:plotVisOnly val="1"/>
  </c:chart>
  <c:spPr>
    <a:blipFill>
      <a:blip xmlns:r="http://schemas.openxmlformats.org/officeDocument/2006/relationships" r:embed="rId1"/>
      <a:stretch>
        <a:fillRect/>
      </a:stretch>
    </a:blipFill>
  </c:spPr>
  <c:txPr>
    <a:bodyPr/>
    <a:lstStyle/>
    <a:p>
      <a:pPr>
        <a:defRPr sz="1800"/>
      </a:pPr>
      <a:endParaRPr lang="en-US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2295355937650652"/>
          <c:y val="7.4042335617138869E-2"/>
          <c:w val="0.83623011409288162"/>
          <c:h val="0.61123172103487144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Хүдэр /мян.тн/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195.1</c:v>
                </c:pt>
                <c:pt idx="1">
                  <c:v>265.2</c:v>
                </c:pt>
                <c:pt idx="2">
                  <c:v>227.5</c:v>
                </c:pt>
                <c:pt idx="3">
                  <c:v>261.7</c:v>
                </c:pt>
                <c:pt idx="4">
                  <c:v>18.899999999999999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Хүдрийн баяжмал /мян.тн/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108</c:v>
                </c:pt>
                <c:pt idx="1">
                  <c:v>150.5</c:v>
                </c:pt>
                <c:pt idx="2">
                  <c:v>153.9</c:v>
                </c:pt>
                <c:pt idx="3">
                  <c:v>206.8</c:v>
                </c:pt>
                <c:pt idx="4">
                  <c:v>0</c:v>
                </c:pt>
              </c:numCache>
            </c:numRef>
          </c:val>
        </c:ser>
        <c:marker val="1"/>
        <c:axId val="83599360"/>
        <c:axId val="83600896"/>
      </c:lineChart>
      <c:catAx>
        <c:axId val="8359936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83600896"/>
        <c:crosses val="autoZero"/>
        <c:auto val="1"/>
        <c:lblAlgn val="ctr"/>
        <c:lblOffset val="100"/>
      </c:catAx>
      <c:valAx>
        <c:axId val="8360089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83599360"/>
        <c:crosses val="autoZero"/>
        <c:crossBetween val="between"/>
      </c:valAx>
      <c:spPr>
        <a:blipFill>
          <a:blip xmlns:r="http://schemas.openxmlformats.org/officeDocument/2006/relationships" r:embed="rId1"/>
          <a:stretch>
            <a:fillRect/>
          </a:stretch>
        </a:blipFill>
      </c:spPr>
    </c:plotArea>
    <c:legend>
      <c:legendPos val="b"/>
      <c:layout/>
      <c:txPr>
        <a:bodyPr/>
        <a:lstStyle/>
        <a:p>
          <a:pPr>
            <a:defRPr sz="800">
              <a:latin typeface="Arial Mon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2145E-D351-4204-9175-EA10C3EB7BC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51940E-7A83-46F5-BF0C-406A4A13EB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1940E-7A83-46F5-BF0C-406A4A13EB8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DB9E183-6869-453C-93E1-29B14594C3E2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7" r:id="rId1"/>
    <p:sldLayoutId id="2147484358" r:id="rId2"/>
    <p:sldLayoutId id="2147484359" r:id="rId3"/>
    <p:sldLayoutId id="2147484360" r:id="rId4"/>
    <p:sldLayoutId id="2147484361" r:id="rId5"/>
    <p:sldLayoutId id="2147484362" r:id="rId6"/>
    <p:sldLayoutId id="2147484363" r:id="rId7"/>
    <p:sldLayoutId id="2147484364" r:id="rId8"/>
    <p:sldLayoutId id="2147484365" r:id="rId9"/>
    <p:sldLayoutId id="2147484366" r:id="rId10"/>
    <p:sldLayoutId id="214748436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chart" Target="../charts/chart1.xml"/><Relationship Id="rId4" Type="http://schemas.openxmlformats.org/officeDocument/2006/relationships/package" Target="../embeddings/Microsoft_Office_Excel_Worksheet1.xlsx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package" Target="../embeddings/Microsoft_Office_Excel_Worksheet3.xlsx"/><Relationship Id="rId7" Type="http://schemas.openxmlformats.org/officeDocument/2006/relationships/package" Target="../embeddings/Microsoft_Office_Excel_Worksheet7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chart" Target="../charts/chart3.xml"/><Relationship Id="rId5" Type="http://schemas.openxmlformats.org/officeDocument/2006/relationships/package" Target="../embeddings/Microsoft_Office_Excel_Worksheet5.xlsx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9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chart" Target="../charts/chart6.xml"/><Relationship Id="rId5" Type="http://schemas.openxmlformats.org/officeDocument/2006/relationships/package" Target="../embeddings/Microsoft_Office_Excel_Worksheet11.xlsx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69342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mn-MN" sz="2800" i="1" dirty="0" smtClean="0">
                <a:solidFill>
                  <a:srgbClr val="003E6C"/>
                </a:solidFill>
                <a:latin typeface="Arial" pitchFamily="34" charset="0"/>
                <a:cs typeface="Arial" pitchFamily="34" charset="0"/>
              </a:rPr>
              <a:t>Аж үйлдвэрийн сүүлийн 5 жилийн 1-р улирлын үйлдвэрлэлт</a:t>
            </a:r>
            <a:br>
              <a:rPr lang="mn-MN" sz="2800" i="1" dirty="0" smtClean="0">
                <a:solidFill>
                  <a:srgbClr val="003E6C"/>
                </a:solidFill>
                <a:latin typeface="Arial" pitchFamily="34" charset="0"/>
                <a:cs typeface="Arial" pitchFamily="34" charset="0"/>
              </a:rPr>
            </a:br>
            <a:r>
              <a:rPr lang="mn-MN" sz="900" i="1" dirty="0" smtClean="0">
                <a:solidFill>
                  <a:srgbClr val="003E6C"/>
                </a:solidFill>
                <a:latin typeface="Arial" pitchFamily="34" charset="0"/>
                <a:cs typeface="Arial" pitchFamily="34" charset="0"/>
              </a:rPr>
              <a:t> / 2005 оны зэрэгцүүлэх үнэ, сараар, сая.төг/</a:t>
            </a:r>
            <a:endParaRPr lang="en-US" sz="900" i="1" dirty="0">
              <a:solidFill>
                <a:srgbClr val="003E6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903413" y="1446213"/>
          <a:ext cx="5773737" cy="1446212"/>
        </p:xfrm>
        <a:graphic>
          <a:graphicData uri="http://schemas.openxmlformats.org/presentationml/2006/ole">
            <p:oleObj spid="_x0000_s1027" name="Worksheet" r:id="rId4" imgW="5438880" imgH="1343025" progId="Excel.Sheet.12">
              <p:embed/>
            </p:oleObj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1524000" y="3200400"/>
          <a:ext cx="70104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1066800" y="1524000"/>
          <a:ext cx="4167188" cy="627063"/>
        </p:xfrm>
        <a:graphic>
          <a:graphicData uri="http://schemas.openxmlformats.org/presentationml/2006/ole">
            <p:oleObj spid="_x0000_s18434" name="Worksheet" r:id="rId3" imgW="4867290" imgH="742950" progId="Excel.Sheet.12">
              <p:embed/>
            </p:oleObj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1219200" y="304800"/>
            <a:ext cx="7620000" cy="685800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Аж үйлдвэрийн бүтээгдэхүүний гол</a:t>
            </a:r>
            <a:r>
              <a:rPr kumimoji="0" lang="mn-MN" sz="2800" b="0" i="1" u="none" strike="noStrike" kern="1200" cap="none" spc="0" normalizeH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нэр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2800" b="0" i="1" u="none" strike="noStrike" kern="1200" cap="none" spc="0" normalizeH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төрлийн </a:t>
            </a:r>
            <a:r>
              <a:rPr kumimoji="0" lang="mn-MN" sz="2800" b="0" i="1" u="none" strike="noStrike" kern="1200" cap="none" spc="0" normalizeH="0" baseline="0" noProof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үйлдвэрлэлт 1-р улирлын</a:t>
            </a:r>
            <a:r>
              <a:rPr kumimoji="0" lang="mn-MN" sz="2800" b="0" i="1" u="none" strike="noStrike" kern="1200" cap="none" spc="0" normalizeH="0" noProof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байдлаар</a:t>
            </a:r>
            <a:r>
              <a:rPr kumimoji="0" lang="mn-MN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mn-MN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en-US" sz="900" b="0" i="1" u="none" strike="noStrike" kern="1200" cap="none" spc="0" normalizeH="0" baseline="0" noProof="0" dirty="0">
              <a:ln>
                <a:noFill/>
              </a:ln>
              <a:solidFill>
                <a:srgbClr val="003E6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114801" y="1142999"/>
            <a:ext cx="1143000" cy="38100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Хүснэгт</a:t>
            </a:r>
            <a:r>
              <a:rPr kumimoji="0" lang="mn-MN" sz="1000" b="0" i="1" u="none" strike="noStrike" kern="1200" cap="none" spc="0" normalizeH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1 </a:t>
            </a:r>
            <a:endParaRPr kumimoji="0" lang="en-US" sz="1000" b="0" i="1" u="none" strike="noStrike" kern="1200" cap="none" spc="0" normalizeH="0" baseline="0" noProof="0" dirty="0">
              <a:ln>
                <a:noFill/>
              </a:ln>
              <a:solidFill>
                <a:srgbClr val="003E6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5334000" y="1219200"/>
          <a:ext cx="3429000" cy="160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063625" y="3200400"/>
          <a:ext cx="4178300" cy="627063"/>
        </p:xfrm>
        <a:graphic>
          <a:graphicData uri="http://schemas.openxmlformats.org/presentationml/2006/ole">
            <p:oleObj spid="_x0000_s18435" name="Worksheet" r:id="rId5" imgW="4276800" imgH="628650" progId="Excel.Sheet.12">
              <p:embed/>
            </p:oleObj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5562600" y="2819400"/>
          <a:ext cx="3048000" cy="172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063625" y="5103813"/>
          <a:ext cx="4221163" cy="615950"/>
        </p:xfrm>
        <a:graphic>
          <a:graphicData uri="http://schemas.openxmlformats.org/presentationml/2006/ole">
            <p:oleObj spid="_x0000_s18436" name="Worksheet" r:id="rId7" imgW="4486320" imgH="657225" progId="Excel.Sheet.12">
              <p:embed/>
            </p:oleObj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5638800" y="4724400"/>
          <a:ext cx="3200400" cy="15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81402" y="2057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147763" y="606425"/>
          <a:ext cx="3956050" cy="595313"/>
        </p:xfrm>
        <a:graphic>
          <a:graphicData uri="http://schemas.openxmlformats.org/presentationml/2006/ole">
            <p:oleObj spid="_x0000_s19458" name="Worksheet" r:id="rId3" imgW="4391010" imgH="657225" progId="Excel.Sheet.12">
              <p:embed/>
            </p:oleObj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5486400" y="381000"/>
          <a:ext cx="3352800" cy="144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147763" y="3125788"/>
          <a:ext cx="3933825" cy="690562"/>
        </p:xfrm>
        <a:graphic>
          <a:graphicData uri="http://schemas.openxmlformats.org/presentationml/2006/ole">
            <p:oleObj spid="_x0000_s19459" name="Worksheet" r:id="rId5" imgW="3743280" imgH="657225" progId="Excel.Sheet.12">
              <p:embed/>
            </p:oleObj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5257800" y="2514600"/>
          <a:ext cx="3505200" cy="195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1248</TotalTime>
  <Words>41</Words>
  <Application>Microsoft Office PowerPoint</Application>
  <PresentationFormat>On-screen Show (4:3)</PresentationFormat>
  <Paragraphs>25</Paragraphs>
  <Slides>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Solstice</vt:lpstr>
      <vt:lpstr>Worksheet</vt:lpstr>
      <vt:lpstr>Microsoft Office Excel Worksheet</vt:lpstr>
      <vt:lpstr>Аж үйлдвэрийн сүүлийн 5 жилийн 1-р улирлын үйлдвэрлэлт  / 2005 оны зэрэгцүүлэх үнэ, сараар, сая.төг/</vt:lpstr>
      <vt:lpstr>Slide 2</vt:lpstr>
      <vt:lpstr>Slide 3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tserenpuntsag</dc:creator>
  <cp:lastModifiedBy>Battsengel</cp:lastModifiedBy>
  <cp:revision>200</cp:revision>
  <dcterms:created xsi:type="dcterms:W3CDTF">2014-11-06T07:56:32Z</dcterms:created>
  <dcterms:modified xsi:type="dcterms:W3CDTF">2015-05-06T07:34:33Z</dcterms:modified>
</cp:coreProperties>
</file>