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2" r:id="rId3"/>
    <p:sldId id="266" r:id="rId4"/>
    <p:sldId id="257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D37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-864" y="-5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93633925" cy="936339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1.xlsx"/><Relationship Id="rId1" Type="http://schemas.openxmlformats.org/officeDocument/2006/relationships/image" Target="../media/image5.jpeg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2.xlsx"/><Relationship Id="rId1" Type="http://schemas.openxmlformats.org/officeDocument/2006/relationships/image" Target="../media/image6.png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3.xlsx"/><Relationship Id="rId1" Type="http://schemas.openxmlformats.org/officeDocument/2006/relationships/image" Target="../media/image7.jpeg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4.xlsx"/><Relationship Id="rId1" Type="http://schemas.openxmlformats.org/officeDocument/2006/relationships/image" Target="../media/image8.jpeg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5.xlsx"/><Relationship Id="rId1" Type="http://schemas.openxmlformats.org/officeDocument/2006/relationships/image" Target="../media/image9.png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6.xlsx"/><Relationship Id="rId1" Type="http://schemas.openxmlformats.org/officeDocument/2006/relationships/image" Target="../media/image9.png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7.xlsx"/><Relationship Id="rId1" Type="http://schemas.openxmlformats.org/officeDocument/2006/relationships/image" Target="../media/image9.png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8.xlsx"/><Relationship Id="rId1" Type="http://schemas.openxmlformats.org/officeDocument/2006/relationships/image" Target="../media/image9.png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9.xlsx"/><Relationship Id="rId1" Type="http://schemas.openxmlformats.org/officeDocument/2006/relationships/image" Target="../media/image9.pn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400"/>
            </a:pPr>
            <a:r>
              <a:rPr lang="mn-MN" sz="1400" dirty="0" smtClean="0"/>
              <a:t>Нэг</a:t>
            </a:r>
            <a:r>
              <a:rPr lang="mn-MN" sz="1400" baseline="0" dirty="0" smtClean="0"/>
              <a:t>  их эмчид ногдох хүн</a:t>
            </a:r>
            <a:r>
              <a:rPr lang="mn-MN" sz="1400" dirty="0" smtClean="0"/>
              <a:t> жил </a:t>
            </a:r>
            <a:r>
              <a:rPr lang="mn-MN" sz="1400" dirty="0"/>
              <a:t>бүрийн эцсээр</a:t>
            </a:r>
            <a:endParaRPr lang="en-US" sz="14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3.2763045165799753E-2"/>
          <c:y val="0.19071534681319163"/>
          <c:w val="0.94907407407407485"/>
          <c:h val="0.65658308026816725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spPr>
              <a:solidFill>
                <a:schemeClr val="accent4"/>
              </a:solidFill>
              <a:ln w="25400" cap="flat" cmpd="sng" algn="ctr">
                <a:solidFill>
                  <a:schemeClr val="accent4">
                    <a:shade val="50000"/>
                  </a:schemeClr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lt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Sheet1!$A$2:$A$5</c:f>
              <c:numCache>
                <c:formatCode>General</c:formatCode>
                <c:ptCount val="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407</c:v>
                </c:pt>
                <c:pt idx="1">
                  <c:v>378</c:v>
                </c:pt>
                <c:pt idx="2">
                  <c:v>375</c:v>
                </c:pt>
                <c:pt idx="3">
                  <c:v>378</c:v>
                </c:pt>
              </c:numCache>
            </c:numRef>
          </c:val>
        </c:ser>
        <c:axId val="70198400"/>
        <c:axId val="70199936"/>
      </c:barChart>
      <c:catAx>
        <c:axId val="70198400"/>
        <c:scaling>
          <c:orientation val="minMax"/>
        </c:scaling>
        <c:axPos val="b"/>
        <c:numFmt formatCode="General" sourceLinked="1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70199936"/>
        <c:crosses val="autoZero"/>
        <c:auto val="1"/>
        <c:lblAlgn val="ctr"/>
        <c:lblOffset val="100"/>
      </c:catAx>
      <c:valAx>
        <c:axId val="70199936"/>
        <c:scaling>
          <c:orientation val="minMax"/>
        </c:scaling>
        <c:delete val="1"/>
        <c:axPos val="l"/>
        <c:numFmt formatCode="General" sourceLinked="1"/>
        <c:tickLblPos val="nextTo"/>
        <c:crossAx val="70198400"/>
        <c:crosses val="autoZero"/>
        <c:crossBetween val="between"/>
      </c:valAx>
      <c:spPr>
        <a:noFill/>
        <a:ln w="25400">
          <a:noFill/>
        </a:ln>
      </c:spPr>
    </c:plotArea>
    <c:plotVisOnly val="1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400"/>
            </a:pPr>
            <a:r>
              <a:rPr lang="mn-MN" sz="1400" dirty="0" smtClean="0"/>
              <a:t>Нэг сувилагчид</a:t>
            </a:r>
            <a:r>
              <a:rPr lang="mn-MN" sz="1400" baseline="0" dirty="0" smtClean="0"/>
              <a:t> ногдох хүн</a:t>
            </a:r>
            <a:r>
              <a:rPr lang="mn-MN" sz="1400" dirty="0" smtClean="0"/>
              <a:t> </a:t>
            </a:r>
            <a:r>
              <a:rPr lang="mn-MN" sz="1400" dirty="0"/>
              <a:t>жил бүрийн эцсээр</a:t>
            </a:r>
            <a:endParaRPr lang="en-US" sz="14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2.5462962962962979E-2"/>
          <c:y val="0.2062923290936009"/>
          <c:w val="0.94907407407407485"/>
          <c:h val="0.64100592953330526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spPr>
              <a:solidFill>
                <a:schemeClr val="accent3"/>
              </a:solidFill>
              <a:ln w="25400" cap="flat" cmpd="sng" algn="ctr">
                <a:solidFill>
                  <a:schemeClr val="accent3">
                    <a:shade val="50000"/>
                  </a:schemeClr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lt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Sheet1!$A$2:$A$5</c:f>
              <c:numCache>
                <c:formatCode>General</c:formatCode>
                <c:ptCount val="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287</c:v>
                </c:pt>
                <c:pt idx="1">
                  <c:v>272</c:v>
                </c:pt>
                <c:pt idx="2">
                  <c:v>262</c:v>
                </c:pt>
                <c:pt idx="3">
                  <c:v>253</c:v>
                </c:pt>
              </c:numCache>
            </c:numRef>
          </c:val>
        </c:ser>
        <c:axId val="68032768"/>
        <c:axId val="68046848"/>
      </c:barChart>
      <c:catAx>
        <c:axId val="68032768"/>
        <c:scaling>
          <c:orientation val="minMax"/>
        </c:scaling>
        <c:axPos val="b"/>
        <c:numFmt formatCode="General" sourceLinked="1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68046848"/>
        <c:crosses val="autoZero"/>
        <c:auto val="1"/>
        <c:lblAlgn val="ctr"/>
        <c:lblOffset val="100"/>
      </c:catAx>
      <c:valAx>
        <c:axId val="68046848"/>
        <c:scaling>
          <c:orientation val="minMax"/>
        </c:scaling>
        <c:delete val="1"/>
        <c:axPos val="l"/>
        <c:numFmt formatCode="General" sourceLinked="1"/>
        <c:tickLblPos val="nextTo"/>
        <c:crossAx val="68032768"/>
        <c:crosses val="autoZero"/>
        <c:crossBetween val="between"/>
      </c:valAx>
      <c:spPr>
        <a:noFill/>
        <a:ln w="25400">
          <a:noFill/>
        </a:ln>
      </c:spPr>
    </c:plotArea>
    <c:plotVisOnly val="1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400"/>
            </a:pPr>
            <a:r>
              <a:rPr lang="mn-MN" sz="1400" dirty="0"/>
              <a:t>Их эмчийн тоо жил бүрийн эцсээр</a:t>
            </a:r>
            <a:endParaRPr lang="en-US" sz="1400" dirty="0"/>
          </a:p>
        </c:rich>
      </c:tx>
      <c:layout>
        <c:manualLayout>
          <c:xMode val="edge"/>
          <c:yMode val="edge"/>
          <c:x val="0.1937764376525784"/>
          <c:y val="2.3809360804838888E-2"/>
        </c:manualLayout>
      </c:layout>
    </c:title>
    <c:plotArea>
      <c:layout>
        <c:manualLayout>
          <c:layoutTarget val="inner"/>
          <c:xMode val="edge"/>
          <c:yMode val="edge"/>
          <c:x val="4.8148210524596703E-2"/>
          <c:y val="0.13292609872900371"/>
          <c:w val="0.94907407407407518"/>
          <c:h val="0.70454005749281412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spPr>
              <a:solidFill>
                <a:schemeClr val="accent6"/>
              </a:solidFill>
              <a:ln w="25400" cap="flat" cmpd="sng" algn="ctr">
                <a:solidFill>
                  <a:schemeClr val="accent6">
                    <a:shade val="50000"/>
                  </a:schemeClr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lt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Sheet1!$A$2:$A$5</c:f>
              <c:numCache>
                <c:formatCode>General</c:formatCode>
                <c:ptCount val="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231</c:v>
                </c:pt>
                <c:pt idx="1">
                  <c:v>242</c:v>
                </c:pt>
                <c:pt idx="2">
                  <c:v>248</c:v>
                </c:pt>
                <c:pt idx="3">
                  <c:v>250</c:v>
                </c:pt>
              </c:numCache>
            </c:numRef>
          </c:val>
        </c:ser>
        <c:axId val="70270336"/>
        <c:axId val="70235264"/>
      </c:barChart>
      <c:catAx>
        <c:axId val="70270336"/>
        <c:scaling>
          <c:orientation val="minMax"/>
        </c:scaling>
        <c:axPos val="b"/>
        <c:numFmt formatCode="General" sourceLinked="1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70235264"/>
        <c:crosses val="autoZero"/>
        <c:auto val="1"/>
        <c:lblAlgn val="ctr"/>
        <c:lblOffset val="100"/>
      </c:catAx>
      <c:valAx>
        <c:axId val="70235264"/>
        <c:scaling>
          <c:orientation val="minMax"/>
        </c:scaling>
        <c:delete val="1"/>
        <c:axPos val="l"/>
        <c:numFmt formatCode="General" sourceLinked="1"/>
        <c:tickLblPos val="nextTo"/>
        <c:crossAx val="70270336"/>
        <c:crosses val="autoZero"/>
        <c:crossBetween val="between"/>
      </c:valAx>
      <c:spPr>
        <a:noFill/>
        <a:ln w="25400">
          <a:noFill/>
        </a:ln>
      </c:spPr>
    </c:plotArea>
    <c:plotVisOnly val="1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400"/>
            </a:pPr>
            <a:r>
              <a:rPr lang="mn-MN" sz="1400" dirty="0" smtClean="0"/>
              <a:t>Эм</a:t>
            </a:r>
            <a:r>
              <a:rPr lang="mn-MN" sz="1400" baseline="0" dirty="0" smtClean="0"/>
              <a:t> зүйчий</a:t>
            </a:r>
            <a:r>
              <a:rPr lang="mn-MN" sz="1400" dirty="0" smtClean="0"/>
              <a:t>н тоо жил бүрийн эцсээр</a:t>
            </a:r>
            <a:endParaRPr lang="en-US" sz="14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4.8079664175552088E-2"/>
          <c:y val="0.17017978095785777"/>
          <c:w val="0.94907407407407518"/>
          <c:h val="0.70454005749281412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spPr>
              <a:solidFill>
                <a:schemeClr val="accent1"/>
              </a:solidFill>
              <a:ln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lt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Sheet1!$A$2:$A$5</c:f>
              <c:numCache>
                <c:formatCode>General</c:formatCode>
                <c:ptCount val="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22</c:v>
                </c:pt>
                <c:pt idx="1">
                  <c:v>41</c:v>
                </c:pt>
                <c:pt idx="2">
                  <c:v>49</c:v>
                </c:pt>
                <c:pt idx="3">
                  <c:v>50</c:v>
                </c:pt>
              </c:numCache>
            </c:numRef>
          </c:val>
        </c:ser>
        <c:axId val="70292224"/>
        <c:axId val="70293760"/>
      </c:barChart>
      <c:catAx>
        <c:axId val="70292224"/>
        <c:scaling>
          <c:orientation val="minMax"/>
        </c:scaling>
        <c:axPos val="b"/>
        <c:numFmt formatCode="General" sourceLinked="1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70293760"/>
        <c:crosses val="autoZero"/>
        <c:auto val="1"/>
        <c:lblAlgn val="ctr"/>
        <c:lblOffset val="100"/>
      </c:catAx>
      <c:valAx>
        <c:axId val="70293760"/>
        <c:scaling>
          <c:orientation val="minMax"/>
        </c:scaling>
        <c:delete val="1"/>
        <c:axPos val="l"/>
        <c:numFmt formatCode="General" sourceLinked="1"/>
        <c:tickLblPos val="nextTo"/>
        <c:crossAx val="70292224"/>
        <c:crosses val="autoZero"/>
        <c:crossBetween val="between"/>
      </c:valAx>
      <c:spPr>
        <a:noFill/>
        <a:ln w="25400">
          <a:noFill/>
        </a:ln>
      </c:spPr>
    </c:plotArea>
    <c:plotVisOnly val="1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400"/>
            </a:pPr>
            <a:r>
              <a:rPr lang="mn-MN" sz="1400" dirty="0"/>
              <a:t>Халдварт </a:t>
            </a:r>
            <a:r>
              <a:rPr lang="mn-MN" sz="1400" dirty="0" smtClean="0"/>
              <a:t>өвчний</a:t>
            </a:r>
            <a:r>
              <a:rPr lang="mn-MN" sz="1400" baseline="0" dirty="0" smtClean="0"/>
              <a:t> тоо</a:t>
            </a:r>
            <a:r>
              <a:rPr lang="mn-MN" sz="1400" dirty="0" smtClean="0"/>
              <a:t> </a:t>
            </a:r>
            <a:r>
              <a:rPr lang="mn-MN" sz="1400" dirty="0" smtClean="0"/>
              <a:t>1-р </a:t>
            </a:r>
            <a:r>
              <a:rPr lang="mn-MN" sz="1400" dirty="0"/>
              <a:t>улирлын байдлаар</a:t>
            </a:r>
            <a:endParaRPr lang="en-US" sz="14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3.5560836649502263E-2"/>
          <c:y val="0.20575830813013751"/>
          <c:w val="0.92887832670099568"/>
          <c:h val="0.65684419945484973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Lbl>
              <c:idx val="2"/>
              <c:layout/>
              <c:showVal val="1"/>
            </c:dLbl>
            <c:delete val="1"/>
          </c:dLbls>
          <c:cat>
            <c:strRef>
              <c:f>Sheet1!$A$2:$A$4</c:f>
              <c:strCache>
                <c:ptCount val="3"/>
                <c:pt idx="0">
                  <c:v>2014-I</c:v>
                </c:pt>
                <c:pt idx="1">
                  <c:v>2014-II</c:v>
                </c:pt>
                <c:pt idx="2">
                  <c:v>2014-III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95</c:v>
                </c:pt>
                <c:pt idx="1">
                  <c:v>154</c:v>
                </c:pt>
                <c:pt idx="2">
                  <c:v>250</c:v>
                </c:pt>
              </c:numCache>
            </c:numRef>
          </c:val>
        </c:ser>
        <c:axId val="70611712"/>
        <c:axId val="70613248"/>
      </c:barChart>
      <c:catAx>
        <c:axId val="70611712"/>
        <c:scaling>
          <c:orientation val="minMax"/>
        </c:scaling>
        <c:axPos val="b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70613248"/>
        <c:crosses val="autoZero"/>
        <c:auto val="1"/>
        <c:lblAlgn val="ctr"/>
        <c:lblOffset val="100"/>
      </c:catAx>
      <c:valAx>
        <c:axId val="70613248"/>
        <c:scaling>
          <c:orientation val="minMax"/>
        </c:scaling>
        <c:delete val="1"/>
        <c:axPos val="l"/>
        <c:numFmt formatCode="General" sourceLinked="1"/>
        <c:tickLblPos val="nextTo"/>
        <c:crossAx val="70611712"/>
        <c:crosses val="autoZero"/>
        <c:crossBetween val="between"/>
      </c:valAx>
    </c:plotArea>
    <c:plotVisOnly val="1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400"/>
            </a:pPr>
            <a:r>
              <a:rPr lang="mn-MN" sz="1400" dirty="0"/>
              <a:t>Халдварт </a:t>
            </a:r>
            <a:r>
              <a:rPr lang="mn-MN" sz="1400" dirty="0" smtClean="0"/>
              <a:t>өвчний</a:t>
            </a:r>
            <a:r>
              <a:rPr lang="mn-MN" sz="1400" baseline="0" dirty="0" smtClean="0"/>
              <a:t> тоо </a:t>
            </a:r>
            <a:r>
              <a:rPr lang="mn-MN" sz="1400" dirty="0" smtClean="0"/>
              <a:t>2-р </a:t>
            </a:r>
            <a:r>
              <a:rPr lang="mn-MN" sz="1400" dirty="0"/>
              <a:t>улирлын байдлаар</a:t>
            </a:r>
            <a:endParaRPr lang="en-US" sz="14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3.5560836649502263E-2"/>
          <c:y val="0.20575830813013751"/>
          <c:w val="0.92887832670099568"/>
          <c:h val="0.65684419945484973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Lbl>
              <c:idx val="2"/>
              <c:layout/>
              <c:showVal val="1"/>
            </c:dLbl>
            <c:delete val="1"/>
          </c:dLbls>
          <c:cat>
            <c:strRef>
              <c:f>Sheet1!$A$2:$A$4</c:f>
              <c:strCache>
                <c:ptCount val="3"/>
                <c:pt idx="0">
                  <c:v>2014-IV</c:v>
                </c:pt>
                <c:pt idx="1">
                  <c:v>2014-V</c:v>
                </c:pt>
                <c:pt idx="2">
                  <c:v>2014-VI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351</c:v>
                </c:pt>
                <c:pt idx="1">
                  <c:v>440</c:v>
                </c:pt>
                <c:pt idx="2">
                  <c:v>506</c:v>
                </c:pt>
              </c:numCache>
            </c:numRef>
          </c:val>
        </c:ser>
        <c:axId val="70620672"/>
        <c:axId val="70622208"/>
      </c:barChart>
      <c:catAx>
        <c:axId val="70620672"/>
        <c:scaling>
          <c:orientation val="minMax"/>
        </c:scaling>
        <c:axPos val="b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70622208"/>
        <c:crosses val="autoZero"/>
        <c:auto val="1"/>
        <c:lblAlgn val="ctr"/>
        <c:lblOffset val="100"/>
      </c:catAx>
      <c:valAx>
        <c:axId val="70622208"/>
        <c:scaling>
          <c:orientation val="minMax"/>
        </c:scaling>
        <c:delete val="1"/>
        <c:axPos val="l"/>
        <c:numFmt formatCode="General" sourceLinked="1"/>
        <c:tickLblPos val="nextTo"/>
        <c:crossAx val="70620672"/>
        <c:crosses val="autoZero"/>
        <c:crossBetween val="between"/>
      </c:valAx>
    </c:plotArea>
    <c:plotVisOnly val="1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400"/>
            </a:pPr>
            <a:r>
              <a:rPr lang="mn-MN" sz="1400" dirty="0"/>
              <a:t>Халдварт </a:t>
            </a:r>
            <a:r>
              <a:rPr lang="mn-MN" sz="1400" dirty="0" smtClean="0"/>
              <a:t>өвчний</a:t>
            </a:r>
            <a:r>
              <a:rPr lang="mn-MN" sz="1400" baseline="0" dirty="0" smtClean="0"/>
              <a:t> тоо </a:t>
            </a:r>
            <a:r>
              <a:rPr lang="mn-MN" sz="1400" dirty="0" smtClean="0"/>
              <a:t> </a:t>
            </a:r>
            <a:r>
              <a:rPr lang="mn-MN" sz="1400" dirty="0"/>
              <a:t>3-р улирлын байдлаар</a:t>
            </a:r>
            <a:endParaRPr lang="en-US" sz="14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3.5560836649502263E-2"/>
          <c:y val="0.20575830813013751"/>
          <c:w val="0.92887832670099568"/>
          <c:h val="0.65684419945484973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Lbl>
              <c:idx val="2"/>
              <c:layout/>
              <c:showVal val="1"/>
            </c:dLbl>
            <c:delete val="1"/>
          </c:dLbls>
          <c:cat>
            <c:strRef>
              <c:f>Sheet1!$A$2:$A$4</c:f>
              <c:strCache>
                <c:ptCount val="3"/>
                <c:pt idx="0">
                  <c:v>2014-VII</c:v>
                </c:pt>
                <c:pt idx="1">
                  <c:v>2014-VIII</c:v>
                </c:pt>
                <c:pt idx="2">
                  <c:v>2014-IX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537</c:v>
                </c:pt>
                <c:pt idx="1">
                  <c:v>581</c:v>
                </c:pt>
                <c:pt idx="2">
                  <c:v>837</c:v>
                </c:pt>
              </c:numCache>
            </c:numRef>
          </c:val>
        </c:ser>
        <c:axId val="67759104"/>
        <c:axId val="67760896"/>
      </c:barChart>
      <c:catAx>
        <c:axId val="67759104"/>
        <c:scaling>
          <c:orientation val="minMax"/>
        </c:scaling>
        <c:axPos val="b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67760896"/>
        <c:crosses val="autoZero"/>
        <c:auto val="1"/>
        <c:lblAlgn val="ctr"/>
        <c:lblOffset val="100"/>
      </c:catAx>
      <c:valAx>
        <c:axId val="67760896"/>
        <c:scaling>
          <c:orientation val="minMax"/>
        </c:scaling>
        <c:delete val="1"/>
        <c:axPos val="l"/>
        <c:numFmt formatCode="General" sourceLinked="1"/>
        <c:tickLblPos val="nextTo"/>
        <c:crossAx val="67759104"/>
        <c:crosses val="autoZero"/>
        <c:crossBetween val="between"/>
      </c:valAx>
    </c:plotArea>
    <c:plotVisOnly val="1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400"/>
            </a:pPr>
            <a:r>
              <a:rPr lang="mn-MN" sz="1400" dirty="0"/>
              <a:t>Халдварт </a:t>
            </a:r>
            <a:r>
              <a:rPr lang="mn-MN" sz="1400" dirty="0" smtClean="0"/>
              <a:t>өвчний</a:t>
            </a:r>
            <a:r>
              <a:rPr lang="mn-MN" sz="1400" baseline="0" dirty="0" smtClean="0"/>
              <a:t> тоо</a:t>
            </a:r>
            <a:r>
              <a:rPr lang="mn-MN" sz="1400" dirty="0" smtClean="0"/>
              <a:t> </a:t>
            </a:r>
            <a:r>
              <a:rPr lang="mn-MN" sz="1400" dirty="0"/>
              <a:t>4-р улирлын байдлаар</a:t>
            </a:r>
            <a:endParaRPr lang="en-US" sz="14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3.5560836649502263E-2"/>
          <c:y val="0.20575830813013751"/>
          <c:w val="0.92887832670099568"/>
          <c:h val="0.65684419945484973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Lbl>
              <c:idx val="2"/>
              <c:layout/>
              <c:showVal val="1"/>
            </c:dLbl>
            <c:delete val="1"/>
          </c:dLbls>
          <c:cat>
            <c:strRef>
              <c:f>Sheet1!$A$2:$A$4</c:f>
              <c:strCache>
                <c:ptCount val="3"/>
                <c:pt idx="0">
                  <c:v>2014-VII</c:v>
                </c:pt>
                <c:pt idx="1">
                  <c:v>2014-VIII</c:v>
                </c:pt>
                <c:pt idx="2">
                  <c:v>2014-IX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892</c:v>
                </c:pt>
                <c:pt idx="1">
                  <c:v>948</c:v>
                </c:pt>
                <c:pt idx="2">
                  <c:v>1000</c:v>
                </c:pt>
              </c:numCache>
            </c:numRef>
          </c:val>
        </c:ser>
        <c:axId val="70713728"/>
        <c:axId val="70715264"/>
      </c:barChart>
      <c:catAx>
        <c:axId val="70713728"/>
        <c:scaling>
          <c:orientation val="minMax"/>
        </c:scaling>
        <c:axPos val="b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70715264"/>
        <c:crosses val="autoZero"/>
        <c:auto val="1"/>
        <c:lblAlgn val="ctr"/>
        <c:lblOffset val="100"/>
      </c:catAx>
      <c:valAx>
        <c:axId val="70715264"/>
        <c:scaling>
          <c:orientation val="minMax"/>
        </c:scaling>
        <c:delete val="1"/>
        <c:axPos val="l"/>
        <c:numFmt formatCode="General" sourceLinked="1"/>
        <c:tickLblPos val="nextTo"/>
        <c:crossAx val="70713728"/>
        <c:crosses val="autoZero"/>
        <c:crossBetween val="between"/>
      </c:valAx>
    </c:plotArea>
    <c:plotVisOnly val="1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Халдварт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 өвчнөөр 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өвчлөгсдийн тоо, 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жил бүрийн эцсийн байдлаар 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1.5682767084348067E-2"/>
          <c:y val="0.2214214684388475"/>
          <c:w val="0.94907407407407662"/>
          <c:h val="0.59508037864073549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Sheet1!$A$2:$A$13</c:f>
              <c:numCache>
                <c:formatCode>General</c:formatCode>
                <c:ptCount val="12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</c:numCache>
            </c:num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1017</c:v>
                </c:pt>
                <c:pt idx="1">
                  <c:v>1039</c:v>
                </c:pt>
                <c:pt idx="2">
                  <c:v>1001</c:v>
                </c:pt>
                <c:pt idx="3">
                  <c:v>1108</c:v>
                </c:pt>
                <c:pt idx="4">
                  <c:v>1396</c:v>
                </c:pt>
                <c:pt idx="5">
                  <c:v>1310</c:v>
                </c:pt>
                <c:pt idx="6">
                  <c:v>1203</c:v>
                </c:pt>
                <c:pt idx="7">
                  <c:v>1050</c:v>
                </c:pt>
                <c:pt idx="8">
                  <c:v>1274</c:v>
                </c:pt>
                <c:pt idx="9">
                  <c:v>1035</c:v>
                </c:pt>
                <c:pt idx="10">
                  <c:v>887</c:v>
                </c:pt>
                <c:pt idx="11">
                  <c:v>1000</c:v>
                </c:pt>
              </c:numCache>
            </c:numRef>
          </c:val>
        </c:ser>
        <c:axId val="78660736"/>
        <c:axId val="78662272"/>
      </c:barChart>
      <c:catAx>
        <c:axId val="78660736"/>
        <c:scaling>
          <c:orientation val="minMax"/>
        </c:scaling>
        <c:axPos val="b"/>
        <c:numFmt formatCode="General" sourceLinked="1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4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78662272"/>
        <c:crosses val="autoZero"/>
        <c:auto val="1"/>
        <c:lblAlgn val="ctr"/>
        <c:lblOffset val="100"/>
      </c:catAx>
      <c:valAx>
        <c:axId val="78662272"/>
        <c:scaling>
          <c:orientation val="minMax"/>
        </c:scaling>
        <c:delete val="1"/>
        <c:axPos val="l"/>
        <c:numFmt formatCode="General" sourceLinked="1"/>
        <c:tickLblPos val="nextTo"/>
        <c:crossAx val="78660736"/>
        <c:crosses val="autoZero"/>
        <c:crossBetween val="between"/>
      </c:valAx>
    </c:plotArea>
    <c:plotVisOnly val="1"/>
  </c:chart>
  <c:externalData r:id="rId2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6C254EB-4FF8-419E-89B8-429B34024A96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chart" Target="../charts/chart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chart" Target="../charts/chart8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7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tatistik 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/>
          <p:nvPr/>
        </p:nvCxnSpPr>
        <p:spPr>
          <a:xfrm>
            <a:off x="1376857" y="801026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6"/>
          <p:cNvSpPr txBox="1">
            <a:spLocks/>
          </p:cNvSpPr>
          <p:nvPr/>
        </p:nvSpPr>
        <p:spPr bwMode="auto">
          <a:xfrm>
            <a:off x="1219200" y="1998663"/>
            <a:ext cx="7186613" cy="241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</a:t>
            </a:r>
          </a:p>
          <a:p>
            <a:pPr algn="ctr" eaLnBrk="0" hangingPunct="0"/>
            <a:r>
              <a:rPr lang="mn-MN" sz="4000" b="1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Эрүүл мэндийн инфографик</a:t>
            </a:r>
            <a:endParaRPr lang="mn-MN" sz="32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5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078786" y="6400800"/>
            <a:ext cx="7572054" cy="1588"/>
          </a:xfrm>
          <a:prstGeom prst="line">
            <a:avLst/>
          </a:prstGeom>
          <a:ln w="2222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6"/>
          <p:cNvSpPr txBox="1">
            <a:spLocks/>
          </p:cNvSpPr>
          <p:nvPr/>
        </p:nvSpPr>
        <p:spPr bwMode="auto">
          <a:xfrm>
            <a:off x="1258585" y="6431622"/>
            <a:ext cx="7351159" cy="28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Вэб: </a:t>
            </a:r>
            <a:r>
              <a:rPr lang="en-US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www.darkhan-uul@nso.mn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tatistik 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7" name="Straight Connector 6"/>
          <p:cNvCxnSpPr/>
          <p:nvPr/>
        </p:nvCxnSpPr>
        <p:spPr>
          <a:xfrm>
            <a:off x="1366224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5148469" y="993568"/>
            <a:ext cx="19050" cy="281940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148470" y="3848594"/>
            <a:ext cx="19050" cy="281940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421081" y="3812969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88180" y="3555670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4" name="Chart 13"/>
          <p:cNvGraphicFramePr/>
          <p:nvPr/>
        </p:nvGraphicFramePr>
        <p:xfrm>
          <a:off x="1401289" y="4013860"/>
          <a:ext cx="3479469" cy="26481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5" name="Chart 14"/>
          <p:cNvGraphicFramePr/>
          <p:nvPr/>
        </p:nvGraphicFramePr>
        <p:xfrm>
          <a:off x="5544117" y="4049486"/>
          <a:ext cx="3447164" cy="26363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6" name="Chart 15"/>
          <p:cNvGraphicFramePr/>
          <p:nvPr/>
        </p:nvGraphicFramePr>
        <p:xfrm>
          <a:off x="1140030" y="926275"/>
          <a:ext cx="3823855" cy="29213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7" name="Chart 16"/>
          <p:cNvGraphicFramePr/>
          <p:nvPr/>
        </p:nvGraphicFramePr>
        <p:xfrm>
          <a:off x="5260768" y="926276"/>
          <a:ext cx="3728853" cy="27788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tatistik 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7" name="Straight Connector 6"/>
          <p:cNvCxnSpPr/>
          <p:nvPr/>
        </p:nvCxnSpPr>
        <p:spPr>
          <a:xfrm>
            <a:off x="1281164" y="790393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5124718" y="3879271"/>
            <a:ext cx="19050" cy="281940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219200" y="3717966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00056" y="3472543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Straight Connector 13"/>
          <p:cNvCxnSpPr/>
          <p:nvPr/>
        </p:nvCxnSpPr>
        <p:spPr>
          <a:xfrm>
            <a:off x="5122739" y="896585"/>
            <a:ext cx="19050" cy="281940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Chart 14"/>
          <p:cNvGraphicFramePr/>
          <p:nvPr/>
        </p:nvGraphicFramePr>
        <p:xfrm>
          <a:off x="1391136" y="902524"/>
          <a:ext cx="3606652" cy="2707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6" name="Chart 15"/>
          <p:cNvGraphicFramePr/>
          <p:nvPr/>
        </p:nvGraphicFramePr>
        <p:xfrm>
          <a:off x="5286243" y="857328"/>
          <a:ext cx="3606652" cy="27527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7" name="Chart 16"/>
          <p:cNvGraphicFramePr/>
          <p:nvPr/>
        </p:nvGraphicFramePr>
        <p:xfrm>
          <a:off x="1521764" y="3947219"/>
          <a:ext cx="3606652" cy="29107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8" name="Chart 17"/>
          <p:cNvGraphicFramePr/>
          <p:nvPr/>
        </p:nvGraphicFramePr>
        <p:xfrm>
          <a:off x="5298118" y="3947219"/>
          <a:ext cx="3606652" cy="29107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335829" y="793185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Statistik 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385455" y="3884221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35682" y="3674423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" name="Chart 10"/>
          <p:cNvGraphicFramePr/>
          <p:nvPr/>
        </p:nvGraphicFramePr>
        <p:xfrm>
          <a:off x="1330035" y="1068779"/>
          <a:ext cx="7813965" cy="23631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266</TotalTime>
  <Words>97</Words>
  <Application>Microsoft Office PowerPoint</Application>
  <PresentationFormat>On-screen Show (4:3)</PresentationFormat>
  <Paragraphs>28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Solstice</vt:lpstr>
      <vt:lpstr>Slide 1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ariunbayar</cp:lastModifiedBy>
  <cp:revision>48</cp:revision>
  <dcterms:created xsi:type="dcterms:W3CDTF">2015-01-14T09:22:32Z</dcterms:created>
  <dcterms:modified xsi:type="dcterms:W3CDTF">2015-01-15T09:56:27Z</dcterms:modified>
</cp:coreProperties>
</file>