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66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6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7.jpe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8.jpe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5.xlsx"/><Relationship Id="rId1" Type="http://schemas.openxmlformats.org/officeDocument/2006/relationships/image" Target="../media/image9.png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6.xlsx"/><Relationship Id="rId1" Type="http://schemas.openxmlformats.org/officeDocument/2006/relationships/image" Target="../media/image9.png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7.xlsx"/><Relationship Id="rId1" Type="http://schemas.openxmlformats.org/officeDocument/2006/relationships/image" Target="../media/image9.png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8.xlsx"/><Relationship Id="rId1" Type="http://schemas.openxmlformats.org/officeDocument/2006/relationships/image" Target="../media/image9.png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9.xlsx"/><Relationship Id="rId1" Type="http://schemas.openxmlformats.org/officeDocument/2006/relationships/image" Target="../media/image9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 smtClean="0"/>
              <a:t>Нэг</a:t>
            </a:r>
            <a:r>
              <a:rPr lang="mn-MN" sz="1400" baseline="0" dirty="0" smtClean="0"/>
              <a:t>  их эмчид ногдох хүн</a:t>
            </a:r>
            <a:r>
              <a:rPr lang="mn-MN" sz="1400" dirty="0" smtClean="0"/>
              <a:t> жил </a:t>
            </a:r>
            <a:r>
              <a:rPr lang="mn-MN" sz="1400" dirty="0"/>
              <a:t>бүрийн эцсээр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276304516579974E-2"/>
          <c:y val="0.19071534681319155"/>
          <c:w val="0.94907407407407474"/>
          <c:h val="0.6565830802681672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407</c:v>
                </c:pt>
                <c:pt idx="1">
                  <c:v>378</c:v>
                </c:pt>
                <c:pt idx="2">
                  <c:v>375</c:v>
                </c:pt>
                <c:pt idx="3">
                  <c:v>378</c:v>
                </c:pt>
              </c:numCache>
            </c:numRef>
          </c:val>
        </c:ser>
        <c:axId val="62272256"/>
        <c:axId val="62273792"/>
      </c:barChart>
      <c:catAx>
        <c:axId val="62272256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2273792"/>
        <c:crosses val="autoZero"/>
        <c:auto val="1"/>
        <c:lblAlgn val="ctr"/>
        <c:lblOffset val="100"/>
      </c:catAx>
      <c:valAx>
        <c:axId val="62273792"/>
        <c:scaling>
          <c:orientation val="minMax"/>
        </c:scaling>
        <c:delete val="1"/>
        <c:axPos val="l"/>
        <c:numFmt formatCode="General" sourceLinked="1"/>
        <c:tickLblPos val="nextTo"/>
        <c:crossAx val="62272256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 smtClean="0"/>
              <a:t>Нэг сувилагчид</a:t>
            </a:r>
            <a:r>
              <a:rPr lang="mn-MN" sz="1400" baseline="0" dirty="0" smtClean="0"/>
              <a:t> ногдох хүн</a:t>
            </a:r>
            <a:r>
              <a:rPr lang="mn-MN" sz="1400" dirty="0" smtClean="0"/>
              <a:t> </a:t>
            </a:r>
            <a:r>
              <a:rPr lang="mn-MN" sz="1400" dirty="0"/>
              <a:t>жил бүрийн эцсээр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5462962962962975E-2"/>
          <c:y val="0.2062923290936009"/>
          <c:w val="0.94907407407407474"/>
          <c:h val="0.6410059295333051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3"/>
              </a:solidFill>
              <a:ln w="25400" cap="flat" cmpd="sng" algn="ctr">
                <a:solidFill>
                  <a:schemeClr val="accent3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287</c:v>
                </c:pt>
                <c:pt idx="1">
                  <c:v>272</c:v>
                </c:pt>
                <c:pt idx="2">
                  <c:v>262</c:v>
                </c:pt>
                <c:pt idx="3">
                  <c:v>253</c:v>
                </c:pt>
              </c:numCache>
            </c:numRef>
          </c:val>
        </c:ser>
        <c:axId val="62334848"/>
        <c:axId val="62336384"/>
      </c:barChart>
      <c:catAx>
        <c:axId val="62334848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2336384"/>
        <c:crosses val="autoZero"/>
        <c:auto val="1"/>
        <c:lblAlgn val="ctr"/>
        <c:lblOffset val="100"/>
      </c:catAx>
      <c:valAx>
        <c:axId val="62336384"/>
        <c:scaling>
          <c:orientation val="minMax"/>
        </c:scaling>
        <c:delete val="1"/>
        <c:axPos val="l"/>
        <c:numFmt formatCode="General" sourceLinked="1"/>
        <c:tickLblPos val="nextTo"/>
        <c:crossAx val="62334848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Их эмчийн тоо жил бүрийн эцсээр</a:t>
            </a:r>
            <a:endParaRPr lang="en-US" sz="1400" dirty="0"/>
          </a:p>
        </c:rich>
      </c:tx>
      <c:layout>
        <c:manualLayout>
          <c:xMode val="edge"/>
          <c:yMode val="edge"/>
          <c:x val="0.19377643765257838"/>
          <c:y val="2.3809360804838888E-2"/>
        </c:manualLayout>
      </c:layout>
    </c:title>
    <c:plotArea>
      <c:layout>
        <c:manualLayout>
          <c:layoutTarget val="inner"/>
          <c:xMode val="edge"/>
          <c:yMode val="edge"/>
          <c:x val="4.8148210524596703E-2"/>
          <c:y val="0.13292609872900368"/>
          <c:w val="0.94907407407407496"/>
          <c:h val="0.7045400574928140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231</c:v>
                </c:pt>
                <c:pt idx="1">
                  <c:v>242</c:v>
                </c:pt>
                <c:pt idx="2">
                  <c:v>248</c:v>
                </c:pt>
                <c:pt idx="3">
                  <c:v>250</c:v>
                </c:pt>
              </c:numCache>
            </c:numRef>
          </c:val>
        </c:ser>
        <c:axId val="55524352"/>
        <c:axId val="55526144"/>
      </c:barChart>
      <c:catAx>
        <c:axId val="55524352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5526144"/>
        <c:crosses val="autoZero"/>
        <c:auto val="1"/>
        <c:lblAlgn val="ctr"/>
        <c:lblOffset val="100"/>
      </c:catAx>
      <c:valAx>
        <c:axId val="55526144"/>
        <c:scaling>
          <c:orientation val="minMax"/>
        </c:scaling>
        <c:delete val="1"/>
        <c:axPos val="l"/>
        <c:numFmt formatCode="General" sourceLinked="1"/>
        <c:tickLblPos val="nextTo"/>
        <c:crossAx val="55524352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 smtClean="0"/>
              <a:t>Эм</a:t>
            </a:r>
            <a:r>
              <a:rPr lang="mn-MN" sz="1400" baseline="0" dirty="0" smtClean="0"/>
              <a:t> зүйчий</a:t>
            </a:r>
            <a:r>
              <a:rPr lang="mn-MN" sz="1400" dirty="0" smtClean="0"/>
              <a:t>н тоо жил бүрийн эцсээр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8079664175552102E-2"/>
          <c:y val="0.17017978095785777"/>
          <c:w val="0.94907407407407496"/>
          <c:h val="0.7045400574928140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accent1"/>
              </a:solidFill>
              <a:ln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lt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22</c:v>
                </c:pt>
                <c:pt idx="1">
                  <c:v>41</c:v>
                </c:pt>
                <c:pt idx="2">
                  <c:v>49</c:v>
                </c:pt>
                <c:pt idx="3">
                  <c:v>50</c:v>
                </c:pt>
              </c:numCache>
            </c:numRef>
          </c:val>
        </c:ser>
        <c:axId val="55554432"/>
        <c:axId val="55555968"/>
      </c:barChart>
      <c:catAx>
        <c:axId val="55554432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5555968"/>
        <c:crosses val="autoZero"/>
        <c:auto val="1"/>
        <c:lblAlgn val="ctr"/>
        <c:lblOffset val="100"/>
      </c:catAx>
      <c:valAx>
        <c:axId val="55555968"/>
        <c:scaling>
          <c:orientation val="minMax"/>
        </c:scaling>
        <c:delete val="1"/>
        <c:axPos val="l"/>
        <c:numFmt formatCode="General" sourceLinked="1"/>
        <c:tickLblPos val="nextTo"/>
        <c:crossAx val="55554432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өвчин </a:t>
            </a:r>
            <a:r>
              <a:rPr lang="mn-MN" sz="1400" dirty="0" smtClean="0"/>
              <a:t>1-р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48"/>
          <c:w val="0.92887832670099568"/>
          <c:h val="0.6568441994548495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2014-I</c:v>
                </c:pt>
                <c:pt idx="1">
                  <c:v>2014-II</c:v>
                </c:pt>
                <c:pt idx="2">
                  <c:v>2014-III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95</c:v>
                </c:pt>
                <c:pt idx="1">
                  <c:v>154</c:v>
                </c:pt>
                <c:pt idx="2">
                  <c:v>250</c:v>
                </c:pt>
              </c:numCache>
            </c:numRef>
          </c:val>
        </c:ser>
        <c:axId val="62429824"/>
        <c:axId val="62448000"/>
      </c:barChart>
      <c:catAx>
        <c:axId val="62429824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2448000"/>
        <c:crosses val="autoZero"/>
        <c:auto val="1"/>
        <c:lblAlgn val="ctr"/>
        <c:lblOffset val="100"/>
      </c:catAx>
      <c:valAx>
        <c:axId val="62448000"/>
        <c:scaling>
          <c:orientation val="minMax"/>
        </c:scaling>
        <c:delete val="1"/>
        <c:axPos val="l"/>
        <c:numFmt formatCode="General" sourceLinked="1"/>
        <c:tickLblPos val="nextTo"/>
        <c:crossAx val="6242982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/>
              <a:t>Халдварт өвчин 2-р улирлын байдлаар</a:t>
            </a:r>
            <a:endParaRPr lang="en-US" sz="140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48"/>
          <c:w val="0.92887832670099568"/>
          <c:h val="0.6568441994548495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2014-IV</c:v>
                </c:pt>
                <c:pt idx="1">
                  <c:v>2014-V</c:v>
                </c:pt>
                <c:pt idx="2">
                  <c:v>2014-VI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351</c:v>
                </c:pt>
                <c:pt idx="1">
                  <c:v>440</c:v>
                </c:pt>
                <c:pt idx="2">
                  <c:v>506</c:v>
                </c:pt>
              </c:numCache>
            </c:numRef>
          </c:val>
        </c:ser>
        <c:axId val="54562816"/>
        <c:axId val="54564352"/>
      </c:barChart>
      <c:catAx>
        <c:axId val="54562816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4564352"/>
        <c:crosses val="autoZero"/>
        <c:auto val="1"/>
        <c:lblAlgn val="ctr"/>
        <c:lblOffset val="100"/>
      </c:catAx>
      <c:valAx>
        <c:axId val="54564352"/>
        <c:scaling>
          <c:orientation val="minMax"/>
        </c:scaling>
        <c:delete val="1"/>
        <c:axPos val="l"/>
        <c:numFmt formatCode="General" sourceLinked="1"/>
        <c:tickLblPos val="nextTo"/>
        <c:crossAx val="54562816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/>
              <a:t>Халдварт өвчин 3-р улирлын байдлаар</a:t>
            </a:r>
            <a:endParaRPr lang="en-US" sz="140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48"/>
          <c:w val="0.92887832670099568"/>
          <c:h val="0.6568441994548495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2014-VII</c:v>
                </c:pt>
                <c:pt idx="1">
                  <c:v>2014-VIII</c:v>
                </c:pt>
                <c:pt idx="2">
                  <c:v>2014-IX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537</c:v>
                </c:pt>
                <c:pt idx="1">
                  <c:v>581</c:v>
                </c:pt>
                <c:pt idx="2">
                  <c:v>837</c:v>
                </c:pt>
              </c:numCache>
            </c:numRef>
          </c:val>
        </c:ser>
        <c:axId val="55325824"/>
        <c:axId val="55327360"/>
      </c:barChart>
      <c:catAx>
        <c:axId val="55325824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5327360"/>
        <c:crosses val="autoZero"/>
        <c:auto val="1"/>
        <c:lblAlgn val="ctr"/>
        <c:lblOffset val="100"/>
      </c:catAx>
      <c:valAx>
        <c:axId val="55327360"/>
        <c:scaling>
          <c:orientation val="minMax"/>
        </c:scaling>
        <c:delete val="1"/>
        <c:axPos val="l"/>
        <c:numFmt formatCode="General" sourceLinked="1"/>
        <c:tickLblPos val="nextTo"/>
        <c:crossAx val="5532582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/>
              <a:t>Халдварт өвчин 4-р улирлын байдлаар</a:t>
            </a:r>
            <a:endParaRPr lang="en-US" sz="1400"/>
          </a:p>
        </c:rich>
      </c:tx>
      <c:layout/>
    </c:title>
    <c:plotArea>
      <c:layout>
        <c:manualLayout>
          <c:layoutTarget val="inner"/>
          <c:xMode val="edge"/>
          <c:yMode val="edge"/>
          <c:x val="3.5560836649502263E-2"/>
          <c:y val="0.20575830813013748"/>
          <c:w val="0.92887832670099568"/>
          <c:h val="0.6568441994548495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2014-VII</c:v>
                </c:pt>
                <c:pt idx="1">
                  <c:v>2014-VIII</c:v>
                </c:pt>
                <c:pt idx="2">
                  <c:v>2014-IX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892</c:v>
                </c:pt>
                <c:pt idx="1">
                  <c:v>948</c:v>
                </c:pt>
                <c:pt idx="2">
                  <c:v>1000</c:v>
                </c:pt>
              </c:numCache>
            </c:numRef>
          </c:val>
        </c:ser>
        <c:axId val="55343360"/>
        <c:axId val="55857152"/>
      </c:barChart>
      <c:catAx>
        <c:axId val="55343360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5857152"/>
        <c:crosses val="autoZero"/>
        <c:auto val="1"/>
        <c:lblAlgn val="ctr"/>
        <c:lblOffset val="100"/>
      </c:catAx>
      <c:valAx>
        <c:axId val="55857152"/>
        <c:scaling>
          <c:orientation val="minMax"/>
        </c:scaling>
        <c:delete val="1"/>
        <c:axPos val="l"/>
        <c:numFmt formatCode="General" sourceLinked="1"/>
        <c:tickLblPos val="nextTo"/>
        <c:crossAx val="55343360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>
                <a:latin typeface="Arial" pitchFamily="34" charset="0"/>
                <a:cs typeface="Arial" pitchFamily="34" charset="0"/>
              </a:rPr>
              <a:t> өвчнөөр өвчлөгчид, жил бүрийн эцсийн байдлаар </a:t>
            </a:r>
            <a:endParaRPr lang="en-US" sz="140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64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1017</c:v>
                </c:pt>
                <c:pt idx="1">
                  <c:v>1039</c:v>
                </c:pt>
                <c:pt idx="2">
                  <c:v>1001</c:v>
                </c:pt>
                <c:pt idx="3">
                  <c:v>1108</c:v>
                </c:pt>
                <c:pt idx="4">
                  <c:v>1396</c:v>
                </c:pt>
                <c:pt idx="5">
                  <c:v>1310</c:v>
                </c:pt>
                <c:pt idx="6">
                  <c:v>1203</c:v>
                </c:pt>
                <c:pt idx="7">
                  <c:v>1050</c:v>
                </c:pt>
                <c:pt idx="8">
                  <c:v>1274</c:v>
                </c:pt>
                <c:pt idx="9">
                  <c:v>1035</c:v>
                </c:pt>
                <c:pt idx="10">
                  <c:v>887</c:v>
                </c:pt>
                <c:pt idx="11">
                  <c:v>1000</c:v>
                </c:pt>
              </c:numCache>
            </c:numRef>
          </c:val>
        </c:ser>
        <c:axId val="55927936"/>
        <c:axId val="55929472"/>
      </c:barChart>
      <c:catAx>
        <c:axId val="55927936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5929472"/>
        <c:crosses val="autoZero"/>
        <c:auto val="1"/>
        <c:lblAlgn val="ctr"/>
        <c:lblOffset val="100"/>
      </c:catAx>
      <c:valAx>
        <c:axId val="55929472"/>
        <c:scaling>
          <c:orientation val="minMax"/>
        </c:scaling>
        <c:delete val="1"/>
        <c:axPos val="l"/>
        <c:numFmt formatCode="General" sourceLinked="1"/>
        <c:tickLblPos val="nextTo"/>
        <c:crossAx val="55927936"/>
        <c:crosses val="autoZero"/>
        <c:crossBetween val="between"/>
      </c:valAx>
    </c:plotArea>
    <c:plotVisOnly val="1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chart" Target="../charts/chart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66224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48469" y="993568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148470" y="3848594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421081" y="3812969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8180" y="3555670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Chart 13"/>
          <p:cNvGraphicFramePr/>
          <p:nvPr/>
        </p:nvGraphicFramePr>
        <p:xfrm>
          <a:off x="1401289" y="4013860"/>
          <a:ext cx="3479469" cy="2648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5544117" y="4049486"/>
          <a:ext cx="3447164" cy="2636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1140030" y="926275"/>
          <a:ext cx="3823855" cy="2921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5260768" y="926276"/>
          <a:ext cx="3728853" cy="277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24718" y="3879271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5122739" y="896585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hart 14"/>
          <p:cNvGraphicFramePr/>
          <p:nvPr/>
        </p:nvGraphicFramePr>
        <p:xfrm>
          <a:off x="1391136" y="902524"/>
          <a:ext cx="3606652" cy="270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5286243" y="857328"/>
          <a:ext cx="3606652" cy="2752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1521764" y="3947219"/>
          <a:ext cx="3606652" cy="2910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8" name="Chart 17"/>
          <p:cNvGraphicFramePr/>
          <p:nvPr/>
        </p:nvGraphicFramePr>
        <p:xfrm>
          <a:off x="5298118" y="3947219"/>
          <a:ext cx="3606652" cy="2910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Chart 10"/>
          <p:cNvGraphicFramePr/>
          <p:nvPr/>
        </p:nvGraphicFramePr>
        <p:xfrm>
          <a:off x="1330035" y="1068779"/>
          <a:ext cx="7813965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264</TotalTime>
  <Words>92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46</cp:revision>
  <dcterms:created xsi:type="dcterms:W3CDTF">2015-01-14T09:22:32Z</dcterms:created>
  <dcterms:modified xsi:type="dcterms:W3CDTF">2015-01-15T09:36:41Z</dcterms:modified>
</cp:coreProperties>
</file>