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>
                <a:latin typeface="Arial" pitchFamily="34" charset="0"/>
                <a:cs typeface="Arial" pitchFamily="34" charset="0"/>
              </a:rPr>
              <a:t>тоо болон эрүүлжүүлэгдсэн хүний тоо, жил бүрийн эцсийн байдлаар</a:t>
            </a:r>
            <a:endParaRPr lang="en-US" sz="140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22E-2"/>
          <c:y val="0.17182539682539738"/>
          <c:w val="0.93837535014005602"/>
          <c:h val="0.59410948631421101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2E-2"/>
                  <c:y val="-3.6877428429477454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599</c:v>
                </c:pt>
                <c:pt idx="1">
                  <c:v>557</c:v>
                </c:pt>
                <c:pt idx="2">
                  <c:v>619</c:v>
                </c:pt>
                <c:pt idx="3">
                  <c:v>754</c:v>
                </c:pt>
                <c:pt idx="4">
                  <c:v>888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5377</c:v>
                </c:pt>
                <c:pt idx="1">
                  <c:v>5498</c:v>
                </c:pt>
                <c:pt idx="2">
                  <c:v>5642</c:v>
                </c:pt>
                <c:pt idx="3">
                  <c:v>5444</c:v>
                </c:pt>
                <c:pt idx="4">
                  <c:v>5836</c:v>
                </c:pt>
              </c:numCache>
            </c:numRef>
          </c:val>
        </c:ser>
        <c:gapWidth val="75"/>
        <c:shape val="cylinder"/>
        <c:axId val="32478336"/>
        <c:axId val="32479872"/>
        <c:axId val="54807168"/>
      </c:bar3DChart>
      <c:catAx>
        <c:axId val="3247833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479872"/>
        <c:crosses val="autoZero"/>
        <c:auto val="1"/>
        <c:lblAlgn val="ctr"/>
        <c:lblOffset val="100"/>
      </c:catAx>
      <c:valAx>
        <c:axId val="32479872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478336"/>
        <c:crosses val="autoZero"/>
        <c:crossBetween val="between"/>
      </c:valAx>
      <c:serAx>
        <c:axId val="54807168"/>
        <c:scaling>
          <c:orientation val="minMax"/>
        </c:scaling>
        <c:delete val="1"/>
        <c:axPos val="b"/>
        <c:tickLblPos val="nextTo"/>
        <c:crossAx val="32479872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706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тоо болон эрүүлжүүлэгдсэн хүний тоо, 2014 оны 1-р улирлын байдлаар</a:t>
            </a:r>
            <a:endParaRPr lang="en-US" sz="11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1"/>
          <c:y val="2.8883290129692808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7787617164697864"/>
          <c:w val="0.93837535014005602"/>
          <c:h val="0.488058863480561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</c:v>
                </c:pt>
                <c:pt idx="1">
                  <c:v>2014 II</c:v>
                </c:pt>
                <c:pt idx="2">
                  <c:v>2014 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97</c:v>
                </c:pt>
                <c:pt idx="1">
                  <c:v>160</c:v>
                </c:pt>
                <c:pt idx="2">
                  <c:v>238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</c:v>
                </c:pt>
                <c:pt idx="1">
                  <c:v>2014 II</c:v>
                </c:pt>
                <c:pt idx="2">
                  <c:v>2014 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445</c:v>
                </c:pt>
                <c:pt idx="1">
                  <c:v>927</c:v>
                </c:pt>
                <c:pt idx="2">
                  <c:v>1440</c:v>
                </c:pt>
              </c:numCache>
            </c:numRef>
          </c:val>
        </c:ser>
        <c:gapWidth val="75"/>
        <c:overlap val="-25"/>
        <c:axId val="32868224"/>
        <c:axId val="32869760"/>
      </c:barChart>
      <c:catAx>
        <c:axId val="3286822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869760"/>
        <c:crosses val="autoZero"/>
        <c:auto val="1"/>
        <c:lblAlgn val="ctr"/>
        <c:lblOffset val="100"/>
      </c:catAx>
      <c:valAx>
        <c:axId val="3286976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868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33"/>
          <c:w val="0.9849972659667493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>
                <a:latin typeface="Arial" pitchFamily="34" charset="0"/>
                <a:cs typeface="Arial" pitchFamily="34" charset="0"/>
              </a:rPr>
              <a:t>тоо болон эрүүлжүүлэгдсэн хүний тоо, 2014 оны 2-р улирлын байдлаар</a:t>
            </a:r>
            <a:endParaRPr lang="en-US" sz="110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64"/>
          <c:w val="0.93837535014005602"/>
          <c:h val="0.488058863480561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IV</c:v>
                </c:pt>
                <c:pt idx="1">
                  <c:v>2014 V</c:v>
                </c:pt>
                <c:pt idx="2">
                  <c:v>2014 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324</c:v>
                </c:pt>
                <c:pt idx="1">
                  <c:v>405</c:v>
                </c:pt>
                <c:pt idx="2">
                  <c:v>470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IV</c:v>
                </c:pt>
                <c:pt idx="1">
                  <c:v>2014 V</c:v>
                </c:pt>
                <c:pt idx="2">
                  <c:v>2014 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1883</c:v>
                </c:pt>
                <c:pt idx="1">
                  <c:v>2344</c:v>
                </c:pt>
                <c:pt idx="2">
                  <c:v>2729</c:v>
                </c:pt>
              </c:numCache>
            </c:numRef>
          </c:val>
        </c:ser>
        <c:gapWidth val="75"/>
        <c:overlap val="-25"/>
        <c:axId val="32547584"/>
        <c:axId val="32549120"/>
      </c:barChart>
      <c:catAx>
        <c:axId val="325475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549120"/>
        <c:crosses val="autoZero"/>
        <c:auto val="1"/>
        <c:lblAlgn val="ctr"/>
        <c:lblOffset val="100"/>
      </c:catAx>
      <c:valAx>
        <c:axId val="32549120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547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33"/>
          <c:w val="0.9849972659667493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3-р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2.711242545284728E-2"/>
          <c:y val="0.2328646413881954"/>
          <c:w val="0.93837535014005602"/>
          <c:h val="0.488058863480561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VII</c:v>
                </c:pt>
                <c:pt idx="1">
                  <c:v>2014 VIII</c:v>
                </c:pt>
                <c:pt idx="2">
                  <c:v>2014 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587</c:v>
                </c:pt>
                <c:pt idx="2">
                  <c:v>654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VII</c:v>
                </c:pt>
                <c:pt idx="1">
                  <c:v>2014 VIII</c:v>
                </c:pt>
                <c:pt idx="2">
                  <c:v>2014 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3208</c:v>
                </c:pt>
                <c:pt idx="1">
                  <c:v>3611</c:v>
                </c:pt>
                <c:pt idx="2">
                  <c:v>4179</c:v>
                </c:pt>
              </c:numCache>
            </c:numRef>
          </c:val>
        </c:ser>
        <c:gapWidth val="75"/>
        <c:overlap val="-25"/>
        <c:axId val="32914816"/>
        <c:axId val="32920704"/>
      </c:barChart>
      <c:catAx>
        <c:axId val="3291481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2920704"/>
        <c:crosses val="autoZero"/>
        <c:auto val="1"/>
        <c:lblAlgn val="ctr"/>
        <c:lblOffset val="100"/>
      </c:catAx>
      <c:valAx>
        <c:axId val="3292070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29148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33"/>
          <c:w val="0.9849972659667493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100">
                <a:latin typeface="Arial" pitchFamily="34" charset="0"/>
                <a:cs typeface="Arial" pitchFamily="34" charset="0"/>
              </a:defRPr>
            </a:pPr>
            <a:r>
              <a:rPr lang="mn-MN" sz="11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1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1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4-р улирлын байдлаар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3.0812324929972011E-2"/>
          <c:y val="0.27787617164697864"/>
          <c:w val="0.93837535014005602"/>
          <c:h val="0.488058863480561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X</c:v>
                </c:pt>
                <c:pt idx="1">
                  <c:v>2014 XI</c:v>
                </c:pt>
                <c:pt idx="2">
                  <c:v>2014 XII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744</c:v>
                </c:pt>
                <c:pt idx="1">
                  <c:v>819</c:v>
                </c:pt>
                <c:pt idx="2">
                  <c:v>888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 X</c:v>
                </c:pt>
                <c:pt idx="1">
                  <c:v>2014 XI</c:v>
                </c:pt>
                <c:pt idx="2">
                  <c:v>2014 XII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4772</c:v>
                </c:pt>
                <c:pt idx="1">
                  <c:v>5208</c:v>
                </c:pt>
                <c:pt idx="2">
                  <c:v>5836</c:v>
                </c:pt>
              </c:numCache>
            </c:numRef>
          </c:val>
        </c:ser>
        <c:gapWidth val="75"/>
        <c:overlap val="-25"/>
        <c:axId val="33073408"/>
        <c:axId val="33079296"/>
      </c:barChart>
      <c:catAx>
        <c:axId val="330734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33079296"/>
        <c:crosses val="autoZero"/>
        <c:auto val="1"/>
        <c:lblAlgn val="ctr"/>
        <c:lblOffset val="100"/>
      </c:catAx>
      <c:valAx>
        <c:axId val="330792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330734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333"/>
          <c:w val="0.9849972659667493"/>
          <c:h val="7.8553139061075763E-2"/>
        </c:manualLayout>
      </c:layout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1/15/2015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7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93554" y="163852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343255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5377630" y="1193061"/>
          <a:ext cx="3432559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522220" y="3792722"/>
          <a:ext cx="3432559" cy="2257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194883" y="3785190"/>
          <a:ext cx="3432559" cy="2254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048214" y="728330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026948" y="3811773"/>
            <a:ext cx="11112" cy="32004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200</TotalTime>
  <Words>87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35</cp:revision>
  <dcterms:created xsi:type="dcterms:W3CDTF">2015-01-14T09:22:32Z</dcterms:created>
  <dcterms:modified xsi:type="dcterms:W3CDTF">2015-01-15T09:16:22Z</dcterms:modified>
</cp:coreProperties>
</file>