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513E-2"/>
          <c:y val="0.180351531654528"/>
          <c:w val="0.92775041050903884"/>
          <c:h val="0.4765027587380241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2015 -IV</c:v>
                </c:pt>
                <c:pt idx="1">
                  <c:v>2015 -V</c:v>
                </c:pt>
                <c:pt idx="2">
                  <c:v>2015 -VI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13536.9</c:v>
                </c:pt>
                <c:pt idx="1">
                  <c:v>17550.099999999999</c:v>
                </c:pt>
                <c:pt idx="2">
                  <c:v>21025.7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2015 -IV</c:v>
                </c:pt>
                <c:pt idx="1">
                  <c:v>2015 -V</c:v>
                </c:pt>
                <c:pt idx="2">
                  <c:v>2015 -VI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709.3</c:v>
                </c:pt>
                <c:pt idx="1">
                  <c:v>954.6</c:v>
                </c:pt>
                <c:pt idx="2">
                  <c:v>1151.2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2015 -IV</c:v>
                </c:pt>
                <c:pt idx="1">
                  <c:v>2015 -V</c:v>
                </c:pt>
                <c:pt idx="2">
                  <c:v>2015 -VI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1558.1</c:v>
                </c:pt>
                <c:pt idx="1">
                  <c:v>941.1</c:v>
                </c:pt>
                <c:pt idx="2">
                  <c:v>1182.9000000000001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2015 -IV</c:v>
                </c:pt>
                <c:pt idx="1">
                  <c:v>2015 -V</c:v>
                </c:pt>
                <c:pt idx="2">
                  <c:v>2015 -VI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254.3</c:v>
                </c:pt>
                <c:pt idx="1">
                  <c:v>222.1</c:v>
                </c:pt>
                <c:pt idx="2">
                  <c:v>255.1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2015 -IV</c:v>
                </c:pt>
                <c:pt idx="1">
                  <c:v>2015 -V</c:v>
                </c:pt>
                <c:pt idx="2">
                  <c:v>2015 -VI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1739</c:v>
                </c:pt>
                <c:pt idx="1">
                  <c:v>2483</c:v>
                </c:pt>
                <c:pt idx="2">
                  <c:v>2729.2</c:v>
                </c:pt>
              </c:numCache>
            </c:numRef>
          </c:val>
        </c:ser>
        <c:gapWidth val="75"/>
        <c:overlap val="-25"/>
        <c:axId val="93012352"/>
        <c:axId val="93013888"/>
      </c:barChart>
      <c:catAx>
        <c:axId val="930123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3013888"/>
        <c:crosses val="autoZero"/>
        <c:auto val="1"/>
        <c:lblAlgn val="ctr"/>
        <c:lblOffset val="100"/>
      </c:catAx>
      <c:valAx>
        <c:axId val="9301388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930123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91E-2"/>
          <c:y val="0.79047051333553764"/>
          <c:w val="0.94562610708144224"/>
          <c:h val="0.1797897097127894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зарлага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5848365472788484E-2"/>
          <c:y val="0.21346528309389726"/>
          <c:w val="0.92775041050903906"/>
          <c:h val="0.463173282266393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14199.1</c:v>
                </c:pt>
                <c:pt idx="1">
                  <c:v>17884.599999999999</c:v>
                </c:pt>
                <c:pt idx="2">
                  <c:v>21596.9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827.4</c:v>
                </c:pt>
                <c:pt idx="1">
                  <c:v>1026.0999999999999</c:v>
                </c:pt>
                <c:pt idx="2">
                  <c:v>1249.8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1209</c:v>
                </c:pt>
                <c:pt idx="1">
                  <c:v>1629.2</c:v>
                </c:pt>
                <c:pt idx="2">
                  <c:v>1908.3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289.60000000000002</c:v>
                </c:pt>
                <c:pt idx="1">
                  <c:v>361.4</c:v>
                </c:pt>
                <c:pt idx="2">
                  <c:v>439.1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2015-IV</c:v>
                </c:pt>
                <c:pt idx="1">
                  <c:v>2015-V</c:v>
                </c:pt>
                <c:pt idx="2">
                  <c:v>2015-VI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1646.4</c:v>
                </c:pt>
                <c:pt idx="1">
                  <c:v>2069.9</c:v>
                </c:pt>
                <c:pt idx="2">
                  <c:v>2495.4</c:v>
                </c:pt>
              </c:numCache>
            </c:numRef>
          </c:val>
        </c:ser>
        <c:gapWidth val="75"/>
        <c:overlap val="-25"/>
        <c:axId val="93088384"/>
        <c:axId val="93110656"/>
      </c:barChart>
      <c:catAx>
        <c:axId val="9308838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93110656"/>
        <c:crosses val="autoZero"/>
        <c:auto val="1"/>
        <c:lblAlgn val="ctr"/>
        <c:lblOffset val="100"/>
      </c:catAx>
      <c:valAx>
        <c:axId val="93110656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930883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80343695639749468"/>
          <c:w val="0.94562610708144224"/>
          <c:h val="0.1668232322378573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тэтгэвэр 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4726344189631921"/>
          <c:w val="0.9583333333333337"/>
          <c:h val="0.571064207730399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2013-VI</c:v>
                </c:pt>
                <c:pt idx="1">
                  <c:v>2014-VI</c:v>
                </c:pt>
                <c:pt idx="2">
                  <c:v>2015-VI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1113.3</c:v>
                </c:pt>
                <c:pt idx="1">
                  <c:v>1257.0999999999999</c:v>
                </c:pt>
                <c:pt idx="2">
                  <c:v>1326.1</c:v>
                </c:pt>
              </c:numCache>
            </c:numRef>
          </c:val>
        </c:ser>
        <c:gapWidth val="75"/>
        <c:overlap val="-25"/>
        <c:axId val="92698496"/>
        <c:axId val="92700032"/>
      </c:barChart>
      <c:catAx>
        <c:axId val="926984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92700032"/>
        <c:crosses val="autoZero"/>
        <c:auto val="1"/>
        <c:lblAlgn val="ctr"/>
        <c:lblOffset val="100"/>
      </c:catAx>
      <c:valAx>
        <c:axId val="9270003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92698496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нөхцөлт мөнгөн тэтгэмж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6253375489639325"/>
          <c:w val="0.9583333333333337"/>
          <c:h val="0.571860169279540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2013-VI</c:v>
                </c:pt>
                <c:pt idx="1">
                  <c:v>2014-VI</c:v>
                </c:pt>
                <c:pt idx="2">
                  <c:v>2015-VI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392.3</c:v>
                </c:pt>
                <c:pt idx="1">
                  <c:v>504</c:v>
                </c:pt>
                <c:pt idx="2">
                  <c:v>578.29999999999995</c:v>
                </c:pt>
              </c:numCache>
            </c:numRef>
          </c:val>
        </c:ser>
        <c:gapWidth val="75"/>
        <c:overlap val="-25"/>
        <c:axId val="93341184"/>
        <c:axId val="93342720"/>
      </c:barChart>
      <c:catAx>
        <c:axId val="93341184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93342720"/>
        <c:crosses val="autoZero"/>
        <c:auto val="1"/>
        <c:lblAlgn val="ctr"/>
        <c:lblOffset val="100"/>
      </c:catAx>
      <c:valAx>
        <c:axId val="9334272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93341184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9/21/2015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даатгал,халамжийн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/>
          <p:nvPr/>
        </p:nvGraphicFramePr>
        <p:xfrm>
          <a:off x="1921165" y="1117601"/>
          <a:ext cx="6548582" cy="239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810327" y="3990109"/>
          <a:ext cx="6816437" cy="248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650669" y="1151908"/>
          <a:ext cx="6697683" cy="2386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graphicFrame>
        <p:nvGraphicFramePr>
          <p:cNvPr id="6" name="Chart 5"/>
          <p:cNvGraphicFramePr/>
          <p:nvPr/>
        </p:nvGraphicFramePr>
        <p:xfrm>
          <a:off x="1696191" y="3942608"/>
          <a:ext cx="6697683" cy="2618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243</TotalTime>
  <Words>81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43</cp:revision>
  <dcterms:created xsi:type="dcterms:W3CDTF">2015-01-14T09:22:32Z</dcterms:created>
  <dcterms:modified xsi:type="dcterms:W3CDTF">2015-09-21T09:02:35Z</dcterms:modified>
</cp:coreProperties>
</file>