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charts/chart19.xml" ContentType="application/vnd.openxmlformats-officedocument.drawingml.char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charts/chart16.xml" ContentType="application/vnd.openxmlformats-officedocument.drawingml.chart+xml"/>
  <Override PartName="/ppt/charts/chart17.xml" ContentType="application/vnd.openxmlformats-officedocument.drawingml.char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23.xml" ContentType="application/vnd.openxmlformats-officedocument.drawingml.char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21.xml" ContentType="application/vnd.openxmlformats-officedocument.drawingml.chart+xml"/>
  <Override PartName="/ppt/charts/chart22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Override PartName="/ppt/charts/chart20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rawings/drawing1.xml" ContentType="application/vnd.openxmlformats-officedocument.drawingml.chartshapes+xml"/>
  <Override PartName="/ppt/charts/chart18.xml" ContentType="application/vnd.openxmlformats-officedocument.drawingml.char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62" r:id="rId3"/>
    <p:sldId id="263" r:id="rId4"/>
    <p:sldId id="266" r:id="rId5"/>
    <p:sldId id="257" r:id="rId6"/>
    <p:sldId id="259" r:id="rId7"/>
    <p:sldId id="260" r:id="rId8"/>
    <p:sldId id="261" r:id="rId9"/>
    <p:sldId id="267" r:id="rId10"/>
    <p:sldId id="268" r:id="rId11"/>
    <p:sldId id="269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D37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>
        <p:scale>
          <a:sx n="80" d="100"/>
          <a:sy n="80" d="100"/>
        </p:scale>
        <p:origin x="-864" y="-5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93633925" cy="936339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3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4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5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6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7.xlsx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8.xlsx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9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0.xlsx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1.xlsx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2.xlsx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3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7.xlsx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Office_Excel_Worksheet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r>
              <a:rPr lang="mn-MN" sz="1200" dirty="0">
                <a:latin typeface="Arial" pitchFamily="34" charset="0"/>
                <a:cs typeface="Arial" pitchFamily="34" charset="0"/>
              </a:rPr>
              <a:t>Тэтгэврийн даатгалын сангийн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орлого 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жил бүрийн 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эцсээр, 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сая</a:t>
            </a:r>
            <a:r>
              <a:rPr lang="en-US" sz="1200" baseline="0" dirty="0">
                <a:latin typeface="Arial" pitchFamily="34" charset="0"/>
                <a:cs typeface="Arial" pitchFamily="34" charset="0"/>
              </a:rPr>
              <a:t>.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төг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4.9261083743842492E-2"/>
          <c:y val="0.26965424538228022"/>
          <c:w val="0.92775041050903873"/>
          <c:h val="0.58042284187878168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Тэтгэврийн даатгалын сан </c:v>
                </c:pt>
              </c:strCache>
            </c:strRef>
          </c:tx>
          <c:spPr>
            <a:gradFill rotWithShape="1">
              <a:gsLst>
                <a:gs pos="0">
                  <a:schemeClr val="accent6">
                    <a:tint val="92000"/>
                    <a:satMod val="170000"/>
                  </a:schemeClr>
                </a:gs>
                <a:gs pos="15000">
                  <a:schemeClr val="accent6">
                    <a:tint val="92000"/>
                    <a:shade val="99000"/>
                    <a:satMod val="170000"/>
                  </a:schemeClr>
                </a:gs>
                <a:gs pos="62000">
                  <a:schemeClr val="accent6">
                    <a:tint val="96000"/>
                    <a:shade val="80000"/>
                    <a:satMod val="170000"/>
                  </a:schemeClr>
                </a:gs>
                <a:gs pos="97000">
                  <a:schemeClr val="accent6">
                    <a:tint val="98000"/>
                    <a:shade val="63000"/>
                    <a:satMod val="170000"/>
                  </a:schemeClr>
                </a:gs>
                <a:gs pos="100000">
                  <a:schemeClr val="accent6">
                    <a:shade val="62000"/>
                    <a:satMod val="170000"/>
                  </a:schemeClr>
                </a:gs>
              </a:gsLst>
              <a:path path="circle">
                <a:fillToRect l="50000" t="50000" r="50000" b="50000"/>
              </a:path>
            </a:gradFill>
            <a:ln w="9525" cap="flat" cmpd="sng" algn="ctr">
              <a:solidFill>
                <a:schemeClr val="accent6"/>
              </a:solidFill>
              <a:prstDash val="solid"/>
            </a:ln>
            <a:effectLst>
              <a:outerShdw blurRad="63500" dist="25400" dir="5400000" rotWithShape="0">
                <a:srgbClr val="000000">
                  <a:alpha val="43137"/>
                </a:srgbClr>
              </a:outerShdw>
            </a:effectLst>
            <a:scene3d>
              <a:camera prst="orthographicFront" fov="0">
                <a:rot lat="0" lon="0" rev="0"/>
              </a:camera>
              <a:lightRig rig="brightRoom" dir="tl">
                <a:rot lat="0" lon="0" rev="8700000"/>
              </a:lightRig>
            </a:scene3d>
            <a:sp3d contourW="12700">
              <a:bevelT w="0" h="0"/>
              <a:contourClr>
                <a:schemeClr val="accent6">
                  <a:shade val="80000"/>
                </a:schemeClr>
              </a:contourClr>
            </a:sp3d>
          </c:spPr>
          <c:dLbls>
            <c:dLbl>
              <c:idx val="4"/>
              <c:layout>
                <c:manualLayout>
                  <c:x val="1.0546607701625677E-2"/>
                  <c:y val="-1.942083848323253E-2"/>
                </c:manualLayout>
              </c:layout>
              <c:showVal val="1"/>
            </c:dLbl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numRef>
              <c:f>Sheet1!$A$2:$A$6</c:f>
              <c:numCache>
                <c:formatCode>General</c:formatCod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8899.9</c:v>
                </c:pt>
                <c:pt idx="1">
                  <c:v>11335.3</c:v>
                </c:pt>
                <c:pt idx="2">
                  <c:v>14630.5</c:v>
                </c:pt>
                <c:pt idx="3">
                  <c:v>18961.400000000001</c:v>
                </c:pt>
                <c:pt idx="4">
                  <c:v>36811.599999999999</c:v>
                </c:pt>
              </c:numCache>
            </c:numRef>
          </c:val>
        </c:ser>
        <c:gapWidth val="75"/>
        <c:overlap val="-25"/>
        <c:axId val="57026816"/>
        <c:axId val="57049088"/>
      </c:barChart>
      <c:catAx>
        <c:axId val="57026816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25400" cap="flat" cmpd="sng" algn="ctr">
            <a:solidFill>
              <a:schemeClr val="accent2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7049088"/>
        <c:crosses val="autoZero"/>
        <c:auto val="1"/>
        <c:lblAlgn val="ctr"/>
        <c:lblOffset val="100"/>
      </c:catAx>
      <c:valAx>
        <c:axId val="57049088"/>
        <c:scaling>
          <c:orientation val="minMax"/>
        </c:scaling>
        <c:delete val="1"/>
        <c:axPos val="l"/>
        <c:numFmt formatCode="General" sourceLinked="1"/>
        <c:majorTickMark val="none"/>
        <c:tickLblPos val="nextTo"/>
        <c:crossAx val="57026816"/>
        <c:crosses val="autoZero"/>
        <c:crossBetween val="between"/>
      </c:valAx>
      <c:spPr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c:spPr>
    </c:plotArea>
    <c:plotVisOnly val="1"/>
  </c:chart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none" strike="noStrike" kern="1200" baseline="0">
                <a:solidFill>
                  <a:sysClr val="windowText" lastClr="000000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r>
              <a:rPr lang="mn-MN" sz="1200" b="1" i="0" baseline="0">
                <a:latin typeface="Arial" pitchFamily="34" charset="0"/>
                <a:cs typeface="Arial" pitchFamily="34" charset="0"/>
              </a:rPr>
              <a:t>Ажилгүйдлийн даатгалын сангийн зарлага жил бүрийн эцсээр</a:t>
            </a:r>
            <a:r>
              <a:rPr lang="en-US" sz="1200" b="1" i="0" baseline="0">
                <a:latin typeface="Arial" pitchFamily="34" charset="0"/>
                <a:cs typeface="Arial" pitchFamily="34" charset="0"/>
              </a:rPr>
              <a:t>,</a:t>
            </a:r>
            <a:r>
              <a:rPr lang="mn-MN" sz="1200" b="1" i="0" baseline="0">
                <a:latin typeface="Arial" pitchFamily="34" charset="0"/>
                <a:cs typeface="Arial" pitchFamily="34" charset="0"/>
              </a:rPr>
              <a:t>  сая</a:t>
            </a:r>
            <a:r>
              <a:rPr lang="en-US" sz="1200" b="1" i="0" baseline="0">
                <a:latin typeface="Arial" pitchFamily="34" charset="0"/>
                <a:cs typeface="Arial" pitchFamily="34" charset="0"/>
              </a:rPr>
              <a:t>.</a:t>
            </a:r>
            <a:r>
              <a:rPr lang="mn-MN" sz="1200" b="1" i="0" baseline="0">
                <a:latin typeface="Arial" pitchFamily="34" charset="0"/>
                <a:cs typeface="Arial" pitchFamily="34" charset="0"/>
              </a:rPr>
              <a:t>төг  </a:t>
            </a:r>
            <a:endParaRPr lang="en-US" sz="1200" b="1" i="0" baseline="0">
              <a:latin typeface="Arial" pitchFamily="34" charset="0"/>
              <a:cs typeface="Arial" pitchFamily="34" charset="0"/>
            </a:endParaRP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none" strike="noStrike" kern="1200" baseline="0">
                <a:solidFill>
                  <a:sysClr val="windowText" lastClr="000000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>
              <a:latin typeface="Arial" pitchFamily="34" charset="0"/>
              <a:cs typeface="Arial" pitchFamily="34" charset="0"/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7.2731014271841976E-2"/>
          <c:y val="0.24003600368195441"/>
          <c:w val="0.86194724409449708"/>
          <c:h val="0.61292453617686515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numRef>
              <c:f>Sheet1!$A$2:$A$6</c:f>
              <c:numCache>
                <c:formatCode>General</c:formatCod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386.7</c:v>
                </c:pt>
                <c:pt idx="1">
                  <c:v>418</c:v>
                </c:pt>
                <c:pt idx="2">
                  <c:v>280.8</c:v>
                </c:pt>
                <c:pt idx="3">
                  <c:v>524.5</c:v>
                </c:pt>
                <c:pt idx="4">
                  <c:v>728.8</c:v>
                </c:pt>
              </c:numCache>
            </c:numRef>
          </c:val>
        </c:ser>
        <c:gapWidth val="75"/>
        <c:overlap val="-25"/>
        <c:axId val="61946496"/>
        <c:axId val="61952384"/>
      </c:barChart>
      <c:catAx>
        <c:axId val="61946496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61952384"/>
        <c:crosses val="autoZero"/>
        <c:auto val="1"/>
        <c:lblAlgn val="ctr"/>
        <c:lblOffset val="100"/>
      </c:catAx>
      <c:valAx>
        <c:axId val="61952384"/>
        <c:scaling>
          <c:orientation val="minMax"/>
        </c:scaling>
        <c:delete val="1"/>
        <c:axPos val="l"/>
        <c:numFmt formatCode="General" sourceLinked="1"/>
        <c:majorTickMark val="none"/>
        <c:tickLblPos val="nextTo"/>
        <c:crossAx val="61946496"/>
        <c:crosses val="autoZero"/>
        <c:crossBetween val="between"/>
      </c:valAx>
      <c:spPr>
        <a:noFill/>
        <a:ln w="25400">
          <a:noFill/>
        </a:ln>
      </c:spPr>
    </c:plotArea>
    <c:plotVisOnly val="1"/>
  </c:chart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r>
              <a:rPr lang="mn-MN" sz="1200" dirty="0" smtClean="0">
                <a:latin typeface="Arial" pitchFamily="34" charset="0"/>
                <a:cs typeface="Arial" pitchFamily="34" charset="0"/>
              </a:rPr>
              <a:t>Нийгмийн </a:t>
            </a:r>
            <a:r>
              <a:rPr lang="mn-MN" sz="1200" dirty="0">
                <a:latin typeface="Arial" pitchFamily="34" charset="0"/>
                <a:cs typeface="Arial" pitchFamily="34" charset="0"/>
              </a:rPr>
              <a:t>даатгалын сангийн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орлого 1-р улирлын байдлаар</a:t>
            </a:r>
            <a:r>
              <a:rPr lang="en-US" sz="1200" baseline="0" dirty="0" smtClean="0">
                <a:latin typeface="Arial" pitchFamily="34" charset="0"/>
                <a:cs typeface="Arial" pitchFamily="34" charset="0"/>
              </a:rPr>
              <a:t>,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төрлөөр</a:t>
            </a:r>
            <a:r>
              <a:rPr lang="en-US" sz="1200" baseline="0" dirty="0">
                <a:latin typeface="Arial" pitchFamily="34" charset="0"/>
                <a:cs typeface="Arial" pitchFamily="34" charset="0"/>
              </a:rPr>
              <a:t>,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сая</a:t>
            </a:r>
            <a:r>
              <a:rPr lang="en-US" sz="1200" baseline="0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төг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4.9261083743842485E-2"/>
          <c:y val="0.180351531654528"/>
          <c:w val="0.9277504105090385"/>
          <c:h val="0.47650275873802417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Тэтгэврийн даатгалын сан 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2014 -I</c:v>
                </c:pt>
                <c:pt idx="1">
                  <c:v>2014 -II</c:v>
                </c:pt>
                <c:pt idx="2">
                  <c:v>2014 -III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1426.9</c:v>
                </c:pt>
                <c:pt idx="1">
                  <c:v>4933.6000000000004</c:v>
                </c:pt>
                <c:pt idx="2">
                  <c:v>8347.4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Тэтгэмжийн даатгалын сан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2014 -I</c:v>
                </c:pt>
                <c:pt idx="1">
                  <c:v>2014 -II</c:v>
                </c:pt>
                <c:pt idx="2">
                  <c:v>2014 -III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159.69999999999999</c:v>
                </c:pt>
                <c:pt idx="1">
                  <c:v>364.2</c:v>
                </c:pt>
                <c:pt idx="2">
                  <c:v>599.29999999999995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ҮОМШӨ-ний даатгалын сан 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2014 -I</c:v>
                </c:pt>
                <c:pt idx="1">
                  <c:v>2014 -II</c:v>
                </c:pt>
                <c:pt idx="2">
                  <c:v>2014 -III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184.3</c:v>
                </c:pt>
                <c:pt idx="1">
                  <c:v>295.7</c:v>
                </c:pt>
                <c:pt idx="2">
                  <c:v>675.7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Ажилгүйдлийн даатгал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2014 -I</c:v>
                </c:pt>
                <c:pt idx="1">
                  <c:v>2014 -II</c:v>
                </c:pt>
                <c:pt idx="2">
                  <c:v>2014 -III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  <c:pt idx="0">
                  <c:v>36.9</c:v>
                </c:pt>
                <c:pt idx="1">
                  <c:v>100.9</c:v>
                </c:pt>
                <c:pt idx="2">
                  <c:v>139.80000000000001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Эрүүл мэндийн даатгал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2014 -I</c:v>
                </c:pt>
                <c:pt idx="1">
                  <c:v>2014 -II</c:v>
                </c:pt>
                <c:pt idx="2">
                  <c:v>2014 -III</c:v>
                </c:pt>
              </c:strCache>
            </c:strRef>
          </c:cat>
          <c:val>
            <c:numRef>
              <c:f>Sheet1!$F$2:$F$4</c:f>
              <c:numCache>
                <c:formatCode>General</c:formatCode>
                <c:ptCount val="3"/>
                <c:pt idx="0">
                  <c:v>416.9</c:v>
                </c:pt>
                <c:pt idx="1">
                  <c:v>923.7</c:v>
                </c:pt>
                <c:pt idx="2">
                  <c:v>1306.8</c:v>
                </c:pt>
              </c:numCache>
            </c:numRef>
          </c:val>
        </c:ser>
        <c:gapWidth val="75"/>
        <c:overlap val="-25"/>
        <c:axId val="63928576"/>
        <c:axId val="63938560"/>
      </c:barChart>
      <c:catAx>
        <c:axId val="63928576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63938560"/>
        <c:crosses val="autoZero"/>
        <c:auto val="1"/>
        <c:lblAlgn val="ctr"/>
        <c:lblOffset val="100"/>
      </c:catAx>
      <c:valAx>
        <c:axId val="63938560"/>
        <c:scaling>
          <c:orientation val="minMax"/>
        </c:scaling>
        <c:delete val="1"/>
        <c:axPos val="l"/>
        <c:numFmt formatCode="General" sourceLinked="1"/>
        <c:majorTickMark val="none"/>
        <c:tickLblPos val="nextTo"/>
        <c:crossAx val="6392857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4.6891379956815984E-2"/>
          <c:y val="0.79047051333553764"/>
          <c:w val="0.94562610708144224"/>
          <c:h val="0.17978970971278943"/>
        </c:manualLayout>
      </c:layout>
      <c:txPr>
        <a:bodyPr/>
        <a:lstStyle/>
        <a:p>
          <a:pPr>
            <a:defRPr sz="100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</c:chart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r>
              <a:rPr lang="mn-MN" sz="1200" dirty="0" smtClean="0">
                <a:latin typeface="Arial" pitchFamily="34" charset="0"/>
                <a:cs typeface="Arial" pitchFamily="34" charset="0"/>
              </a:rPr>
              <a:t>Нийгмийн </a:t>
            </a:r>
            <a:r>
              <a:rPr lang="mn-MN" sz="1200" dirty="0">
                <a:latin typeface="Arial" pitchFamily="34" charset="0"/>
                <a:cs typeface="Arial" pitchFamily="34" charset="0"/>
              </a:rPr>
              <a:t>даатгалын сангийн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орлого 2-р улирлын байдлаар</a:t>
            </a:r>
            <a:r>
              <a:rPr lang="en-US" sz="1200" baseline="0" dirty="0" smtClean="0">
                <a:latin typeface="Arial" pitchFamily="34" charset="0"/>
                <a:cs typeface="Arial" pitchFamily="34" charset="0"/>
              </a:rPr>
              <a:t>,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төрлөөр</a:t>
            </a:r>
            <a:r>
              <a:rPr lang="en-US" sz="1200" baseline="0" dirty="0">
                <a:latin typeface="Arial" pitchFamily="34" charset="0"/>
                <a:cs typeface="Arial" pitchFamily="34" charset="0"/>
              </a:rPr>
              <a:t>,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сая</a:t>
            </a:r>
            <a:r>
              <a:rPr lang="en-US" sz="1200" baseline="0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төг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4.5848365472788512E-2"/>
          <c:y val="0.21346528309389712"/>
          <c:w val="0.92775041050903884"/>
          <c:h val="0.46317328226639326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Тэтгэврийн даатгалын сан 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2014 -IV</c:v>
                </c:pt>
                <c:pt idx="1">
                  <c:v>2014 -V</c:v>
                </c:pt>
                <c:pt idx="2">
                  <c:v>2014 -VI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11472.2</c:v>
                </c:pt>
                <c:pt idx="1">
                  <c:v>14850.2</c:v>
                </c:pt>
                <c:pt idx="2">
                  <c:v>18122.3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Тэтгэмжийн даатгалын сан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2014 -IV</c:v>
                </c:pt>
                <c:pt idx="1">
                  <c:v>2014 -V</c:v>
                </c:pt>
                <c:pt idx="2">
                  <c:v>2014 -VI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757.5</c:v>
                </c:pt>
                <c:pt idx="1">
                  <c:v>963.2</c:v>
                </c:pt>
                <c:pt idx="2">
                  <c:v>1181.9000000000001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ҮОМШӨ-ний даатгалын сан 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2014 -IV</c:v>
                </c:pt>
                <c:pt idx="1">
                  <c:v>2014 -V</c:v>
                </c:pt>
                <c:pt idx="2">
                  <c:v>2014 -VI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894</c:v>
                </c:pt>
                <c:pt idx="1">
                  <c:v>951</c:v>
                </c:pt>
                <c:pt idx="2">
                  <c:v>1262.9000000000001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Ажилгүйдлийн даатгал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2014 -IV</c:v>
                </c:pt>
                <c:pt idx="1">
                  <c:v>2014 -V</c:v>
                </c:pt>
                <c:pt idx="2">
                  <c:v>2014 -VI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  <c:pt idx="0">
                  <c:v>180.8</c:v>
                </c:pt>
                <c:pt idx="1">
                  <c:v>222</c:v>
                </c:pt>
                <c:pt idx="2">
                  <c:v>290.89999999999969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Эрүүл мэндийн даатгал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2014 -IV</c:v>
                </c:pt>
                <c:pt idx="1">
                  <c:v>2014 -V</c:v>
                </c:pt>
                <c:pt idx="2">
                  <c:v>2014 -VI</c:v>
                </c:pt>
              </c:strCache>
            </c:strRef>
          </c:cat>
          <c:val>
            <c:numRef>
              <c:f>Sheet1!$F$2:$F$4</c:f>
              <c:numCache>
                <c:formatCode>General</c:formatCode>
                <c:ptCount val="3"/>
                <c:pt idx="0">
                  <c:v>1909.6</c:v>
                </c:pt>
                <c:pt idx="1">
                  <c:v>2665.2</c:v>
                </c:pt>
                <c:pt idx="2">
                  <c:v>3474</c:v>
                </c:pt>
              </c:numCache>
            </c:numRef>
          </c:val>
        </c:ser>
        <c:gapWidth val="75"/>
        <c:overlap val="-25"/>
        <c:axId val="63501056"/>
        <c:axId val="63502592"/>
      </c:barChart>
      <c:catAx>
        <c:axId val="63501056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63502592"/>
        <c:crosses val="autoZero"/>
        <c:auto val="1"/>
        <c:lblAlgn val="ctr"/>
        <c:lblOffset val="100"/>
      </c:catAx>
      <c:valAx>
        <c:axId val="63502592"/>
        <c:scaling>
          <c:orientation val="minMax"/>
        </c:scaling>
        <c:delete val="1"/>
        <c:axPos val="l"/>
        <c:numFmt formatCode="General" sourceLinked="1"/>
        <c:majorTickMark val="none"/>
        <c:tickLblPos val="nextTo"/>
        <c:crossAx val="6350105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4.6891379956815922E-2"/>
          <c:y val="0.80343695639749468"/>
          <c:w val="0.94562610708144224"/>
          <c:h val="0.16682323223785733"/>
        </c:manualLayout>
      </c:layout>
      <c:txPr>
        <a:bodyPr/>
        <a:lstStyle/>
        <a:p>
          <a:pPr>
            <a:defRPr sz="100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</c:chart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r>
              <a:rPr lang="mn-MN" sz="1200" dirty="0" smtClean="0">
                <a:latin typeface="Arial" pitchFamily="34" charset="0"/>
                <a:cs typeface="Arial" pitchFamily="34" charset="0"/>
              </a:rPr>
              <a:t>Нийгмийн </a:t>
            </a:r>
            <a:r>
              <a:rPr lang="mn-MN" sz="1200" dirty="0">
                <a:latin typeface="Arial" pitchFamily="34" charset="0"/>
                <a:cs typeface="Arial" pitchFamily="34" charset="0"/>
              </a:rPr>
              <a:t>даатгалын сангийн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орлого</a:t>
            </a:r>
            <a:r>
              <a:rPr lang="en-US" sz="1200" baseline="0" dirty="0" smtClean="0">
                <a:latin typeface="Arial" pitchFamily="34" charset="0"/>
                <a:cs typeface="Arial" pitchFamily="34" charset="0"/>
              </a:rPr>
              <a:t> 3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-р</a:t>
            </a:r>
            <a:r>
              <a:rPr lang="en-US" sz="1200" baseline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улирлын байдлаар</a:t>
            </a:r>
            <a:r>
              <a:rPr lang="en-US" sz="1200" baseline="0" dirty="0" smtClean="0">
                <a:latin typeface="Arial" pitchFamily="34" charset="0"/>
                <a:cs typeface="Arial" pitchFamily="34" charset="0"/>
              </a:rPr>
              <a:t>,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төрлөөр</a:t>
            </a:r>
            <a:r>
              <a:rPr lang="en-US" sz="1200" baseline="0" dirty="0">
                <a:latin typeface="Arial" pitchFamily="34" charset="0"/>
                <a:cs typeface="Arial" pitchFamily="34" charset="0"/>
              </a:rPr>
              <a:t>,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сая</a:t>
            </a:r>
            <a:r>
              <a:rPr lang="en-US" sz="1200" baseline="0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төг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c:rich>
      </c:tx>
      <c:layout>
        <c:manualLayout>
          <c:xMode val="edge"/>
          <c:yMode val="edge"/>
          <c:x val="0.23130362546626684"/>
          <c:y val="3.7847853409354551E-2"/>
        </c:manualLayout>
      </c:layout>
    </c:title>
    <c:plotArea>
      <c:layout>
        <c:manualLayout>
          <c:layoutTarget val="inner"/>
          <c:xMode val="edge"/>
          <c:yMode val="edge"/>
          <c:x val="3.574216855084545E-2"/>
          <c:y val="0.22912455720042013"/>
          <c:w val="0.9277504105090385"/>
          <c:h val="0.42773033091394141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Тэтгэврийн даатгалын сан </c:v>
                </c:pt>
              </c:strCache>
            </c:strRef>
          </c:tx>
          <c:dLbls>
            <c:txPr>
              <a:bodyPr/>
              <a:lstStyle/>
              <a:p>
                <a:pPr>
                  <a:defRPr sz="900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2014 -VII</c:v>
                </c:pt>
                <c:pt idx="1">
                  <c:v>2014 -VIII</c:v>
                </c:pt>
                <c:pt idx="2">
                  <c:v>2014 -IX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20845.400000000001</c:v>
                </c:pt>
                <c:pt idx="1">
                  <c:v>23807.1</c:v>
                </c:pt>
                <c:pt idx="2">
                  <c:v>27193.7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Тэтгэмжийн даатгалын сан</c:v>
                </c:pt>
              </c:strCache>
            </c:strRef>
          </c:tx>
          <c:dLbls>
            <c:txPr>
              <a:bodyPr/>
              <a:lstStyle/>
              <a:p>
                <a:pPr>
                  <a:defRPr sz="900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2014 -VII</c:v>
                </c:pt>
                <c:pt idx="1">
                  <c:v>2014 -VIII</c:v>
                </c:pt>
                <c:pt idx="2">
                  <c:v>2014 -IX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1320.9</c:v>
                </c:pt>
                <c:pt idx="1">
                  <c:v>1448.9</c:v>
                </c:pt>
                <c:pt idx="2">
                  <c:v>1714.2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ҮОМШӨ-ний даатгалын сан </c:v>
                </c:pt>
              </c:strCache>
            </c:strRef>
          </c:tx>
          <c:dLbls>
            <c:txPr>
              <a:bodyPr/>
              <a:lstStyle/>
              <a:p>
                <a:pPr>
                  <a:defRPr sz="900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2014 -VII</c:v>
                </c:pt>
                <c:pt idx="1">
                  <c:v>2014 -VIII</c:v>
                </c:pt>
                <c:pt idx="2">
                  <c:v>2014 -IX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1512.9</c:v>
                </c:pt>
                <c:pt idx="1">
                  <c:v>1512.9</c:v>
                </c:pt>
                <c:pt idx="2">
                  <c:v>2261.9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Ажилгүйдлийн даатгал</c:v>
                </c:pt>
              </c:strCache>
            </c:strRef>
          </c:tx>
          <c:dLbls>
            <c:txPr>
              <a:bodyPr/>
              <a:lstStyle/>
              <a:p>
                <a:pPr>
                  <a:defRPr sz="900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2014 -VII</c:v>
                </c:pt>
                <c:pt idx="1">
                  <c:v>2014 -VIII</c:v>
                </c:pt>
                <c:pt idx="2">
                  <c:v>2014 -IX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  <c:pt idx="0">
                  <c:v>325.89999999999969</c:v>
                </c:pt>
                <c:pt idx="1">
                  <c:v>346.9</c:v>
                </c:pt>
                <c:pt idx="2">
                  <c:v>439.1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Эрүүл мэндийн даатгал</c:v>
                </c:pt>
              </c:strCache>
            </c:strRef>
          </c:tx>
          <c:dLbls>
            <c:txPr>
              <a:bodyPr/>
              <a:lstStyle/>
              <a:p>
                <a:pPr>
                  <a:defRPr sz="900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2014 -VII</c:v>
                </c:pt>
                <c:pt idx="1">
                  <c:v>2014 -VIII</c:v>
                </c:pt>
                <c:pt idx="2">
                  <c:v>2014 -IX</c:v>
                </c:pt>
              </c:strCache>
            </c:strRef>
          </c:cat>
          <c:val>
            <c:numRef>
              <c:f>Sheet1!$F$2:$F$4</c:f>
              <c:numCache>
                <c:formatCode>General</c:formatCode>
                <c:ptCount val="3"/>
                <c:pt idx="0">
                  <c:v>3911</c:v>
                </c:pt>
                <c:pt idx="1">
                  <c:v>4333.8</c:v>
                </c:pt>
                <c:pt idx="2">
                  <c:v>4859.9000000000005</c:v>
                </c:pt>
              </c:numCache>
            </c:numRef>
          </c:val>
        </c:ser>
        <c:gapWidth val="75"/>
        <c:overlap val="-25"/>
        <c:axId val="65078400"/>
        <c:axId val="65079936"/>
      </c:barChart>
      <c:catAx>
        <c:axId val="65078400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65079936"/>
        <c:crosses val="autoZero"/>
        <c:auto val="1"/>
        <c:lblAlgn val="ctr"/>
        <c:lblOffset val="100"/>
      </c:catAx>
      <c:valAx>
        <c:axId val="65079936"/>
        <c:scaling>
          <c:orientation val="minMax"/>
        </c:scaling>
        <c:delete val="1"/>
        <c:axPos val="l"/>
        <c:numFmt formatCode="General" sourceLinked="1"/>
        <c:majorTickMark val="none"/>
        <c:tickLblPos val="nextTo"/>
        <c:crossAx val="6507840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4.6891379956815922E-2"/>
          <c:y val="0.76101652990000057"/>
          <c:w val="0.94562610708144224"/>
          <c:h val="0.20924336657910231"/>
        </c:manualLayout>
      </c:layout>
      <c:txPr>
        <a:bodyPr/>
        <a:lstStyle/>
        <a:p>
          <a:pPr>
            <a:defRPr sz="100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</c:chart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r>
              <a:rPr lang="mn-MN" sz="1200" dirty="0" smtClean="0">
                <a:latin typeface="Arial" pitchFamily="34" charset="0"/>
                <a:cs typeface="Arial" pitchFamily="34" charset="0"/>
              </a:rPr>
              <a:t>Нийгмийн </a:t>
            </a:r>
            <a:r>
              <a:rPr lang="mn-MN" sz="1200" dirty="0">
                <a:latin typeface="Arial" pitchFamily="34" charset="0"/>
                <a:cs typeface="Arial" pitchFamily="34" charset="0"/>
              </a:rPr>
              <a:t>даатгалын сангийн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орлого</a:t>
            </a:r>
            <a:r>
              <a:rPr lang="en-US" sz="1200" baseline="0" dirty="0" smtClean="0">
                <a:latin typeface="Arial" pitchFamily="34" charset="0"/>
                <a:cs typeface="Arial" pitchFamily="34" charset="0"/>
              </a:rPr>
              <a:t> 4-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 р улирлын байдлаар</a:t>
            </a:r>
            <a:r>
              <a:rPr lang="en-US" sz="1200" baseline="0" dirty="0" smtClean="0">
                <a:latin typeface="Arial" pitchFamily="34" charset="0"/>
                <a:cs typeface="Arial" pitchFamily="34" charset="0"/>
              </a:rPr>
              <a:t>,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төрлөөр</a:t>
            </a:r>
            <a:r>
              <a:rPr lang="en-US" sz="1200" baseline="0" dirty="0">
                <a:latin typeface="Arial" pitchFamily="34" charset="0"/>
                <a:cs typeface="Arial" pitchFamily="34" charset="0"/>
              </a:rPr>
              <a:t>,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сая</a:t>
            </a:r>
            <a:r>
              <a:rPr lang="en-US" sz="1200" baseline="0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төг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4.9261083743842422E-2"/>
          <c:y val="0.24177096043521934"/>
          <c:w val="0.92775041050903884"/>
          <c:h val="0.41508344063260538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Тэтгэврийн даатгалын сан </c:v>
                </c:pt>
              </c:strCache>
            </c:strRef>
          </c:tx>
          <c:dLbls>
            <c:txPr>
              <a:bodyPr/>
              <a:lstStyle/>
              <a:p>
                <a:pPr>
                  <a:defRPr sz="900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2014 -X</c:v>
                </c:pt>
                <c:pt idx="1">
                  <c:v>2014 -XI</c:v>
                </c:pt>
                <c:pt idx="2">
                  <c:v>2014 -XII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30435.9</c:v>
                </c:pt>
                <c:pt idx="1">
                  <c:v>33577.4</c:v>
                </c:pt>
                <c:pt idx="2">
                  <c:v>36811.599999999999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Тэтгэмжийн даатгалын сан</c:v>
                </c:pt>
              </c:strCache>
            </c:strRef>
          </c:tx>
          <c:dLbls>
            <c:txPr>
              <a:bodyPr/>
              <a:lstStyle/>
              <a:p>
                <a:pPr>
                  <a:defRPr sz="900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2014 -X</c:v>
                </c:pt>
                <c:pt idx="1">
                  <c:v>2014 -XI</c:v>
                </c:pt>
                <c:pt idx="2">
                  <c:v>2014 -XII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1859.4</c:v>
                </c:pt>
                <c:pt idx="1">
                  <c:v>2188.4</c:v>
                </c:pt>
                <c:pt idx="2">
                  <c:v>2301.3000000000002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ҮОМШӨ-ний даатгалын сан </c:v>
                </c:pt>
              </c:strCache>
            </c:strRef>
          </c:tx>
          <c:dLbls>
            <c:txPr>
              <a:bodyPr/>
              <a:lstStyle/>
              <a:p>
                <a:pPr>
                  <a:defRPr sz="900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2014 -X</c:v>
                </c:pt>
                <c:pt idx="1">
                  <c:v>2014 -XI</c:v>
                </c:pt>
                <c:pt idx="2">
                  <c:v>2014 -XII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2442.6999999999998</c:v>
                </c:pt>
                <c:pt idx="1">
                  <c:v>2652.6</c:v>
                </c:pt>
                <c:pt idx="2">
                  <c:v>3230.8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Ажилгүйдлийн даатгал</c:v>
                </c:pt>
              </c:strCache>
            </c:strRef>
          </c:tx>
          <c:dLbls>
            <c:txPr>
              <a:bodyPr/>
              <a:lstStyle/>
              <a:p>
                <a:pPr>
                  <a:defRPr sz="900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2014 -X</c:v>
                </c:pt>
                <c:pt idx="1">
                  <c:v>2014 -XI</c:v>
                </c:pt>
                <c:pt idx="2">
                  <c:v>2014 -XII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  <c:pt idx="0">
                  <c:v>445.1</c:v>
                </c:pt>
                <c:pt idx="1">
                  <c:v>545.1</c:v>
                </c:pt>
                <c:pt idx="2">
                  <c:v>675.1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Эрүүл мэндийн даатгал</c:v>
                </c:pt>
              </c:strCache>
            </c:strRef>
          </c:tx>
          <c:dLbls>
            <c:txPr>
              <a:bodyPr/>
              <a:lstStyle/>
              <a:p>
                <a:pPr>
                  <a:defRPr sz="900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2014 -X</c:v>
                </c:pt>
                <c:pt idx="1">
                  <c:v>2014 -XI</c:v>
                </c:pt>
                <c:pt idx="2">
                  <c:v>2014 -XII</c:v>
                </c:pt>
              </c:strCache>
            </c:strRef>
          </c:cat>
          <c:val>
            <c:numRef>
              <c:f>Sheet1!$F$2:$F$4</c:f>
              <c:numCache>
                <c:formatCode>General</c:formatCode>
                <c:ptCount val="3"/>
                <c:pt idx="0">
                  <c:v>5374</c:v>
                </c:pt>
                <c:pt idx="1">
                  <c:v>6125.2</c:v>
                </c:pt>
                <c:pt idx="2">
                  <c:v>7115.9</c:v>
                </c:pt>
              </c:numCache>
            </c:numRef>
          </c:val>
        </c:ser>
        <c:gapWidth val="75"/>
        <c:overlap val="-25"/>
        <c:axId val="65224064"/>
        <c:axId val="65234048"/>
      </c:barChart>
      <c:catAx>
        <c:axId val="65224064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65234048"/>
        <c:crosses val="autoZero"/>
        <c:auto val="1"/>
        <c:lblAlgn val="ctr"/>
        <c:lblOffset val="100"/>
      </c:catAx>
      <c:valAx>
        <c:axId val="65234048"/>
        <c:scaling>
          <c:orientation val="minMax"/>
        </c:scaling>
        <c:delete val="1"/>
        <c:axPos val="l"/>
        <c:numFmt formatCode="General" sourceLinked="1"/>
        <c:majorTickMark val="none"/>
        <c:tickLblPos val="nextTo"/>
        <c:crossAx val="6522406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4.6891379956815922E-2"/>
          <c:y val="0.7588694645373103"/>
          <c:w val="0.94562610708144224"/>
          <c:h val="0.21139080080086839"/>
        </c:manualLayout>
      </c:layout>
      <c:txPr>
        <a:bodyPr/>
        <a:lstStyle/>
        <a:p>
          <a:pPr>
            <a:defRPr sz="100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</c:chart>
  <c:externalData r:id="rId1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none" strike="noStrike" kern="1200" baseline="0">
                <a:solidFill>
                  <a:sysClr val="windowText" lastClr="000000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r>
              <a:rPr lang="mn-MN" sz="1200" b="1" i="0" baseline="0" dirty="0" smtClean="0">
                <a:latin typeface="Arial" pitchFamily="34" charset="0"/>
                <a:cs typeface="Arial" pitchFamily="34" charset="0"/>
              </a:rPr>
              <a:t>Нийгмийн </a:t>
            </a:r>
            <a:r>
              <a:rPr lang="mn-MN" sz="1200" b="1" i="0" baseline="0" dirty="0">
                <a:latin typeface="Arial" pitchFamily="34" charset="0"/>
                <a:cs typeface="Arial" pitchFamily="34" charset="0"/>
              </a:rPr>
              <a:t>даатгалын сангийн зарлага 1-р </a:t>
            </a:r>
            <a:r>
              <a:rPr lang="mn-MN" sz="1200" b="1" i="0" baseline="0" dirty="0" smtClean="0">
                <a:latin typeface="Arial" pitchFamily="34" charset="0"/>
                <a:cs typeface="Arial" pitchFamily="34" charset="0"/>
              </a:rPr>
              <a:t>улирлын байдлаар</a:t>
            </a:r>
            <a:r>
              <a:rPr lang="en-US" sz="1200" b="1" i="0" baseline="0" dirty="0" smtClean="0">
                <a:latin typeface="Arial" pitchFamily="34" charset="0"/>
                <a:cs typeface="Arial" pitchFamily="34" charset="0"/>
              </a:rPr>
              <a:t>,</a:t>
            </a:r>
            <a:r>
              <a:rPr lang="mn-MN" sz="1200" b="1" i="0" baseline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mn-MN" sz="1200" b="1" i="0" baseline="0" dirty="0">
                <a:latin typeface="Arial" pitchFamily="34" charset="0"/>
                <a:cs typeface="Arial" pitchFamily="34" charset="0"/>
              </a:rPr>
              <a:t>төрлөөр</a:t>
            </a:r>
            <a:r>
              <a:rPr lang="en-US" sz="1200" b="1" i="0" baseline="0" dirty="0">
                <a:latin typeface="Arial" pitchFamily="34" charset="0"/>
                <a:cs typeface="Arial" pitchFamily="34" charset="0"/>
              </a:rPr>
              <a:t>,</a:t>
            </a:r>
            <a:r>
              <a:rPr lang="mn-MN" sz="1200" b="1" i="0" baseline="0" dirty="0">
                <a:latin typeface="Arial" pitchFamily="34" charset="0"/>
                <a:cs typeface="Arial" pitchFamily="34" charset="0"/>
              </a:rPr>
              <a:t> сая</a:t>
            </a:r>
            <a:r>
              <a:rPr lang="en-US" sz="1200" b="1" i="0" baseline="0" dirty="0">
                <a:latin typeface="Arial" pitchFamily="34" charset="0"/>
                <a:cs typeface="Arial" pitchFamily="34" charset="0"/>
              </a:rPr>
              <a:t>.</a:t>
            </a:r>
            <a:r>
              <a:rPr lang="mn-MN" sz="1200" b="1" i="0" baseline="0" dirty="0">
                <a:latin typeface="Arial" pitchFamily="34" charset="0"/>
                <a:cs typeface="Arial" pitchFamily="34" charset="0"/>
              </a:rPr>
              <a:t>төг  </a:t>
            </a:r>
            <a:endParaRPr lang="en-US" sz="1200" b="1" i="0" baseline="0" dirty="0">
              <a:latin typeface="Arial" pitchFamily="34" charset="0"/>
              <a:cs typeface="Arial" pitchFamily="34" charset="0"/>
            </a:endParaRP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none" strike="noStrike" kern="1200" baseline="0">
                <a:solidFill>
                  <a:sysClr val="windowText" lastClr="000000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 dirty="0">
              <a:latin typeface="Arial" pitchFamily="34" charset="0"/>
              <a:cs typeface="Arial" pitchFamily="34" charset="0"/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6.4133794770559929E-2"/>
          <c:y val="0.24253037452291809"/>
          <c:w val="0.86194724409449675"/>
          <c:h val="0.43542573032329773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Тэтгэврийн даатгалын сан</c:v>
                </c:pt>
              </c:strCache>
            </c:strRef>
          </c:tx>
          <c:dLbls>
            <c:txPr>
              <a:bodyPr/>
              <a:lstStyle/>
              <a:p>
                <a:pPr>
                  <a:defRPr sz="900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2014 -I</c:v>
                </c:pt>
                <c:pt idx="1">
                  <c:v>2014 -II </c:v>
                </c:pt>
                <c:pt idx="2">
                  <c:v>2014 -III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2654</c:v>
                </c:pt>
                <c:pt idx="1">
                  <c:v>5675.6</c:v>
                </c:pt>
                <c:pt idx="2">
                  <c:v>8749.2999999999902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Тэтгэмжийн даатгалын сан</c:v>
                </c:pt>
              </c:strCache>
            </c:strRef>
          </c:tx>
          <c:dLbls>
            <c:txPr>
              <a:bodyPr/>
              <a:lstStyle/>
              <a:p>
                <a:pPr>
                  <a:defRPr sz="900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2014 -I</c:v>
                </c:pt>
                <c:pt idx="1">
                  <c:v>2014 -II </c:v>
                </c:pt>
                <c:pt idx="2">
                  <c:v>2014 -III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169.7</c:v>
                </c:pt>
                <c:pt idx="1">
                  <c:v>344.6</c:v>
                </c:pt>
                <c:pt idx="2">
                  <c:v>577.20000000000005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ҮОМШӨ-ний даатгалын сан</c:v>
                </c:pt>
              </c:strCache>
            </c:strRef>
          </c:tx>
          <c:dLbls>
            <c:txPr>
              <a:bodyPr/>
              <a:lstStyle/>
              <a:p>
                <a:pPr>
                  <a:defRPr sz="900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2014 -I</c:v>
                </c:pt>
                <c:pt idx="1">
                  <c:v>2014 -II </c:v>
                </c:pt>
                <c:pt idx="2">
                  <c:v>2014 -III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297.39999999999969</c:v>
                </c:pt>
                <c:pt idx="1">
                  <c:v>614.4</c:v>
                </c:pt>
                <c:pt idx="2">
                  <c:v>953.9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Ажилгүйдлийн даатгалын сан</c:v>
                </c:pt>
              </c:strCache>
            </c:strRef>
          </c:tx>
          <c:dLbls>
            <c:txPr>
              <a:bodyPr/>
              <a:lstStyle/>
              <a:p>
                <a:pPr>
                  <a:defRPr sz="900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2014 -I</c:v>
                </c:pt>
                <c:pt idx="1">
                  <c:v>2014 -II </c:v>
                </c:pt>
                <c:pt idx="2">
                  <c:v>2014 -III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  <c:pt idx="0">
                  <c:v>69.400000000000006</c:v>
                </c:pt>
                <c:pt idx="1">
                  <c:v>128</c:v>
                </c:pt>
                <c:pt idx="2">
                  <c:v>180.7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Эрүүл мэндийн даатгалын </c:v>
                </c:pt>
              </c:strCache>
            </c:strRef>
          </c:tx>
          <c:dLbls>
            <c:txPr>
              <a:bodyPr/>
              <a:lstStyle/>
              <a:p>
                <a:pPr>
                  <a:defRPr sz="900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2014 -I</c:v>
                </c:pt>
                <c:pt idx="1">
                  <c:v>2014 -II </c:v>
                </c:pt>
                <c:pt idx="2">
                  <c:v>2014 -III</c:v>
                </c:pt>
              </c:strCache>
            </c:strRef>
          </c:cat>
          <c:val>
            <c:numRef>
              <c:f>Sheet1!$F$2:$F$4</c:f>
              <c:numCache>
                <c:formatCode>General</c:formatCode>
                <c:ptCount val="3"/>
                <c:pt idx="0">
                  <c:v>287.3</c:v>
                </c:pt>
                <c:pt idx="1">
                  <c:v>622.9</c:v>
                </c:pt>
                <c:pt idx="2">
                  <c:v>1006.4</c:v>
                </c:pt>
              </c:numCache>
            </c:numRef>
          </c:val>
        </c:ser>
        <c:gapWidth val="75"/>
        <c:overlap val="-25"/>
        <c:axId val="65607552"/>
        <c:axId val="65609088"/>
      </c:barChart>
      <c:catAx>
        <c:axId val="65607552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65609088"/>
        <c:crosses val="autoZero"/>
        <c:auto val="1"/>
        <c:lblAlgn val="ctr"/>
        <c:lblOffset val="100"/>
      </c:catAx>
      <c:valAx>
        <c:axId val="65609088"/>
        <c:scaling>
          <c:orientation val="minMax"/>
        </c:scaling>
        <c:delete val="1"/>
        <c:axPos val="l"/>
        <c:numFmt formatCode="General" sourceLinked="1"/>
        <c:majorTickMark val="none"/>
        <c:tickLblPos val="nextTo"/>
        <c:crossAx val="65607552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1.3909186351706021E-2"/>
          <c:y val="0.82897060308939985"/>
          <c:w val="0.98218162729658864"/>
          <c:h val="0.14106657143063281"/>
        </c:manualLayout>
      </c:layout>
      <c:txPr>
        <a:bodyPr/>
        <a:lstStyle/>
        <a:p>
          <a:pPr>
            <a:defRPr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</c:chart>
  <c:externalData r:id="rId1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 algn="ctr" rtl="0">
              <a:defRPr/>
            </a:pPr>
            <a:r>
              <a:rPr lang="mn-MN"/>
              <a:t>Нийгмийн даатгалын сангийн зарлага 2-р улирлын байдлаар</a:t>
            </a:r>
            <a:r>
              <a:rPr lang="en-US"/>
              <a:t>,</a:t>
            </a:r>
            <a:r>
              <a:rPr lang="mn-MN"/>
              <a:t> төрлөөр</a:t>
            </a:r>
            <a:r>
              <a:rPr lang="en-US"/>
              <a:t>,</a:t>
            </a:r>
            <a:r>
              <a:rPr lang="mn-MN"/>
              <a:t> сая</a:t>
            </a:r>
            <a:r>
              <a:rPr lang="en-US"/>
              <a:t>.</a:t>
            </a:r>
            <a:r>
              <a:rPr lang="mn-MN"/>
              <a:t>төг  </a:t>
            </a:r>
            <a:endParaRPr lang="en-US"/>
          </a:p>
          <a:p>
            <a:pPr algn="ctr" rtl="0">
              <a:defRPr/>
            </a:pPr>
            <a:endParaRPr lang="en-US"/>
          </a:p>
        </c:rich>
      </c:tx>
      <c:layout/>
    </c:title>
    <c:plotArea>
      <c:layout>
        <c:manualLayout>
          <c:layoutTarget val="inner"/>
          <c:xMode val="edge"/>
          <c:yMode val="edge"/>
          <c:x val="5.8251844130469355E-2"/>
          <c:y val="0.23495710199351888"/>
          <c:w val="0.86194724409449675"/>
          <c:h val="0.47309053058732126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Тэтгэврийн даатгалын сан</c:v>
                </c:pt>
              </c:strCache>
            </c:strRef>
          </c:tx>
          <c:dLbls>
            <c:showVal val="1"/>
          </c:dLbls>
          <c:cat>
            <c:strRef>
              <c:f>Sheet1!$A$2:$A$4</c:f>
              <c:strCache>
                <c:ptCount val="3"/>
                <c:pt idx="0">
                  <c:v>2014- IV</c:v>
                </c:pt>
                <c:pt idx="1">
                  <c:v>2014 -V</c:v>
                </c:pt>
                <c:pt idx="2">
                  <c:v>2014 -VI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11823.9</c:v>
                </c:pt>
                <c:pt idx="1">
                  <c:v>14947.3</c:v>
                </c:pt>
                <c:pt idx="2">
                  <c:v>18023.400000000001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Тэтгэмжийн даатгалын сан</c:v>
                </c:pt>
              </c:strCache>
            </c:strRef>
          </c:tx>
          <c:dLbls>
            <c:showVal val="1"/>
          </c:dLbls>
          <c:cat>
            <c:strRef>
              <c:f>Sheet1!$A$2:$A$4</c:f>
              <c:strCache>
                <c:ptCount val="3"/>
                <c:pt idx="0">
                  <c:v>2014- IV</c:v>
                </c:pt>
                <c:pt idx="1">
                  <c:v>2014 -V</c:v>
                </c:pt>
                <c:pt idx="2">
                  <c:v>2014 -VI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759.3</c:v>
                </c:pt>
                <c:pt idx="1">
                  <c:v>964.8</c:v>
                </c:pt>
                <c:pt idx="2">
                  <c:v>1200.4000000000001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ҮОМШӨ-ний даатгалын сан</c:v>
                </c:pt>
              </c:strCache>
            </c:strRef>
          </c:tx>
          <c:dLbls>
            <c:showVal val="1"/>
          </c:dLbls>
          <c:cat>
            <c:strRef>
              <c:f>Sheet1!$A$2:$A$4</c:f>
              <c:strCache>
                <c:ptCount val="3"/>
                <c:pt idx="0">
                  <c:v>2014- IV</c:v>
                </c:pt>
                <c:pt idx="1">
                  <c:v>2014 -V</c:v>
                </c:pt>
                <c:pt idx="2">
                  <c:v>2014 -VI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1293.5999999999999</c:v>
                </c:pt>
                <c:pt idx="1">
                  <c:v>1631.7</c:v>
                </c:pt>
                <c:pt idx="2">
                  <c:v>1943.4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Ажилгүйдлийн даатгалын сан</c:v>
                </c:pt>
              </c:strCache>
            </c:strRef>
          </c:tx>
          <c:dLbls>
            <c:showVal val="1"/>
          </c:dLbls>
          <c:cat>
            <c:strRef>
              <c:f>Sheet1!$A$2:$A$4</c:f>
              <c:strCache>
                <c:ptCount val="3"/>
                <c:pt idx="0">
                  <c:v>2014- IV</c:v>
                </c:pt>
                <c:pt idx="1">
                  <c:v>2014 -V</c:v>
                </c:pt>
                <c:pt idx="2">
                  <c:v>2014 -VI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  <c:pt idx="0">
                  <c:v>219.4</c:v>
                </c:pt>
                <c:pt idx="1">
                  <c:v>258.5</c:v>
                </c:pt>
                <c:pt idx="2">
                  <c:v>324.39999999999969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Эрүүл мэндийн даатгалын </c:v>
                </c:pt>
              </c:strCache>
            </c:strRef>
          </c:tx>
          <c:dLbls>
            <c:showVal val="1"/>
          </c:dLbls>
          <c:cat>
            <c:strRef>
              <c:f>Sheet1!$A$2:$A$4</c:f>
              <c:strCache>
                <c:ptCount val="3"/>
                <c:pt idx="0">
                  <c:v>2014- IV</c:v>
                </c:pt>
                <c:pt idx="1">
                  <c:v>2014 -V</c:v>
                </c:pt>
                <c:pt idx="2">
                  <c:v>2014 -VI</c:v>
                </c:pt>
              </c:strCache>
            </c:strRef>
          </c:cat>
          <c:val>
            <c:numRef>
              <c:f>Sheet1!$F$2:$F$4</c:f>
              <c:numCache>
                <c:formatCode>General</c:formatCode>
                <c:ptCount val="3"/>
                <c:pt idx="0">
                  <c:v>1432.1</c:v>
                </c:pt>
                <c:pt idx="1">
                  <c:v>1856.9</c:v>
                </c:pt>
                <c:pt idx="2">
                  <c:v>2217.5</c:v>
                </c:pt>
              </c:numCache>
            </c:numRef>
          </c:val>
        </c:ser>
        <c:gapWidth val="75"/>
        <c:overlap val="-25"/>
        <c:axId val="65693568"/>
        <c:axId val="65695104"/>
      </c:barChart>
      <c:catAx>
        <c:axId val="65693568"/>
        <c:scaling>
          <c:orientation val="minMax"/>
        </c:scaling>
        <c:axPos val="b"/>
        <c:numFmt formatCode="General" sourceLinked="1"/>
        <c:majorTickMark val="none"/>
        <c:tickLblPos val="nextTo"/>
        <c:crossAx val="65695104"/>
        <c:crosses val="autoZero"/>
        <c:auto val="1"/>
        <c:lblAlgn val="ctr"/>
        <c:lblOffset val="100"/>
      </c:catAx>
      <c:valAx>
        <c:axId val="65695104"/>
        <c:scaling>
          <c:orientation val="minMax"/>
        </c:scaling>
        <c:delete val="1"/>
        <c:axPos val="l"/>
        <c:numFmt formatCode="General" sourceLinked="1"/>
        <c:majorTickMark val="none"/>
        <c:tickLblPos val="nextTo"/>
        <c:crossAx val="65693568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1.3909186351706021E-2"/>
          <c:y val="0.80033653643719205"/>
          <c:w val="0.98218162729658864"/>
          <c:h val="0.16970062345027764"/>
        </c:manualLayout>
      </c:layout>
    </c:legend>
    <c:plotVisOnly val="1"/>
  </c:chart>
  <c:txPr>
    <a:bodyPr/>
    <a:lstStyle/>
    <a:p>
      <a:pPr>
        <a:defRPr>
          <a:latin typeface="Arial" pitchFamily="34" charset="0"/>
          <a:cs typeface="Arial" pitchFamily="34" charset="0"/>
        </a:defRPr>
      </a:pPr>
      <a:endParaRPr lang="en-US"/>
    </a:p>
  </c:txPr>
  <c:externalData r:id="rId1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none" strike="noStrike" kern="1200" baseline="0">
                <a:solidFill>
                  <a:sysClr val="windowText" lastClr="000000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r>
              <a:rPr lang="mn-MN" sz="1200" b="1" i="0" baseline="0" dirty="0" smtClean="0">
                <a:latin typeface="Arial" pitchFamily="34" charset="0"/>
                <a:cs typeface="Arial" pitchFamily="34" charset="0"/>
              </a:rPr>
              <a:t>Нийгмийн </a:t>
            </a:r>
            <a:r>
              <a:rPr lang="mn-MN" sz="1200" b="1" i="0" baseline="0" dirty="0">
                <a:latin typeface="Arial" pitchFamily="34" charset="0"/>
                <a:cs typeface="Arial" pitchFamily="34" charset="0"/>
              </a:rPr>
              <a:t>даатгалын сангийн зарлага 3-р улирал</a:t>
            </a:r>
            <a:r>
              <a:rPr lang="en-US" sz="1200" b="1" i="0" baseline="0" dirty="0">
                <a:latin typeface="Arial" pitchFamily="34" charset="0"/>
                <a:cs typeface="Arial" pitchFamily="34" charset="0"/>
              </a:rPr>
              <a:t>,</a:t>
            </a:r>
            <a:r>
              <a:rPr lang="mn-MN" sz="1200" b="1" i="0" baseline="0" dirty="0">
                <a:latin typeface="Arial" pitchFamily="34" charset="0"/>
                <a:cs typeface="Arial" pitchFamily="34" charset="0"/>
              </a:rPr>
              <a:t> төрлөөр</a:t>
            </a:r>
            <a:r>
              <a:rPr lang="en-US" sz="1200" b="1" i="0" baseline="0" dirty="0">
                <a:latin typeface="Arial" pitchFamily="34" charset="0"/>
                <a:cs typeface="Arial" pitchFamily="34" charset="0"/>
              </a:rPr>
              <a:t>,</a:t>
            </a:r>
            <a:r>
              <a:rPr lang="mn-MN" sz="1200" b="1" i="0" baseline="0" dirty="0">
                <a:latin typeface="Arial" pitchFamily="34" charset="0"/>
                <a:cs typeface="Arial" pitchFamily="34" charset="0"/>
              </a:rPr>
              <a:t> сая</a:t>
            </a:r>
            <a:r>
              <a:rPr lang="en-US" sz="1200" b="1" i="0" baseline="0" dirty="0">
                <a:latin typeface="Arial" pitchFamily="34" charset="0"/>
                <a:cs typeface="Arial" pitchFamily="34" charset="0"/>
              </a:rPr>
              <a:t>.</a:t>
            </a:r>
            <a:r>
              <a:rPr lang="mn-MN" sz="1200" b="1" i="0" baseline="0" dirty="0">
                <a:latin typeface="Arial" pitchFamily="34" charset="0"/>
                <a:cs typeface="Arial" pitchFamily="34" charset="0"/>
              </a:rPr>
              <a:t>төг  </a:t>
            </a:r>
            <a:endParaRPr lang="en-US" sz="1200" b="1" i="0" baseline="0" dirty="0">
              <a:latin typeface="Arial" pitchFamily="34" charset="0"/>
              <a:cs typeface="Arial" pitchFamily="34" charset="0"/>
            </a:endParaRP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none" strike="noStrike" kern="1200" baseline="0">
                <a:solidFill>
                  <a:sysClr val="windowText" lastClr="000000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 dirty="0">
              <a:latin typeface="Arial" pitchFamily="34" charset="0"/>
              <a:cs typeface="Arial" pitchFamily="34" charset="0"/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5.8251844130469355E-2"/>
          <c:y val="0.20525299063703076"/>
          <c:w val="0.86194724409449675"/>
          <c:h val="0.45643506834001102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Тэтгэврийн даатгалын сан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2014 -VII</c:v>
                </c:pt>
                <c:pt idx="1">
                  <c:v>2014 -VIII</c:v>
                </c:pt>
                <c:pt idx="2">
                  <c:v>2014 -IX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21162.2</c:v>
                </c:pt>
                <c:pt idx="1">
                  <c:v>24362.400000000001</c:v>
                </c:pt>
                <c:pt idx="2">
                  <c:v>27578.799999999996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Тэтгэмжийн даатгалын сан</c:v>
                </c:pt>
              </c:strCache>
            </c:strRef>
          </c:tx>
          <c:dLbls>
            <c:txPr>
              <a:bodyPr/>
              <a:lstStyle/>
              <a:p>
                <a:pPr>
                  <a:defRPr sz="800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2014 -VII</c:v>
                </c:pt>
                <c:pt idx="1">
                  <c:v>2014 -VIII</c:v>
                </c:pt>
                <c:pt idx="2">
                  <c:v>2014 -IX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1393.7</c:v>
                </c:pt>
                <c:pt idx="1">
                  <c:v>1579.4</c:v>
                </c:pt>
                <c:pt idx="2">
                  <c:v>1824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ҮОМШӨ-ний даатгалын сан</c:v>
                </c:pt>
              </c:strCache>
            </c:strRef>
          </c:tx>
          <c:dLbls>
            <c:txPr>
              <a:bodyPr/>
              <a:lstStyle/>
              <a:p>
                <a:pPr>
                  <a:defRPr sz="800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2014 -VII</c:v>
                </c:pt>
                <c:pt idx="1">
                  <c:v>2014 -VIII</c:v>
                </c:pt>
                <c:pt idx="2">
                  <c:v>2014 -IX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2281.1</c:v>
                </c:pt>
                <c:pt idx="1">
                  <c:v>2597.6</c:v>
                </c:pt>
                <c:pt idx="2">
                  <c:v>2913.5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Ажилгүйдлийн даатгалын сан</c:v>
                </c:pt>
              </c:strCache>
            </c:strRef>
          </c:tx>
          <c:dLbls>
            <c:txPr>
              <a:bodyPr/>
              <a:lstStyle/>
              <a:p>
                <a:pPr>
                  <a:defRPr sz="900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2014 -VII</c:v>
                </c:pt>
                <c:pt idx="1">
                  <c:v>2014 -VIII</c:v>
                </c:pt>
                <c:pt idx="2">
                  <c:v>2014 -IX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  <c:pt idx="0">
                  <c:v>384.1</c:v>
                </c:pt>
                <c:pt idx="1">
                  <c:v>467.2</c:v>
                </c:pt>
                <c:pt idx="2">
                  <c:v>548.1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Эрүүл мэндийн даатгалын </c:v>
                </c:pt>
              </c:strCache>
            </c:strRef>
          </c:tx>
          <c:dLbls>
            <c:txPr>
              <a:bodyPr/>
              <a:lstStyle/>
              <a:p>
                <a:pPr>
                  <a:defRPr sz="900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2014 -VII</c:v>
                </c:pt>
                <c:pt idx="1">
                  <c:v>2014 -VIII</c:v>
                </c:pt>
                <c:pt idx="2">
                  <c:v>2014 -IX</c:v>
                </c:pt>
              </c:strCache>
            </c:strRef>
          </c:cat>
          <c:val>
            <c:numRef>
              <c:f>Sheet1!$F$2:$F$4</c:f>
              <c:numCache>
                <c:formatCode>General</c:formatCode>
                <c:ptCount val="3"/>
                <c:pt idx="0">
                  <c:v>2554.6999999999998</c:v>
                </c:pt>
                <c:pt idx="1">
                  <c:v>2906.6</c:v>
                </c:pt>
                <c:pt idx="2">
                  <c:v>3207.4</c:v>
                </c:pt>
              </c:numCache>
            </c:numRef>
          </c:val>
        </c:ser>
        <c:gapWidth val="75"/>
        <c:overlap val="-25"/>
        <c:axId val="65861120"/>
        <c:axId val="65862656"/>
      </c:barChart>
      <c:catAx>
        <c:axId val="65861120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65862656"/>
        <c:crosses val="autoZero"/>
        <c:auto val="1"/>
        <c:lblAlgn val="ctr"/>
        <c:lblOffset val="100"/>
      </c:catAx>
      <c:valAx>
        <c:axId val="65862656"/>
        <c:scaling>
          <c:orientation val="minMax"/>
        </c:scaling>
        <c:delete val="1"/>
        <c:axPos val="l"/>
        <c:numFmt formatCode="General" sourceLinked="1"/>
        <c:majorTickMark val="none"/>
        <c:tickLblPos val="nextTo"/>
        <c:crossAx val="65861120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1.3909186351706021E-2"/>
          <c:y val="0.80033653643719205"/>
          <c:w val="0.98218162729658864"/>
          <c:h val="0.16970062345027764"/>
        </c:manualLayout>
      </c:layout>
      <c:txPr>
        <a:bodyPr/>
        <a:lstStyle/>
        <a:p>
          <a:pPr>
            <a:defRPr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</c:chart>
  <c:externalData r:id="rId1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none" strike="noStrike" kern="1200" baseline="0">
                <a:solidFill>
                  <a:sysClr val="windowText" lastClr="000000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r>
              <a:rPr lang="mn-MN" sz="1200" b="1" i="0" baseline="0" dirty="0" smtClean="0">
                <a:latin typeface="Arial" pitchFamily="34" charset="0"/>
                <a:cs typeface="Arial" pitchFamily="34" charset="0"/>
              </a:rPr>
              <a:t>Нийгмийн </a:t>
            </a:r>
            <a:r>
              <a:rPr lang="mn-MN" sz="1200" b="1" i="0" baseline="0" dirty="0">
                <a:latin typeface="Arial" pitchFamily="34" charset="0"/>
                <a:cs typeface="Arial" pitchFamily="34" charset="0"/>
              </a:rPr>
              <a:t>даатгалын сангийн зарлага 4-р улирал</a:t>
            </a:r>
            <a:r>
              <a:rPr lang="en-US" sz="1200" b="1" i="0" baseline="0" dirty="0">
                <a:latin typeface="Arial" pitchFamily="34" charset="0"/>
                <a:cs typeface="Arial" pitchFamily="34" charset="0"/>
              </a:rPr>
              <a:t>,</a:t>
            </a:r>
            <a:r>
              <a:rPr lang="mn-MN" sz="1200" b="1" i="0" baseline="0" dirty="0">
                <a:latin typeface="Arial" pitchFamily="34" charset="0"/>
                <a:cs typeface="Arial" pitchFamily="34" charset="0"/>
              </a:rPr>
              <a:t> төрлөөр</a:t>
            </a:r>
            <a:r>
              <a:rPr lang="en-US" sz="1200" b="1" i="0" baseline="0" dirty="0">
                <a:latin typeface="Arial" pitchFamily="34" charset="0"/>
                <a:cs typeface="Arial" pitchFamily="34" charset="0"/>
              </a:rPr>
              <a:t>,</a:t>
            </a:r>
            <a:r>
              <a:rPr lang="mn-MN" sz="1200" b="1" i="0" baseline="0" dirty="0">
                <a:latin typeface="Arial" pitchFamily="34" charset="0"/>
                <a:cs typeface="Arial" pitchFamily="34" charset="0"/>
              </a:rPr>
              <a:t> сая</a:t>
            </a:r>
            <a:r>
              <a:rPr lang="en-US" sz="1200" b="1" i="0" baseline="0" dirty="0">
                <a:latin typeface="Arial" pitchFamily="34" charset="0"/>
                <a:cs typeface="Arial" pitchFamily="34" charset="0"/>
              </a:rPr>
              <a:t>.</a:t>
            </a:r>
            <a:r>
              <a:rPr lang="mn-MN" sz="1200" b="1" i="0" baseline="0" dirty="0">
                <a:latin typeface="Arial" pitchFamily="34" charset="0"/>
                <a:cs typeface="Arial" pitchFamily="34" charset="0"/>
              </a:rPr>
              <a:t>төг  </a:t>
            </a:r>
            <a:endParaRPr lang="en-US" sz="1200" b="1" i="0" baseline="0" dirty="0">
              <a:latin typeface="Arial" pitchFamily="34" charset="0"/>
              <a:cs typeface="Arial" pitchFamily="34" charset="0"/>
            </a:endParaRP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none" strike="noStrike" kern="1200" baseline="0">
                <a:solidFill>
                  <a:sysClr val="windowText" lastClr="000000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 dirty="0">
              <a:latin typeface="Arial" pitchFamily="34" charset="0"/>
              <a:cs typeface="Arial" pitchFamily="34" charset="0"/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5.8251844130469355E-2"/>
          <c:y val="0.2152483431916111"/>
          <c:w val="0.86194724409449675"/>
          <c:h val="0.47899986823378315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Тэтгэврийн даатгалын сан</c:v>
                </c:pt>
              </c:strCache>
            </c:strRef>
          </c:tx>
          <c:dLbls>
            <c:txPr>
              <a:bodyPr/>
              <a:lstStyle/>
              <a:p>
                <a:pPr>
                  <a:defRPr sz="950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2014 -VII</c:v>
                </c:pt>
                <c:pt idx="1">
                  <c:v>2014 -VIII</c:v>
                </c:pt>
                <c:pt idx="2">
                  <c:v>2014 -IX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30810.3</c:v>
                </c:pt>
                <c:pt idx="1">
                  <c:v>34020</c:v>
                </c:pt>
                <c:pt idx="2">
                  <c:v>37254.800000000003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Тэтгэмжийн даатгалын сан</c:v>
                </c:pt>
              </c:strCache>
            </c:strRef>
          </c:tx>
          <c:dLbls>
            <c:txPr>
              <a:bodyPr/>
              <a:lstStyle/>
              <a:p>
                <a:pPr>
                  <a:defRPr sz="800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2014 -VII</c:v>
                </c:pt>
                <c:pt idx="1">
                  <c:v>2014 -VIII</c:v>
                </c:pt>
                <c:pt idx="2">
                  <c:v>2014 -IX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2028.2</c:v>
                </c:pt>
                <c:pt idx="1">
                  <c:v>2265</c:v>
                </c:pt>
                <c:pt idx="2">
                  <c:v>2482.8000000000002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ҮОМШӨ-ний даатгалын сан</c:v>
                </c:pt>
              </c:strCache>
            </c:strRef>
          </c:tx>
          <c:dLbls>
            <c:txPr>
              <a:bodyPr/>
              <a:lstStyle/>
              <a:p>
                <a:pPr>
                  <a:defRPr sz="800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2014 -VII</c:v>
                </c:pt>
                <c:pt idx="1">
                  <c:v>2014 -VIII</c:v>
                </c:pt>
                <c:pt idx="2">
                  <c:v>2014 -IX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3218.6</c:v>
                </c:pt>
                <c:pt idx="1">
                  <c:v>3519.1</c:v>
                </c:pt>
                <c:pt idx="2">
                  <c:v>3825.4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Ажилгүйдлийн даатгалын сан</c:v>
                </c:pt>
              </c:strCache>
            </c:strRef>
          </c:tx>
          <c:dLbls>
            <c:txPr>
              <a:bodyPr/>
              <a:lstStyle/>
              <a:p>
                <a:pPr>
                  <a:defRPr sz="900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2014 -VII</c:v>
                </c:pt>
                <c:pt idx="1">
                  <c:v>2014 -VIII</c:v>
                </c:pt>
                <c:pt idx="2">
                  <c:v>2014 -IX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  <c:pt idx="0">
                  <c:v>617.1</c:v>
                </c:pt>
                <c:pt idx="1">
                  <c:v>679.2</c:v>
                </c:pt>
                <c:pt idx="2">
                  <c:v>728.8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Эрүүл мэндийн даатгалын </c:v>
                </c:pt>
              </c:strCache>
            </c:strRef>
          </c:tx>
          <c:dLbls>
            <c:txPr>
              <a:bodyPr/>
              <a:lstStyle/>
              <a:p>
                <a:pPr>
                  <a:defRPr sz="900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2014 -VII</c:v>
                </c:pt>
                <c:pt idx="1">
                  <c:v>2014 -VIII</c:v>
                </c:pt>
                <c:pt idx="2">
                  <c:v>2014 -IX</c:v>
                </c:pt>
              </c:strCache>
            </c:strRef>
          </c:cat>
          <c:val>
            <c:numRef>
              <c:f>Sheet1!$F$2:$F$4</c:f>
              <c:numCache>
                <c:formatCode>General</c:formatCode>
                <c:ptCount val="3"/>
                <c:pt idx="0">
                  <c:v>3568.6</c:v>
                </c:pt>
                <c:pt idx="1">
                  <c:v>4049.7</c:v>
                </c:pt>
                <c:pt idx="2">
                  <c:v>4661.5</c:v>
                </c:pt>
              </c:numCache>
            </c:numRef>
          </c:val>
        </c:ser>
        <c:gapWidth val="75"/>
        <c:overlap val="-25"/>
        <c:axId val="65900928"/>
        <c:axId val="65902464"/>
      </c:barChart>
      <c:catAx>
        <c:axId val="65900928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65902464"/>
        <c:crosses val="autoZero"/>
        <c:auto val="1"/>
        <c:lblAlgn val="ctr"/>
        <c:lblOffset val="100"/>
      </c:catAx>
      <c:valAx>
        <c:axId val="65902464"/>
        <c:scaling>
          <c:orientation val="minMax"/>
        </c:scaling>
        <c:delete val="1"/>
        <c:axPos val="l"/>
        <c:numFmt formatCode="General" sourceLinked="1"/>
        <c:majorTickMark val="none"/>
        <c:tickLblPos val="nextTo"/>
        <c:crossAx val="65900928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1.3909186351706021E-2"/>
          <c:y val="0.8203272415463515"/>
          <c:w val="0.98218162729658864"/>
          <c:h val="0.14970991834111791"/>
        </c:manualLayout>
      </c:layout>
      <c:txPr>
        <a:bodyPr/>
        <a:lstStyle/>
        <a:p>
          <a:pPr>
            <a:defRPr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</c:chart>
  <c:externalData r:id="rId1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1200">
                <a:latin typeface="Arial" pitchFamily="34" charset="0"/>
                <a:cs typeface="Arial" pitchFamily="34" charset="0"/>
              </a:defRPr>
            </a:pPr>
            <a:r>
              <a:rPr lang="mn-MN" sz="1200" dirty="0">
                <a:latin typeface="Arial" pitchFamily="34" charset="0"/>
                <a:cs typeface="Arial" pitchFamily="34" charset="0"/>
              </a:rPr>
              <a:t>Нийгмийн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 халамжийн сангаас олгосон тэтгэвэр, тэтгэмж, үйлчилгээ  болон хөнгөлөлт мөнгөн тусламж</a:t>
            </a:r>
            <a:r>
              <a:rPr lang="en-US" sz="12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2</a:t>
            </a:r>
            <a:r>
              <a:rPr lang="en-US" sz="1200" baseline="0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р улирлын 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байдлаар, сая</a:t>
            </a:r>
            <a:r>
              <a:rPr lang="en-US" sz="1200" baseline="0" dirty="0">
                <a:latin typeface="Arial" pitchFamily="34" charset="0"/>
                <a:cs typeface="Arial" pitchFamily="34" charset="0"/>
              </a:rPr>
              <a:t>.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төг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1.3257575757575803E-2"/>
          <c:y val="0.24063745019920327"/>
          <c:w val="0.9583333333333337"/>
          <c:h val="0.49494536290533414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Халамжын тэтгэвэр</c:v>
                </c:pt>
              </c:strCache>
            </c:strRef>
          </c:tx>
          <c:dLbls>
            <c:showVal val="1"/>
          </c:dLbls>
          <c:cat>
            <c:strRef>
              <c:f>Sheet1!$A$2:$A$4</c:f>
              <c:strCache>
                <c:ptCount val="3"/>
                <c:pt idx="0">
                  <c:v>2014- IV</c:v>
                </c:pt>
                <c:pt idx="1">
                  <c:v>2014 -V</c:v>
                </c:pt>
                <c:pt idx="2">
                  <c:v>2014 VI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836.3</c:v>
                </c:pt>
                <c:pt idx="1">
                  <c:v>1053.0999999999999</c:v>
                </c:pt>
                <c:pt idx="2">
                  <c:v>1257.0999999999999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Нөхцөлт мөнгөн тэтгэмж</c:v>
                </c:pt>
              </c:strCache>
            </c:strRef>
          </c:tx>
          <c:dLbls>
            <c:showVal val="1"/>
          </c:dLbls>
          <c:cat>
            <c:strRef>
              <c:f>Sheet1!$A$2:$A$4</c:f>
              <c:strCache>
                <c:ptCount val="3"/>
                <c:pt idx="0">
                  <c:v>2014- IV</c:v>
                </c:pt>
                <c:pt idx="1">
                  <c:v>2014 -V</c:v>
                </c:pt>
                <c:pt idx="2">
                  <c:v>2014 VI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297.5</c:v>
                </c:pt>
                <c:pt idx="1">
                  <c:v>386.6</c:v>
                </c:pt>
                <c:pt idx="2">
                  <c:v>504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Хөнгөлөлт, нөхцөлт мөнгөн тусламж</c:v>
                </c:pt>
              </c:strCache>
            </c:strRef>
          </c:tx>
          <c:dLbls>
            <c:showVal val="1"/>
          </c:dLbls>
          <c:cat>
            <c:strRef>
              <c:f>Sheet1!$A$2:$A$4</c:f>
              <c:strCache>
                <c:ptCount val="3"/>
                <c:pt idx="0">
                  <c:v>2014- IV</c:v>
                </c:pt>
                <c:pt idx="1">
                  <c:v>2014 -V</c:v>
                </c:pt>
                <c:pt idx="2">
                  <c:v>2014 VI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117.5</c:v>
                </c:pt>
                <c:pt idx="1">
                  <c:v>186.6</c:v>
                </c:pt>
                <c:pt idx="2">
                  <c:v>222.1</c:v>
                </c:pt>
              </c:numCache>
            </c:numRef>
          </c:val>
        </c:ser>
        <c:gapWidth val="75"/>
        <c:overlap val="-25"/>
        <c:axId val="66074880"/>
        <c:axId val="66081152"/>
      </c:barChart>
      <c:catAx>
        <c:axId val="66074880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25400" cap="flat" cmpd="sng" algn="ctr">
            <a:solidFill>
              <a:schemeClr val="accent5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4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66081152"/>
        <c:crosses val="autoZero"/>
        <c:auto val="1"/>
        <c:lblAlgn val="ctr"/>
        <c:lblOffset val="100"/>
      </c:catAx>
      <c:valAx>
        <c:axId val="66081152"/>
        <c:scaling>
          <c:orientation val="minMax"/>
        </c:scaling>
        <c:delete val="1"/>
        <c:axPos val="l"/>
        <c:numFmt formatCode="General" sourceLinked="1"/>
        <c:majorTickMark val="none"/>
        <c:tickLblPos val="nextTo"/>
        <c:crossAx val="66074880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/>
      <c:txPr>
        <a:bodyPr/>
        <a:lstStyle/>
        <a:p>
          <a:pPr>
            <a:defRPr sz="110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r>
              <a:rPr lang="en-US" sz="1200" dirty="0">
                <a:latin typeface="Arial" pitchFamily="34" charset="0"/>
                <a:cs typeface="Arial" pitchFamily="34" charset="0"/>
              </a:rPr>
              <a:t>T</a:t>
            </a:r>
            <a:r>
              <a:rPr lang="mn-MN" sz="1200" dirty="0">
                <a:latin typeface="Arial" pitchFamily="34" charset="0"/>
                <a:cs typeface="Arial" pitchFamily="34" charset="0"/>
              </a:rPr>
              <a:t>этгэмжийн даатгалын сангийн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 орлого жил бүрийн 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эцсээр, 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сая</a:t>
            </a:r>
            <a:r>
              <a:rPr lang="en-US" sz="1200" baseline="0" dirty="0">
                <a:latin typeface="Arial" pitchFamily="34" charset="0"/>
                <a:cs typeface="Arial" pitchFamily="34" charset="0"/>
              </a:rPr>
              <a:t>.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төг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c:rich>
      </c:tx>
      <c:layout>
        <c:manualLayout>
          <c:xMode val="edge"/>
          <c:yMode val="edge"/>
          <c:x val="0.1120603886478751"/>
          <c:y val="3.2101159938763481E-2"/>
        </c:manualLayout>
      </c:layout>
    </c:title>
    <c:plotArea>
      <c:layout>
        <c:manualLayout>
          <c:layoutTarget val="inner"/>
          <c:xMode val="edge"/>
          <c:yMode val="edge"/>
          <c:x val="4.1161329430870766E-2"/>
          <c:y val="0.28738163223866442"/>
          <c:w val="0.92775041050903828"/>
          <c:h val="0.56852355442789571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Column6</c:v>
                </c:pt>
              </c:strCache>
            </c:strRef>
          </c:tx>
          <c:spPr>
            <a:solidFill>
              <a:schemeClr val="accent2"/>
            </a:solidFill>
            <a:ln w="25400" cap="flat" cmpd="sng" algn="ctr">
              <a:solidFill>
                <a:schemeClr val="accent2">
                  <a:shade val="50000"/>
                </a:schemeClr>
              </a:solidFill>
              <a:prstDash val="solid"/>
            </a:ln>
            <a:effectLst/>
          </c:spPr>
          <c:dLbls>
            <c:dLbl>
              <c:idx val="4"/>
              <c:layout>
                <c:manualLayout>
                  <c:x val="0"/>
                  <c:y val="-4.8151739908145245E-2"/>
                </c:manualLayout>
              </c:layout>
              <c:showVal val="1"/>
            </c:dLbl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numRef>
              <c:f>Sheet1!$A$2:$A$6</c:f>
              <c:numCache>
                <c:formatCode>General</c:formatCod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632.1</c:v>
                </c:pt>
                <c:pt idx="1">
                  <c:v>820.1</c:v>
                </c:pt>
                <c:pt idx="2">
                  <c:v>1327.7</c:v>
                </c:pt>
                <c:pt idx="3">
                  <c:v>2110.1</c:v>
                </c:pt>
                <c:pt idx="4">
                  <c:v>2301.3000000000002</c:v>
                </c:pt>
              </c:numCache>
            </c:numRef>
          </c:val>
        </c:ser>
        <c:gapWidth val="75"/>
        <c:overlap val="-25"/>
        <c:axId val="57032064"/>
        <c:axId val="57078912"/>
      </c:barChart>
      <c:catAx>
        <c:axId val="57032064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25400" cap="flat" cmpd="sng" algn="ctr">
            <a:solidFill>
              <a:schemeClr val="accent5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7078912"/>
        <c:crosses val="autoZero"/>
        <c:auto val="1"/>
        <c:lblAlgn val="ctr"/>
        <c:lblOffset val="100"/>
      </c:catAx>
      <c:valAx>
        <c:axId val="57078912"/>
        <c:scaling>
          <c:orientation val="minMax"/>
        </c:scaling>
        <c:delete val="1"/>
        <c:axPos val="l"/>
        <c:numFmt formatCode="General" sourceLinked="1"/>
        <c:majorTickMark val="none"/>
        <c:tickLblPos val="nextTo"/>
        <c:crossAx val="57032064"/>
        <c:crosses val="autoZero"/>
        <c:crossBetween val="between"/>
      </c:valAx>
      <c:spPr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c:spPr>
    </c:plotArea>
    <c:plotVisOnly val="1"/>
  </c:chart>
  <c:externalData r:id="rId1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1200">
                <a:latin typeface="Arial" pitchFamily="34" charset="0"/>
                <a:cs typeface="Arial" pitchFamily="34" charset="0"/>
              </a:defRPr>
            </a:pPr>
            <a:r>
              <a:rPr lang="mn-MN" sz="1200" dirty="0">
                <a:latin typeface="Arial" pitchFamily="34" charset="0"/>
                <a:cs typeface="Arial" pitchFamily="34" charset="0"/>
              </a:rPr>
              <a:t>Нийгмийн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 халамжийн сангаас олгосон тэтгэвэр, тэтгэмж, үйлчилгээ  болон хөнгөлөлт мөнгөн тусламж</a:t>
            </a:r>
            <a:r>
              <a:rPr lang="en-US" sz="1200" baseline="0" dirty="0">
                <a:latin typeface="Arial" pitchFamily="34" charset="0"/>
                <a:cs typeface="Arial" pitchFamily="34" charset="0"/>
              </a:rPr>
              <a:t> 1</a:t>
            </a:r>
            <a:r>
              <a:rPr lang="en-US" sz="1200" baseline="0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р улирлын 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байдлаар, сая</a:t>
            </a:r>
            <a:r>
              <a:rPr lang="en-US" sz="1200" baseline="0" dirty="0">
                <a:latin typeface="Arial" pitchFamily="34" charset="0"/>
                <a:cs typeface="Arial" pitchFamily="34" charset="0"/>
              </a:rPr>
              <a:t>.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төг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1.3257575757575765E-2"/>
          <c:y val="0.20876503656168097"/>
          <c:w val="0.9583333333333337"/>
          <c:h val="0.52681787286549364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Халамжын тэтгэвэр</c:v>
                </c:pt>
              </c:strCache>
            </c:strRef>
          </c:tx>
          <c:dLbls>
            <c:spPr>
              <a:solidFill>
                <a:schemeClr val="lt1"/>
              </a:solidFill>
              <a:ln w="25400" cap="flat" cmpd="sng" algn="ctr">
                <a:solidFill>
                  <a:schemeClr val="accent3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2014- I</c:v>
                </c:pt>
                <c:pt idx="1">
                  <c:v>2014 -II</c:v>
                </c:pt>
                <c:pt idx="2">
                  <c:v>2014 -III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189.9</c:v>
                </c:pt>
                <c:pt idx="1">
                  <c:v>410.2</c:v>
                </c:pt>
                <c:pt idx="2">
                  <c:v>619.29999999999995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Нөхцөлт мөнгөн тэтгэмж</c:v>
                </c:pt>
              </c:strCache>
            </c:strRef>
          </c:tx>
          <c:dLbls>
            <c:spPr>
              <a:solidFill>
                <a:schemeClr val="lt1"/>
              </a:solidFill>
              <a:ln w="25400" cap="flat" cmpd="sng" algn="ctr">
                <a:solidFill>
                  <a:schemeClr val="accent4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2014- I</c:v>
                </c:pt>
                <c:pt idx="1">
                  <c:v>2014 -II</c:v>
                </c:pt>
                <c:pt idx="2">
                  <c:v>2014 -III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69.400000000000006</c:v>
                </c:pt>
                <c:pt idx="1">
                  <c:v>145</c:v>
                </c:pt>
                <c:pt idx="2">
                  <c:v>221.3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Хөнгөлөлт, нөхцөлт мөнгөн тусламж</c:v>
                </c:pt>
              </c:strCache>
            </c:strRef>
          </c:tx>
          <c:dLbls>
            <c:spPr>
              <a:solidFill>
                <a:schemeClr val="lt1"/>
              </a:solidFill>
              <a:ln w="25400" cap="flat" cmpd="sng" algn="ctr">
                <a:solidFill>
                  <a:schemeClr val="accent6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2014- I</c:v>
                </c:pt>
                <c:pt idx="1">
                  <c:v>2014 -II</c:v>
                </c:pt>
                <c:pt idx="2">
                  <c:v>2014 -III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22.3</c:v>
                </c:pt>
                <c:pt idx="1">
                  <c:v>33.5</c:v>
                </c:pt>
                <c:pt idx="2">
                  <c:v>87.1</c:v>
                </c:pt>
              </c:numCache>
            </c:numRef>
          </c:val>
        </c:ser>
        <c:gapWidth val="75"/>
        <c:overlap val="-25"/>
        <c:axId val="66041728"/>
        <c:axId val="66043264"/>
      </c:barChart>
      <c:catAx>
        <c:axId val="66041728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25400" cap="flat" cmpd="sng" algn="ctr">
            <a:solidFill>
              <a:schemeClr val="accent5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4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66043264"/>
        <c:crosses val="autoZero"/>
        <c:auto val="1"/>
        <c:lblAlgn val="ctr"/>
        <c:lblOffset val="100"/>
      </c:catAx>
      <c:valAx>
        <c:axId val="66043264"/>
        <c:scaling>
          <c:orientation val="minMax"/>
        </c:scaling>
        <c:delete val="1"/>
        <c:axPos val="l"/>
        <c:numFmt formatCode="General" sourceLinked="1"/>
        <c:majorTickMark val="none"/>
        <c:tickLblPos val="nextTo"/>
        <c:crossAx val="66041728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/>
      <c:txPr>
        <a:bodyPr/>
        <a:lstStyle/>
        <a:p>
          <a:pPr>
            <a:defRPr sz="110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</c:chart>
  <c:externalData r:id="rId1"/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1100">
                <a:latin typeface="Arial" pitchFamily="34" charset="0"/>
                <a:cs typeface="Arial" pitchFamily="34" charset="0"/>
              </a:defRPr>
            </a:pPr>
            <a:r>
              <a:rPr lang="mn-MN" sz="1100" dirty="0">
                <a:latin typeface="Arial" pitchFamily="34" charset="0"/>
                <a:cs typeface="Arial" pitchFamily="34" charset="0"/>
              </a:rPr>
              <a:t>Нийгмийн</a:t>
            </a:r>
            <a:r>
              <a:rPr lang="mn-MN" sz="1100" baseline="0" dirty="0">
                <a:latin typeface="Arial" pitchFamily="34" charset="0"/>
                <a:cs typeface="Arial" pitchFamily="34" charset="0"/>
              </a:rPr>
              <a:t> халамжийн сангаас олгосон тэтгэвэр, тэтгэмж, үйлчилгээ  болон хөнгөлөлт мөнгөн тусламж</a:t>
            </a:r>
            <a:r>
              <a:rPr lang="en-US" sz="11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mn-MN" sz="1100" baseline="0" dirty="0">
                <a:latin typeface="Arial" pitchFamily="34" charset="0"/>
                <a:cs typeface="Arial" pitchFamily="34" charset="0"/>
              </a:rPr>
              <a:t>3</a:t>
            </a:r>
            <a:r>
              <a:rPr lang="en-US" sz="1100" baseline="0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mn-MN" sz="1100" baseline="0" dirty="0" smtClean="0">
                <a:latin typeface="Arial" pitchFamily="34" charset="0"/>
                <a:cs typeface="Arial" pitchFamily="34" charset="0"/>
              </a:rPr>
              <a:t>р улирлын </a:t>
            </a:r>
            <a:r>
              <a:rPr lang="mn-MN" sz="1100" baseline="0" dirty="0">
                <a:latin typeface="Arial" pitchFamily="34" charset="0"/>
                <a:cs typeface="Arial" pitchFamily="34" charset="0"/>
              </a:rPr>
              <a:t>байдлаар, сая</a:t>
            </a:r>
            <a:r>
              <a:rPr lang="en-US" sz="1100" baseline="0" dirty="0">
                <a:latin typeface="Arial" pitchFamily="34" charset="0"/>
                <a:cs typeface="Arial" pitchFamily="34" charset="0"/>
              </a:rPr>
              <a:t>.</a:t>
            </a:r>
            <a:r>
              <a:rPr lang="mn-MN" sz="1100" baseline="0" dirty="0">
                <a:latin typeface="Arial" pitchFamily="34" charset="0"/>
                <a:cs typeface="Arial" pitchFamily="34" charset="0"/>
              </a:rPr>
              <a:t>төг </a:t>
            </a:r>
            <a:endParaRPr lang="en-US" sz="1100" dirty="0">
              <a:latin typeface="Arial" pitchFamily="34" charset="0"/>
              <a:cs typeface="Arial" pitchFamily="34" charset="0"/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1.3257575757575803E-2"/>
          <c:y val="0.22230742762419173"/>
          <c:w val="0.9583333333333337"/>
          <c:h val="0.51327561969712265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Халамжын тэтгэвэр</c:v>
                </c:pt>
              </c:strCache>
            </c:strRef>
          </c:tx>
          <c:dLbls>
            <c:showVal val="1"/>
          </c:dLbls>
          <c:cat>
            <c:strRef>
              <c:f>Sheet1!$A$2:$A$4</c:f>
              <c:strCache>
                <c:ptCount val="3"/>
                <c:pt idx="0">
                  <c:v>2014-VII</c:v>
                </c:pt>
                <c:pt idx="1">
                  <c:v>2014 -VIII</c:v>
                </c:pt>
                <c:pt idx="2">
                  <c:v>2014 -IX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1465.8</c:v>
                </c:pt>
                <c:pt idx="1">
                  <c:v>1679.4</c:v>
                </c:pt>
                <c:pt idx="2">
                  <c:v>1887.2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Нөхцөлт мөнгөн тэтгэмж</c:v>
                </c:pt>
              </c:strCache>
            </c:strRef>
          </c:tx>
          <c:dLbls>
            <c:showVal val="1"/>
          </c:dLbls>
          <c:cat>
            <c:strRef>
              <c:f>Sheet1!$A$2:$A$4</c:f>
              <c:strCache>
                <c:ptCount val="3"/>
                <c:pt idx="0">
                  <c:v>2014-VII</c:v>
                </c:pt>
                <c:pt idx="1">
                  <c:v>2014 -VIII</c:v>
                </c:pt>
                <c:pt idx="2">
                  <c:v>2014 -IX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600.1</c:v>
                </c:pt>
                <c:pt idx="1">
                  <c:v>694.5</c:v>
                </c:pt>
                <c:pt idx="2">
                  <c:v>784.7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Хөнгөлөлт, нөхцөлт мөнгөн тусламж</c:v>
                </c:pt>
              </c:strCache>
            </c:strRef>
          </c:tx>
          <c:dLbls>
            <c:showVal val="1"/>
          </c:dLbls>
          <c:cat>
            <c:strRef>
              <c:f>Sheet1!$A$2:$A$4</c:f>
              <c:strCache>
                <c:ptCount val="3"/>
                <c:pt idx="0">
                  <c:v>2014-VII</c:v>
                </c:pt>
                <c:pt idx="1">
                  <c:v>2014 -VIII</c:v>
                </c:pt>
                <c:pt idx="2">
                  <c:v>2014 -IX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239.4</c:v>
                </c:pt>
                <c:pt idx="1">
                  <c:v>300.2</c:v>
                </c:pt>
                <c:pt idx="2">
                  <c:v>328.1</c:v>
                </c:pt>
              </c:numCache>
            </c:numRef>
          </c:val>
        </c:ser>
        <c:gapWidth val="75"/>
        <c:overlap val="-25"/>
        <c:axId val="67230720"/>
        <c:axId val="67236608"/>
      </c:barChart>
      <c:catAx>
        <c:axId val="67230720"/>
        <c:scaling>
          <c:orientation val="minMax"/>
        </c:scaling>
        <c:axPos val="b"/>
        <c:numFmt formatCode="General" sourceLinked="1"/>
        <c:majorTickMark val="none"/>
        <c:tickLblPos val="nextTo"/>
        <c:crossAx val="67236608"/>
        <c:crosses val="autoZero"/>
        <c:auto val="1"/>
        <c:lblAlgn val="ctr"/>
        <c:lblOffset val="100"/>
      </c:catAx>
      <c:valAx>
        <c:axId val="67236608"/>
        <c:scaling>
          <c:orientation val="minMax"/>
        </c:scaling>
        <c:delete val="1"/>
        <c:axPos val="l"/>
        <c:numFmt formatCode="General" sourceLinked="1"/>
        <c:majorTickMark val="none"/>
        <c:tickLblPos val="nextTo"/>
        <c:crossAx val="67230720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/>
      <c:txPr>
        <a:bodyPr/>
        <a:lstStyle/>
        <a:p>
          <a:pPr>
            <a:defRPr sz="110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</c:chart>
  <c:externalData r:id="rId1"/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1100">
                <a:latin typeface="Arial" pitchFamily="34" charset="0"/>
                <a:cs typeface="Arial" pitchFamily="34" charset="0"/>
              </a:defRPr>
            </a:pPr>
            <a:r>
              <a:rPr lang="mn-MN" sz="1100" dirty="0">
                <a:latin typeface="Arial" pitchFamily="34" charset="0"/>
                <a:cs typeface="Arial" pitchFamily="34" charset="0"/>
              </a:rPr>
              <a:t>Нийгмийн</a:t>
            </a:r>
            <a:r>
              <a:rPr lang="mn-MN" sz="1100" baseline="0" dirty="0">
                <a:latin typeface="Arial" pitchFamily="34" charset="0"/>
                <a:cs typeface="Arial" pitchFamily="34" charset="0"/>
              </a:rPr>
              <a:t> халамжийн сангаас олгосон тэтгэвэр, тэтгэмж, үйлчилгээ  болон хөнгөлөлт мөнгөн тусламж</a:t>
            </a:r>
            <a:r>
              <a:rPr lang="en-US" sz="11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mn-MN" sz="1100" baseline="0" dirty="0">
                <a:latin typeface="Arial" pitchFamily="34" charset="0"/>
                <a:cs typeface="Arial" pitchFamily="34" charset="0"/>
              </a:rPr>
              <a:t>4</a:t>
            </a:r>
            <a:r>
              <a:rPr lang="en-US" sz="1100" baseline="0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mn-MN" sz="1100" baseline="0" dirty="0" smtClean="0">
                <a:latin typeface="Arial" pitchFamily="34" charset="0"/>
                <a:cs typeface="Arial" pitchFamily="34" charset="0"/>
              </a:rPr>
              <a:t> р улирлын </a:t>
            </a:r>
            <a:r>
              <a:rPr lang="mn-MN" sz="1100" baseline="0" dirty="0">
                <a:latin typeface="Arial" pitchFamily="34" charset="0"/>
                <a:cs typeface="Arial" pitchFamily="34" charset="0"/>
              </a:rPr>
              <a:t>байдлаар, сая</a:t>
            </a:r>
            <a:r>
              <a:rPr lang="en-US" sz="1100" baseline="0" dirty="0">
                <a:latin typeface="Arial" pitchFamily="34" charset="0"/>
                <a:cs typeface="Arial" pitchFamily="34" charset="0"/>
              </a:rPr>
              <a:t>.</a:t>
            </a:r>
            <a:r>
              <a:rPr lang="mn-MN" sz="1100" baseline="0" dirty="0">
                <a:latin typeface="Arial" pitchFamily="34" charset="0"/>
                <a:cs typeface="Arial" pitchFamily="34" charset="0"/>
              </a:rPr>
              <a:t>төг </a:t>
            </a:r>
            <a:endParaRPr lang="en-US" sz="1100" dirty="0">
              <a:latin typeface="Arial" pitchFamily="34" charset="0"/>
              <a:cs typeface="Arial" pitchFamily="34" charset="0"/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1.3257575757575803E-2"/>
          <c:y val="0.17689243027888443"/>
          <c:w val="0.9583333333333337"/>
          <c:h val="0.55869038282565253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Халамжын тэтгэвэр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2014-X</c:v>
                </c:pt>
                <c:pt idx="1">
                  <c:v>2014 -XI</c:v>
                </c:pt>
                <c:pt idx="2">
                  <c:v>2014 -XII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2095.5</c:v>
                </c:pt>
                <c:pt idx="1">
                  <c:v>2311.9</c:v>
                </c:pt>
                <c:pt idx="2">
                  <c:v>2549.9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Нөхцөлт мөнгөн тэтгэмж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2014-X</c:v>
                </c:pt>
                <c:pt idx="1">
                  <c:v>2014 -XI</c:v>
                </c:pt>
                <c:pt idx="2">
                  <c:v>2014 -XII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882.3</c:v>
                </c:pt>
                <c:pt idx="1">
                  <c:v>977.2</c:v>
                </c:pt>
                <c:pt idx="2">
                  <c:v>1095.3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Хөнгөлөлт, нөхцөлт мөнгөн тусламж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2014-X</c:v>
                </c:pt>
                <c:pt idx="1">
                  <c:v>2014 -XI</c:v>
                </c:pt>
                <c:pt idx="2">
                  <c:v>2014 -XII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340.6</c:v>
                </c:pt>
                <c:pt idx="1">
                  <c:v>403.8</c:v>
                </c:pt>
                <c:pt idx="2">
                  <c:v>451.3</c:v>
                </c:pt>
              </c:numCache>
            </c:numRef>
          </c:val>
        </c:ser>
        <c:gapWidth val="75"/>
        <c:overlap val="-25"/>
        <c:axId val="67298048"/>
        <c:axId val="67299584"/>
      </c:barChart>
      <c:catAx>
        <c:axId val="67298048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67299584"/>
        <c:crosses val="autoZero"/>
        <c:auto val="1"/>
        <c:lblAlgn val="ctr"/>
        <c:lblOffset val="100"/>
      </c:catAx>
      <c:valAx>
        <c:axId val="67299584"/>
        <c:scaling>
          <c:orientation val="minMax"/>
        </c:scaling>
        <c:delete val="1"/>
        <c:axPos val="l"/>
        <c:numFmt formatCode="General" sourceLinked="1"/>
        <c:majorTickMark val="none"/>
        <c:tickLblPos val="nextTo"/>
        <c:crossAx val="67298048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/>
      <c:txPr>
        <a:bodyPr/>
        <a:lstStyle/>
        <a:p>
          <a:pPr>
            <a:defRPr sz="110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</c:chart>
  <c:externalData r:id="rId1"/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1600">
                <a:latin typeface="Arial" pitchFamily="34" charset="0"/>
                <a:cs typeface="Arial" pitchFamily="34" charset="0"/>
              </a:defRPr>
            </a:pPr>
            <a:r>
              <a:rPr lang="mn-MN" sz="1600">
                <a:latin typeface="Arial" pitchFamily="34" charset="0"/>
                <a:cs typeface="Arial" pitchFamily="34" charset="0"/>
              </a:rPr>
              <a:t>Нийгмийн</a:t>
            </a:r>
            <a:r>
              <a:rPr lang="mn-MN" sz="1600" baseline="0">
                <a:latin typeface="Arial" pitchFamily="34" charset="0"/>
                <a:cs typeface="Arial" pitchFamily="34" charset="0"/>
              </a:rPr>
              <a:t> халамжийн сангаас олгосон тэтгэвэр жил бүрийн эцсийн байдлаар, сая</a:t>
            </a:r>
            <a:r>
              <a:rPr lang="en-US" sz="1600" baseline="0">
                <a:latin typeface="Arial" pitchFamily="34" charset="0"/>
                <a:cs typeface="Arial" pitchFamily="34" charset="0"/>
              </a:rPr>
              <a:t>.</a:t>
            </a:r>
            <a:r>
              <a:rPr lang="mn-MN" sz="1600" baseline="0">
                <a:latin typeface="Arial" pitchFamily="34" charset="0"/>
                <a:cs typeface="Arial" pitchFamily="34" charset="0"/>
              </a:rPr>
              <a:t>төг </a:t>
            </a:r>
            <a:endParaRPr lang="en-US" sz="1600">
              <a:latin typeface="Arial" pitchFamily="34" charset="0"/>
              <a:cs typeface="Arial" pitchFamily="34" charset="0"/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9.4652135671395767E-3"/>
          <c:y val="0.21758616491141122"/>
          <c:w val="0.9583333333333337"/>
          <c:h val="0.63491147221621391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Lbls>
            <c:spPr>
              <a:solidFill>
                <a:schemeClr val="lt1"/>
              </a:solidFill>
              <a:ln w="25400" cap="flat" cmpd="sng" algn="ctr">
                <a:solidFill>
                  <a:schemeClr val="accent3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4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numRef>
              <c:f>Sheet1!$A$2:$A$6</c:f>
              <c:numCache>
                <c:formatCode>General</c:formatCod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874.9</c:v>
                </c:pt>
                <c:pt idx="1">
                  <c:v>1095.0999999999999</c:v>
                </c:pt>
                <c:pt idx="2">
                  <c:v>1941.6</c:v>
                </c:pt>
                <c:pt idx="3">
                  <c:v>2292.4</c:v>
                </c:pt>
                <c:pt idx="4">
                  <c:v>2549.9</c:v>
                </c:pt>
              </c:numCache>
            </c:numRef>
          </c:val>
        </c:ser>
        <c:gapWidth val="75"/>
        <c:overlap val="-25"/>
        <c:axId val="67593728"/>
        <c:axId val="67595264"/>
      </c:barChart>
      <c:catAx>
        <c:axId val="67593728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25400" cap="flat" cmpd="sng" algn="ctr">
            <a:solidFill>
              <a:schemeClr val="dk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4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67595264"/>
        <c:crosses val="autoZero"/>
        <c:auto val="1"/>
        <c:lblAlgn val="ctr"/>
        <c:lblOffset val="100"/>
      </c:catAx>
      <c:valAx>
        <c:axId val="67595264"/>
        <c:scaling>
          <c:orientation val="minMax"/>
        </c:scaling>
        <c:delete val="1"/>
        <c:axPos val="l"/>
        <c:numFmt formatCode="General" sourceLinked="1"/>
        <c:majorTickMark val="none"/>
        <c:tickLblPos val="nextTo"/>
        <c:crossAx val="67593728"/>
        <c:crosses val="autoZero"/>
        <c:crossBetween val="between"/>
      </c:valAx>
      <c:spPr>
        <a:noFill/>
        <a:ln w="25400">
          <a:noFill/>
        </a:ln>
      </c:spPr>
    </c:plotArea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r>
              <a:rPr lang="mn-MN" sz="1200">
                <a:latin typeface="Arial" pitchFamily="34" charset="0"/>
                <a:cs typeface="Arial" pitchFamily="34" charset="0"/>
              </a:rPr>
              <a:t>ҮОМШӨ-н даатгалын сангийн</a:t>
            </a:r>
            <a:r>
              <a:rPr lang="mn-MN" sz="1200" baseline="0">
                <a:latin typeface="Arial" pitchFamily="34" charset="0"/>
                <a:cs typeface="Arial" pitchFamily="34" charset="0"/>
              </a:rPr>
              <a:t> орлого жил бүрийн эцсээр, сая</a:t>
            </a:r>
            <a:r>
              <a:rPr lang="en-US" sz="1200" baseline="0">
                <a:latin typeface="Arial" pitchFamily="34" charset="0"/>
                <a:cs typeface="Arial" pitchFamily="34" charset="0"/>
              </a:rPr>
              <a:t>.</a:t>
            </a:r>
            <a:r>
              <a:rPr lang="mn-MN" sz="1200" baseline="0">
                <a:latin typeface="Arial" pitchFamily="34" charset="0"/>
                <a:cs typeface="Arial" pitchFamily="34" charset="0"/>
              </a:rPr>
              <a:t>төг  </a:t>
            </a:r>
            <a:endParaRPr lang="en-US" sz="1200">
              <a:latin typeface="Arial" pitchFamily="34" charset="0"/>
              <a:cs typeface="Arial" pitchFamily="34" charset="0"/>
            </a:endParaRPr>
          </a:p>
        </c:rich>
      </c:tx>
      <c:layout>
        <c:manualLayout>
          <c:xMode val="edge"/>
          <c:yMode val="edge"/>
          <c:x val="0.12995096645265308"/>
          <c:y val="1.4868600209097015E-2"/>
        </c:manualLayout>
      </c:layout>
    </c:title>
    <c:plotArea>
      <c:layout>
        <c:manualLayout>
          <c:layoutTarget val="inner"/>
          <c:xMode val="edge"/>
          <c:yMode val="edge"/>
          <c:x val="5.7544304986316533E-2"/>
          <c:y val="0.26418380555773446"/>
          <c:w val="0.92775041050903873"/>
          <c:h val="0.60084598822922031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Column6</c:v>
                </c:pt>
              </c:strCache>
            </c:strRef>
          </c:tx>
          <c:dLbls>
            <c:dLbl>
              <c:idx val="4"/>
              <c:layout>
                <c:manualLayout>
                  <c:x val="1.0553727196954986E-2"/>
                  <c:y val="-2.9737200418194047E-2"/>
                </c:manualLayout>
              </c:layout>
              <c:showVal val="1"/>
            </c:dLbl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numRef>
              <c:f>Sheet1!$A$2:$A$6</c:f>
              <c:numCache>
                <c:formatCode>General</c:formatCod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944.3</c:v>
                </c:pt>
                <c:pt idx="1">
                  <c:v>1256.3</c:v>
                </c:pt>
                <c:pt idx="2">
                  <c:v>1728.3</c:v>
                </c:pt>
                <c:pt idx="3">
                  <c:v>2447.3000000000002</c:v>
                </c:pt>
                <c:pt idx="4">
                  <c:v>3230.8</c:v>
                </c:pt>
              </c:numCache>
            </c:numRef>
          </c:val>
        </c:ser>
        <c:gapWidth val="75"/>
        <c:overlap val="-25"/>
        <c:axId val="57070336"/>
        <c:axId val="57071872"/>
      </c:barChart>
      <c:catAx>
        <c:axId val="57070336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25400" cap="flat" cmpd="sng" algn="ctr">
            <a:solidFill>
              <a:schemeClr val="accent3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7071872"/>
        <c:crosses val="autoZero"/>
        <c:auto val="1"/>
        <c:lblAlgn val="ctr"/>
        <c:lblOffset val="100"/>
      </c:catAx>
      <c:valAx>
        <c:axId val="57071872"/>
        <c:scaling>
          <c:orientation val="minMax"/>
        </c:scaling>
        <c:delete val="1"/>
        <c:axPos val="l"/>
        <c:numFmt formatCode="General" sourceLinked="1"/>
        <c:majorTickMark val="none"/>
        <c:tickLblPos val="nextTo"/>
        <c:crossAx val="57070336"/>
        <c:crosses val="autoZero"/>
        <c:crossBetween val="between"/>
      </c:valAx>
      <c:spPr>
        <a:solidFill>
          <a:schemeClr val="lt1"/>
        </a:solidFill>
        <a:ln w="25400" cap="flat" cmpd="sng" algn="ctr">
          <a:solidFill>
            <a:schemeClr val="accent5"/>
          </a:solidFill>
          <a:prstDash val="solid"/>
        </a:ln>
        <a:effectLst/>
      </c:spPr>
    </c:plotArea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1200"/>
            </a:pPr>
            <a:r>
              <a:rPr lang="mn-MN" sz="1200"/>
              <a:t>Ажилгүйдлийн даатгалын сангийн орлого жил бүрийн эцсээр, сая</a:t>
            </a:r>
            <a:r>
              <a:rPr lang="en-US" sz="1200"/>
              <a:t>.</a:t>
            </a:r>
            <a:r>
              <a:rPr lang="mn-MN" sz="1200"/>
              <a:t>төг  </a:t>
            </a:r>
            <a:endParaRPr lang="en-US" sz="1200"/>
          </a:p>
        </c:rich>
      </c:tx>
      <c:layout/>
    </c:title>
    <c:plotArea>
      <c:layout>
        <c:manualLayout>
          <c:layoutTarget val="inner"/>
          <c:xMode val="edge"/>
          <c:yMode val="edge"/>
          <c:x val="4.9261083743842422E-2"/>
          <c:y val="0.20966542750929448"/>
          <c:w val="0.92775041050903873"/>
          <c:h val="0.6157144669184027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Column6</c:v>
                </c:pt>
              </c:strCache>
            </c:strRef>
          </c:tx>
          <c:spPr>
            <a:solidFill>
              <a:schemeClr val="accent3"/>
            </a:solidFill>
            <a:ln w="25400" cap="flat" cmpd="sng" algn="ctr">
              <a:solidFill>
                <a:schemeClr val="lt1"/>
              </a:solidFill>
              <a:prstDash val="solid"/>
            </a:ln>
            <a:effectLst>
              <a:outerShdw blurRad="63500" dist="25400" dir="5400000" rotWithShape="0">
                <a:srgbClr val="000000">
                  <a:alpha val="43137"/>
                </a:srgbClr>
              </a:outerShdw>
            </a:effectLst>
          </c:spPr>
          <c:dLbls>
            <c:showVal val="1"/>
          </c:dLbls>
          <c:cat>
            <c:numRef>
              <c:f>Sheet1!$A$2:$A$6</c:f>
              <c:numCache>
                <c:formatCode>General</c:formatCod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576.4</c:v>
                </c:pt>
                <c:pt idx="1">
                  <c:v>767.2</c:v>
                </c:pt>
                <c:pt idx="2">
                  <c:v>1011.2</c:v>
                </c:pt>
                <c:pt idx="3">
                  <c:v>505.8</c:v>
                </c:pt>
                <c:pt idx="4">
                  <c:v>675.1</c:v>
                </c:pt>
              </c:numCache>
            </c:numRef>
          </c:val>
        </c:ser>
        <c:gapWidth val="75"/>
        <c:overlap val="-25"/>
        <c:axId val="58808192"/>
        <c:axId val="58809728"/>
      </c:barChart>
      <c:catAx>
        <c:axId val="58808192"/>
        <c:scaling>
          <c:orientation val="minMax"/>
        </c:scaling>
        <c:axPos val="b"/>
        <c:numFmt formatCode="General" sourceLinked="1"/>
        <c:majorTickMark val="none"/>
        <c:tickLblPos val="nextTo"/>
        <c:crossAx val="58809728"/>
        <c:crosses val="autoZero"/>
        <c:auto val="1"/>
        <c:lblAlgn val="ctr"/>
        <c:lblOffset val="100"/>
      </c:catAx>
      <c:valAx>
        <c:axId val="58809728"/>
        <c:scaling>
          <c:orientation val="minMax"/>
        </c:scaling>
        <c:delete val="1"/>
        <c:axPos val="l"/>
        <c:numFmt formatCode="General" sourceLinked="1"/>
        <c:majorTickMark val="none"/>
        <c:tickLblPos val="nextTo"/>
        <c:crossAx val="58808192"/>
        <c:crosses val="autoZero"/>
        <c:crossBetween val="between"/>
      </c:valAx>
      <c:spPr>
        <a:solidFill>
          <a:schemeClr val="lt1"/>
        </a:solidFill>
        <a:ln w="25400" cap="flat" cmpd="sng" algn="ctr">
          <a:solidFill>
            <a:schemeClr val="accent4"/>
          </a:solidFill>
          <a:prstDash val="solid"/>
        </a:ln>
        <a:effectLst/>
      </c:spPr>
    </c:plotArea>
    <c:plotVisOnly val="1"/>
  </c:chart>
  <c:txPr>
    <a:bodyPr/>
    <a:lstStyle/>
    <a:p>
      <a:pPr>
        <a:defRPr>
          <a:latin typeface="Arial" pitchFamily="34" charset="0"/>
          <a:cs typeface="Arial" pitchFamily="34" charset="0"/>
        </a:defRPr>
      </a:pPr>
      <a:endParaRPr lang="en-US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1200"/>
            </a:pPr>
            <a:r>
              <a:rPr lang="mn-MN" sz="1200"/>
              <a:t>Эрүүл мэндийн даатгалын сангийн орлого жил бүрийн эцсээр, сая</a:t>
            </a:r>
            <a:r>
              <a:rPr lang="en-US" sz="1200"/>
              <a:t>.</a:t>
            </a:r>
            <a:r>
              <a:rPr lang="mn-MN" sz="1200"/>
              <a:t>төг  </a:t>
            </a:r>
            <a:endParaRPr lang="en-US" sz="1200"/>
          </a:p>
        </c:rich>
      </c:tx>
      <c:layout/>
    </c:title>
    <c:plotArea>
      <c:layout>
        <c:manualLayout>
          <c:layoutTarget val="inner"/>
          <c:xMode val="edge"/>
          <c:yMode val="edge"/>
          <c:x val="4.9261083743842422E-2"/>
          <c:y val="0.20966542750929448"/>
          <c:w val="0.92775041050903873"/>
          <c:h val="0.6157144669184027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Column6</c:v>
                </c:pt>
              </c:strCache>
            </c:strRef>
          </c:tx>
          <c:dLbls>
            <c:showVal val="1"/>
          </c:dLbls>
          <c:cat>
            <c:numRef>
              <c:f>Sheet1!$A$2:$A$6</c:f>
              <c:numCache>
                <c:formatCode>General</c:formatCod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3213.9</c:v>
                </c:pt>
                <c:pt idx="1">
                  <c:v>4109.2</c:v>
                </c:pt>
                <c:pt idx="2">
                  <c:v>5084.1000000000004</c:v>
                </c:pt>
                <c:pt idx="3">
                  <c:v>6751</c:v>
                </c:pt>
                <c:pt idx="4">
                  <c:v>7115.9</c:v>
                </c:pt>
              </c:numCache>
            </c:numRef>
          </c:val>
        </c:ser>
        <c:gapWidth val="75"/>
        <c:overlap val="-25"/>
        <c:axId val="40239488"/>
        <c:axId val="40241024"/>
      </c:barChart>
      <c:catAx>
        <c:axId val="40239488"/>
        <c:scaling>
          <c:orientation val="minMax"/>
        </c:scaling>
        <c:axPos val="b"/>
        <c:numFmt formatCode="General" sourceLinked="1"/>
        <c:majorTickMark val="none"/>
        <c:tickLblPos val="nextTo"/>
        <c:crossAx val="40241024"/>
        <c:crosses val="autoZero"/>
        <c:auto val="1"/>
        <c:lblAlgn val="ctr"/>
        <c:lblOffset val="100"/>
      </c:catAx>
      <c:valAx>
        <c:axId val="40241024"/>
        <c:scaling>
          <c:orientation val="minMax"/>
        </c:scaling>
        <c:delete val="1"/>
        <c:axPos val="l"/>
        <c:numFmt formatCode="General" sourceLinked="1"/>
        <c:majorTickMark val="none"/>
        <c:tickLblPos val="nextTo"/>
        <c:crossAx val="40239488"/>
        <c:crosses val="autoZero"/>
        <c:crossBetween val="between"/>
      </c:valAx>
    </c:plotArea>
    <c:plotVisOnly val="1"/>
  </c:chart>
  <c:txPr>
    <a:bodyPr/>
    <a:lstStyle/>
    <a:p>
      <a:pPr>
        <a:defRPr>
          <a:latin typeface="Arial" pitchFamily="34" charset="0"/>
          <a:cs typeface="Arial" pitchFamily="34" charset="0"/>
        </a:defRPr>
      </a:pPr>
      <a:endParaRPr lang="en-US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none" strike="noStrike" kern="1200" baseline="0">
                <a:solidFill>
                  <a:sysClr val="windowText" lastClr="000000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r>
              <a:rPr lang="mn-MN" sz="1200" b="1" i="0" baseline="0">
                <a:latin typeface="Arial" pitchFamily="34" charset="0"/>
                <a:cs typeface="Arial" pitchFamily="34" charset="0"/>
              </a:rPr>
              <a:t>Эрүүл мэндийн даатгалын сангийн зарлага жил бүрийн эцсээр</a:t>
            </a:r>
            <a:r>
              <a:rPr lang="en-US" sz="1200" b="1" i="0" baseline="0">
                <a:latin typeface="Arial" pitchFamily="34" charset="0"/>
                <a:cs typeface="Arial" pitchFamily="34" charset="0"/>
              </a:rPr>
              <a:t>,</a:t>
            </a:r>
            <a:r>
              <a:rPr lang="mn-MN" sz="1200" b="1" i="0" baseline="0">
                <a:latin typeface="Arial" pitchFamily="34" charset="0"/>
                <a:cs typeface="Arial" pitchFamily="34" charset="0"/>
              </a:rPr>
              <a:t>  сая</a:t>
            </a:r>
            <a:r>
              <a:rPr lang="en-US" sz="1200" b="1" i="0" baseline="0">
                <a:latin typeface="Arial" pitchFamily="34" charset="0"/>
                <a:cs typeface="Arial" pitchFamily="34" charset="0"/>
              </a:rPr>
              <a:t>.</a:t>
            </a:r>
            <a:r>
              <a:rPr lang="mn-MN" sz="1200" b="1" i="0" baseline="0">
                <a:latin typeface="Arial" pitchFamily="34" charset="0"/>
                <a:cs typeface="Arial" pitchFamily="34" charset="0"/>
              </a:rPr>
              <a:t>төг  </a:t>
            </a:r>
            <a:endParaRPr lang="en-US" sz="1200" b="1" i="0" baseline="0">
              <a:latin typeface="Arial" pitchFamily="34" charset="0"/>
              <a:cs typeface="Arial" pitchFamily="34" charset="0"/>
            </a:endParaRP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none" strike="noStrike" kern="1200" baseline="0">
                <a:solidFill>
                  <a:sysClr val="windowText" lastClr="000000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>
              <a:latin typeface="Arial" pitchFamily="34" charset="0"/>
              <a:cs typeface="Arial" pitchFamily="34" charset="0"/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5.8251844130469355E-2"/>
          <c:y val="0.23523904830077041"/>
          <c:w val="0.86194724409449675"/>
          <c:h val="0.61292453617686493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numRef>
              <c:f>Sheet1!$A$2:$A$6</c:f>
              <c:numCache>
                <c:formatCode>General</c:formatCod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2091.1999999999998</c:v>
                </c:pt>
                <c:pt idx="1">
                  <c:v>2330.1999999999998</c:v>
                </c:pt>
                <c:pt idx="2">
                  <c:v>2840.3</c:v>
                </c:pt>
                <c:pt idx="3">
                  <c:v>3095.5</c:v>
                </c:pt>
                <c:pt idx="4">
                  <c:v>4661.5</c:v>
                </c:pt>
              </c:numCache>
            </c:numRef>
          </c:val>
        </c:ser>
        <c:gapWidth val="75"/>
        <c:overlap val="-25"/>
        <c:axId val="37377536"/>
        <c:axId val="37379072"/>
      </c:barChart>
      <c:catAx>
        <c:axId val="37377536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37379072"/>
        <c:crosses val="autoZero"/>
        <c:auto val="1"/>
        <c:lblAlgn val="ctr"/>
        <c:lblOffset val="100"/>
      </c:catAx>
      <c:valAx>
        <c:axId val="37379072"/>
        <c:scaling>
          <c:orientation val="minMax"/>
        </c:scaling>
        <c:delete val="1"/>
        <c:axPos val="l"/>
        <c:numFmt formatCode="General" sourceLinked="1"/>
        <c:majorTickMark val="none"/>
        <c:tickLblPos val="nextTo"/>
        <c:crossAx val="37377536"/>
        <c:crosses val="autoZero"/>
        <c:crossBetween val="between"/>
      </c:valAx>
      <c:spPr>
        <a:noFill/>
        <a:ln w="25400">
          <a:noFill/>
        </a:ln>
      </c:spPr>
    </c:plotArea>
    <c:plotVisOnly val="1"/>
  </c:chart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none" strike="noStrike" kern="1200" baseline="0">
                <a:solidFill>
                  <a:sysClr val="windowText" lastClr="000000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r>
              <a:rPr lang="mn-MN" sz="1200" b="1" i="0" baseline="0">
                <a:latin typeface="Arial" pitchFamily="34" charset="0"/>
                <a:cs typeface="Arial" pitchFamily="34" charset="0"/>
              </a:rPr>
              <a:t>Тэтгэврийн даатгалын сангийн зарлага жил бүрийн эцсээр</a:t>
            </a:r>
            <a:r>
              <a:rPr lang="en-US" sz="1200" b="1" i="0" baseline="0">
                <a:latin typeface="Arial" pitchFamily="34" charset="0"/>
                <a:cs typeface="Arial" pitchFamily="34" charset="0"/>
              </a:rPr>
              <a:t>,</a:t>
            </a:r>
            <a:r>
              <a:rPr lang="mn-MN" sz="1200" b="1" i="0" baseline="0">
                <a:latin typeface="Arial" pitchFamily="34" charset="0"/>
                <a:cs typeface="Arial" pitchFamily="34" charset="0"/>
              </a:rPr>
              <a:t>  сая</a:t>
            </a:r>
            <a:r>
              <a:rPr lang="en-US" sz="1200" b="1" i="0" baseline="0">
                <a:latin typeface="Arial" pitchFamily="34" charset="0"/>
                <a:cs typeface="Arial" pitchFamily="34" charset="0"/>
              </a:rPr>
              <a:t>.</a:t>
            </a:r>
            <a:r>
              <a:rPr lang="mn-MN" sz="1200" b="1" i="0" baseline="0">
                <a:latin typeface="Arial" pitchFamily="34" charset="0"/>
                <a:cs typeface="Arial" pitchFamily="34" charset="0"/>
              </a:rPr>
              <a:t>төг  </a:t>
            </a:r>
            <a:endParaRPr lang="en-US" sz="1200" b="1" i="0" baseline="0">
              <a:latin typeface="Arial" pitchFamily="34" charset="0"/>
              <a:cs typeface="Arial" pitchFamily="34" charset="0"/>
            </a:endParaRP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none" strike="noStrike" kern="1200" baseline="0">
                <a:solidFill>
                  <a:sysClr val="windowText" lastClr="000000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>
              <a:latin typeface="Arial" pitchFamily="34" charset="0"/>
              <a:cs typeface="Arial" pitchFamily="34" charset="0"/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5.8251844130469355E-2"/>
          <c:y val="0.23523904830077041"/>
          <c:w val="0.86194724409449708"/>
          <c:h val="0.61292453617686515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numRef>
              <c:f>Sheet1!$A$2:$A$6</c:f>
              <c:numCache>
                <c:formatCode>General</c:formatCod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13874</c:v>
                </c:pt>
                <c:pt idx="1">
                  <c:v>17036.7</c:v>
                </c:pt>
                <c:pt idx="2">
                  <c:v>27202.1</c:v>
                </c:pt>
                <c:pt idx="3">
                  <c:v>31275.4</c:v>
                </c:pt>
                <c:pt idx="4">
                  <c:v>37254.800000000003</c:v>
                </c:pt>
              </c:numCache>
            </c:numRef>
          </c:val>
        </c:ser>
        <c:gapWidth val="75"/>
        <c:overlap val="-25"/>
        <c:axId val="58880384"/>
        <c:axId val="58881920"/>
      </c:barChart>
      <c:catAx>
        <c:axId val="58880384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58881920"/>
        <c:crosses val="autoZero"/>
        <c:auto val="1"/>
        <c:lblAlgn val="ctr"/>
        <c:lblOffset val="100"/>
      </c:catAx>
      <c:valAx>
        <c:axId val="58881920"/>
        <c:scaling>
          <c:orientation val="minMax"/>
        </c:scaling>
        <c:delete val="1"/>
        <c:axPos val="l"/>
        <c:numFmt formatCode="General" sourceLinked="1"/>
        <c:majorTickMark val="none"/>
        <c:tickLblPos val="nextTo"/>
        <c:crossAx val="58880384"/>
        <c:crosses val="autoZero"/>
        <c:crossBetween val="between"/>
      </c:valAx>
      <c:spPr>
        <a:noFill/>
        <a:ln w="25400">
          <a:noFill/>
        </a:ln>
      </c:spPr>
    </c:plotArea>
    <c:plotVisOnly val="1"/>
  </c:chart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none" strike="noStrike" kern="1200" baseline="0">
                <a:solidFill>
                  <a:sysClr val="windowText" lastClr="000000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r>
              <a:rPr lang="mn-MN" sz="1200" b="1" i="0" baseline="0">
                <a:latin typeface="Arial" pitchFamily="34" charset="0"/>
                <a:cs typeface="Arial" pitchFamily="34" charset="0"/>
              </a:rPr>
              <a:t>Тэтгэмжийн даатгалын сангийн зарлага жил бүрийн эцсээр</a:t>
            </a:r>
            <a:r>
              <a:rPr lang="en-US" sz="1200" b="1" i="0" baseline="0">
                <a:latin typeface="Arial" pitchFamily="34" charset="0"/>
                <a:cs typeface="Arial" pitchFamily="34" charset="0"/>
              </a:rPr>
              <a:t>,</a:t>
            </a:r>
            <a:r>
              <a:rPr lang="mn-MN" sz="1200" b="1" i="0" baseline="0">
                <a:latin typeface="Arial" pitchFamily="34" charset="0"/>
                <a:cs typeface="Arial" pitchFamily="34" charset="0"/>
              </a:rPr>
              <a:t>  сая</a:t>
            </a:r>
            <a:r>
              <a:rPr lang="en-US" sz="1200" b="1" i="0" baseline="0">
                <a:latin typeface="Arial" pitchFamily="34" charset="0"/>
                <a:cs typeface="Arial" pitchFamily="34" charset="0"/>
              </a:rPr>
              <a:t>.</a:t>
            </a:r>
            <a:r>
              <a:rPr lang="mn-MN" sz="1200" b="1" i="0" baseline="0">
                <a:latin typeface="Arial" pitchFamily="34" charset="0"/>
                <a:cs typeface="Arial" pitchFamily="34" charset="0"/>
              </a:rPr>
              <a:t>төг  </a:t>
            </a:r>
            <a:endParaRPr lang="en-US" sz="1200" b="1" i="0" baseline="0">
              <a:latin typeface="Arial" pitchFamily="34" charset="0"/>
              <a:cs typeface="Arial" pitchFamily="34" charset="0"/>
            </a:endParaRP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none" strike="noStrike" kern="1200" baseline="0">
                <a:solidFill>
                  <a:sysClr val="windowText" lastClr="000000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>
              <a:latin typeface="Arial" pitchFamily="34" charset="0"/>
              <a:cs typeface="Arial" pitchFamily="34" charset="0"/>
            </a:endParaRPr>
          </a:p>
        </c:rich>
      </c:tx>
      <c:layout>
        <c:manualLayout>
          <c:xMode val="edge"/>
          <c:yMode val="edge"/>
          <c:x val="0.11370175066704441"/>
          <c:y val="1.4390896794607162E-2"/>
        </c:manualLayout>
      </c:layout>
    </c:title>
    <c:plotArea>
      <c:layout>
        <c:manualLayout>
          <c:layoutTarget val="inner"/>
          <c:xMode val="edge"/>
          <c:yMode val="edge"/>
          <c:x val="5.8251871694871046E-2"/>
          <c:y val="0.25922386607476416"/>
          <c:w val="0.86194724409449708"/>
          <c:h val="0.55056398340023216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numRef>
              <c:f>Sheet1!$A$2:$A$6</c:f>
              <c:numCache>
                <c:formatCode>General</c:formatCod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819.3</c:v>
                </c:pt>
                <c:pt idx="1">
                  <c:v>1036</c:v>
                </c:pt>
                <c:pt idx="2">
                  <c:v>1431</c:v>
                </c:pt>
                <c:pt idx="3">
                  <c:v>1665.2</c:v>
                </c:pt>
                <c:pt idx="4">
                  <c:v>2482.8000000000002</c:v>
                </c:pt>
              </c:numCache>
            </c:numRef>
          </c:val>
        </c:ser>
        <c:gapWidth val="75"/>
        <c:overlap val="-25"/>
        <c:axId val="60242560"/>
        <c:axId val="60248448"/>
      </c:barChart>
      <c:catAx>
        <c:axId val="60242560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60248448"/>
        <c:crosses val="autoZero"/>
        <c:auto val="1"/>
        <c:lblAlgn val="ctr"/>
        <c:lblOffset val="100"/>
      </c:catAx>
      <c:valAx>
        <c:axId val="60248448"/>
        <c:scaling>
          <c:orientation val="minMax"/>
        </c:scaling>
        <c:delete val="1"/>
        <c:axPos val="l"/>
        <c:numFmt formatCode="General" sourceLinked="1"/>
        <c:majorTickMark val="none"/>
        <c:tickLblPos val="nextTo"/>
        <c:crossAx val="60242560"/>
        <c:crosses val="autoZero"/>
        <c:crossBetween val="between"/>
      </c:valAx>
      <c:spPr>
        <a:noFill/>
        <a:ln w="25400">
          <a:noFill/>
        </a:ln>
      </c:spPr>
    </c:plotArea>
    <c:plotVisOnly val="1"/>
  </c:chart>
  <c:externalData r:id="rId1"/>
  <c:userShapes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none" strike="noStrike" kern="1200" baseline="0">
                <a:solidFill>
                  <a:sysClr val="windowText" lastClr="000000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r>
              <a:rPr lang="mn-MN" sz="1200" b="1" i="0" baseline="0">
                <a:latin typeface="Arial" pitchFamily="34" charset="0"/>
                <a:cs typeface="Arial" pitchFamily="34" charset="0"/>
              </a:rPr>
              <a:t>ҮОМШӨ-н даатгалын сангийн зарлага жил бүрийн эцсээр</a:t>
            </a:r>
            <a:r>
              <a:rPr lang="en-US" sz="1200" b="1" i="0" baseline="0">
                <a:latin typeface="Arial" pitchFamily="34" charset="0"/>
                <a:cs typeface="Arial" pitchFamily="34" charset="0"/>
              </a:rPr>
              <a:t>,</a:t>
            </a:r>
            <a:r>
              <a:rPr lang="mn-MN" sz="1200" b="1" i="0" baseline="0">
                <a:latin typeface="Arial" pitchFamily="34" charset="0"/>
                <a:cs typeface="Arial" pitchFamily="34" charset="0"/>
              </a:rPr>
              <a:t>  сая</a:t>
            </a:r>
            <a:r>
              <a:rPr lang="en-US" sz="1200" b="1" i="0" baseline="0">
                <a:latin typeface="Arial" pitchFamily="34" charset="0"/>
                <a:cs typeface="Arial" pitchFamily="34" charset="0"/>
              </a:rPr>
              <a:t>.</a:t>
            </a:r>
            <a:r>
              <a:rPr lang="mn-MN" sz="1200" b="1" i="0" baseline="0">
                <a:latin typeface="Arial" pitchFamily="34" charset="0"/>
                <a:cs typeface="Arial" pitchFamily="34" charset="0"/>
              </a:rPr>
              <a:t>төг  </a:t>
            </a:r>
            <a:endParaRPr lang="en-US" sz="1200" b="1" i="0" baseline="0">
              <a:latin typeface="Arial" pitchFamily="34" charset="0"/>
              <a:cs typeface="Arial" pitchFamily="34" charset="0"/>
            </a:endParaRP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none" strike="noStrike" kern="1200" baseline="0">
                <a:solidFill>
                  <a:sysClr val="windowText" lastClr="000000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>
              <a:latin typeface="Arial" pitchFamily="34" charset="0"/>
              <a:cs typeface="Arial" pitchFamily="34" charset="0"/>
            </a:endParaRPr>
          </a:p>
        </c:rich>
      </c:tx>
      <c:layout>
        <c:manualLayout>
          <c:xMode val="edge"/>
          <c:yMode val="edge"/>
          <c:x val="9.6335476357634744E-2"/>
          <c:y val="2.8781793589214351E-2"/>
        </c:manualLayout>
      </c:layout>
    </c:title>
    <c:plotArea>
      <c:layout>
        <c:manualLayout>
          <c:layoutTarget val="inner"/>
          <c:xMode val="edge"/>
          <c:yMode val="edge"/>
          <c:x val="5.8251844130469355E-2"/>
          <c:y val="0.23523904830077041"/>
          <c:w val="0.86194724409449708"/>
          <c:h val="0.61292453617686515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numRef>
              <c:f>Sheet1!$A$2:$A$6</c:f>
              <c:numCache>
                <c:formatCode>General</c:formatCod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2136.6999999999998</c:v>
                </c:pt>
                <c:pt idx="1">
                  <c:v>2653.6</c:v>
                </c:pt>
                <c:pt idx="2">
                  <c:v>3744.5</c:v>
                </c:pt>
                <c:pt idx="3">
                  <c:v>3893.4</c:v>
                </c:pt>
                <c:pt idx="4">
                  <c:v>3825.4</c:v>
                </c:pt>
              </c:numCache>
            </c:numRef>
          </c:val>
        </c:ser>
        <c:gapWidth val="75"/>
        <c:overlap val="-25"/>
        <c:axId val="62031360"/>
        <c:axId val="62032896"/>
      </c:barChart>
      <c:catAx>
        <c:axId val="62031360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62032896"/>
        <c:crosses val="autoZero"/>
        <c:auto val="1"/>
        <c:lblAlgn val="ctr"/>
        <c:lblOffset val="100"/>
      </c:catAx>
      <c:valAx>
        <c:axId val="62032896"/>
        <c:scaling>
          <c:orientation val="minMax"/>
        </c:scaling>
        <c:delete val="1"/>
        <c:axPos val="l"/>
        <c:numFmt formatCode="General" sourceLinked="1"/>
        <c:majorTickMark val="none"/>
        <c:tickLblPos val="nextTo"/>
        <c:crossAx val="62031360"/>
        <c:crosses val="autoZero"/>
        <c:crossBetween val="between"/>
      </c:valAx>
      <c:spPr>
        <a:noFill/>
        <a:ln w="25400">
          <a:noFill/>
        </a:ln>
      </c:spPr>
    </c:plotArea>
    <c:plotVisOnly val="1"/>
  </c:chart>
  <c:externalData r:id="rId1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0.00512</cdr:x>
      <cdr:y>1</cdr:y>
    </cdr:to>
    <cdr:cxnSp macro="">
      <cdr:nvCxnSpPr>
        <cdr:cNvPr id="2" name="Straight Connector 1"/>
        <cdr:cNvCxnSpPr/>
      </cdr:nvCxnSpPr>
      <cdr:spPr>
        <a:xfrm xmlns:a="http://schemas.openxmlformats.org/drawingml/2006/main">
          <a:off x="0" y="0"/>
          <a:ext cx="19050" cy="2647507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9525" cap="flat" cmpd="sng" algn="ctr">
          <a:solidFill>
            <a:srgbClr val="C00000"/>
          </a:solidFill>
          <a:prstDash val="dash"/>
        </a:ln>
        <a:effectLst xmlns:a="http://schemas.openxmlformats.org/drawingml/2006/main"/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5/1/2015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5/1/2015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5/1/2015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5/1/2015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5/1/2015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5/1/2015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5/1/2015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5/1/2015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5/1/2015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5/1/2015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5/1/2015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96C254EB-4FF8-419E-89B8-429B34024A96}" type="datetimeFigureOut">
              <a:rPr lang="en-US" smtClean="0"/>
              <a:pPr/>
              <a:t>5/1/2015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7" Type="http://schemas.openxmlformats.org/officeDocument/2006/relationships/image" Target="../media/image4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7" Type="http://schemas.openxmlformats.org/officeDocument/2006/relationships/image" Target="../media/image4.png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chart" Target="../charts/chart10.xml"/><Relationship Id="rId4" Type="http://schemas.openxmlformats.org/officeDocument/2006/relationships/chart" Target="../charts/char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Statistik 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cxnSp>
        <p:nvCxnSpPr>
          <p:cNvPr id="11" name="Straight Connector 10"/>
          <p:cNvCxnSpPr/>
          <p:nvPr/>
        </p:nvCxnSpPr>
        <p:spPr>
          <a:xfrm>
            <a:off x="1376857" y="801026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6"/>
          <p:cNvSpPr txBox="1">
            <a:spLocks/>
          </p:cNvSpPr>
          <p:nvPr/>
        </p:nvSpPr>
        <p:spPr bwMode="auto">
          <a:xfrm>
            <a:off x="1219200" y="1998663"/>
            <a:ext cx="7186613" cy="2416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/>
            <a:r>
              <a:rPr lang="mn-MN" sz="40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</a:t>
            </a:r>
          </a:p>
          <a:p>
            <a:pPr algn="ctr" eaLnBrk="0" hangingPunct="0"/>
            <a:r>
              <a:rPr lang="mn-MN" sz="40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Нийгмийн даатгал,халамжийн талаарх инфографик</a:t>
            </a:r>
            <a:endParaRPr lang="mn-MN" sz="32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5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1078786" y="6400800"/>
            <a:ext cx="7572054" cy="1588"/>
          </a:xfrm>
          <a:prstGeom prst="line">
            <a:avLst/>
          </a:prstGeom>
          <a:ln w="22225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6"/>
          <p:cNvSpPr txBox="1">
            <a:spLocks/>
          </p:cNvSpPr>
          <p:nvPr/>
        </p:nvSpPr>
        <p:spPr bwMode="auto">
          <a:xfrm>
            <a:off x="1258585" y="6431622"/>
            <a:ext cx="7351159" cy="2829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Вэб: </a:t>
            </a:r>
            <a:r>
              <a:rPr lang="en-US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www.darkhan-uul@nso.mn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ransition>
    <p:wedg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1793357" y="986426"/>
          <a:ext cx="6705600" cy="25167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Chart 2"/>
          <p:cNvGraphicFramePr/>
          <p:nvPr/>
        </p:nvGraphicFramePr>
        <p:xfrm>
          <a:off x="1875243" y="3915076"/>
          <a:ext cx="6705600" cy="2390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4" name="Straight Connector 3"/>
          <p:cNvCxnSpPr/>
          <p:nvPr/>
        </p:nvCxnSpPr>
        <p:spPr>
          <a:xfrm>
            <a:off x="1281163" y="811658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itle 6"/>
          <p:cNvSpPr txBox="1">
            <a:spLocks/>
          </p:cNvSpPr>
          <p:nvPr/>
        </p:nvSpPr>
        <p:spPr bwMode="auto">
          <a:xfrm>
            <a:off x="1538138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1231076" y="3706092"/>
            <a:ext cx="7543800" cy="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947557" y="3496294"/>
            <a:ext cx="4556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Statistik logo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1733797" y="2196935"/>
          <a:ext cx="6697683" cy="28500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3" name="Straight Connector 2"/>
          <p:cNvCxnSpPr/>
          <p:nvPr/>
        </p:nvCxnSpPr>
        <p:spPr>
          <a:xfrm>
            <a:off x="1281163" y="811658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6"/>
          <p:cNvSpPr txBox="1">
            <a:spLocks/>
          </p:cNvSpPr>
          <p:nvPr/>
        </p:nvSpPr>
        <p:spPr bwMode="auto">
          <a:xfrm>
            <a:off x="1538138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5" name="Picture 4" descr="Statistik 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1375100" y="839971"/>
          <a:ext cx="3612536" cy="26157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Chart 2"/>
          <p:cNvGraphicFramePr/>
          <p:nvPr/>
        </p:nvGraphicFramePr>
        <p:xfrm>
          <a:off x="5533901" y="843149"/>
          <a:ext cx="3315855" cy="25518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Chart 3"/>
          <p:cNvGraphicFramePr/>
          <p:nvPr/>
        </p:nvGraphicFramePr>
        <p:xfrm>
          <a:off x="1330035" y="3828795"/>
          <a:ext cx="3610099" cy="25624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5" name="Chart 4"/>
          <p:cNvGraphicFramePr/>
          <p:nvPr/>
        </p:nvGraphicFramePr>
        <p:xfrm>
          <a:off x="5428343" y="3925116"/>
          <a:ext cx="3454400" cy="25624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pic>
        <p:nvPicPr>
          <p:cNvPr id="6" name="Picture 5" descr="Statistik logo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cxnSp>
        <p:nvCxnSpPr>
          <p:cNvPr id="7" name="Straight Connector 6"/>
          <p:cNvCxnSpPr/>
          <p:nvPr/>
        </p:nvCxnSpPr>
        <p:spPr>
          <a:xfrm>
            <a:off x="1366224" y="811658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5148469" y="993568"/>
            <a:ext cx="19050" cy="281940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5148470" y="3848594"/>
            <a:ext cx="19050" cy="281940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1421081" y="3812969"/>
            <a:ext cx="7543800" cy="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888180" y="3555670"/>
            <a:ext cx="4556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/>
        </p:nvGraphicFramePr>
        <p:xfrm>
          <a:off x="1459345" y="960582"/>
          <a:ext cx="3454399" cy="26320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hart 4"/>
          <p:cNvGraphicFramePr/>
          <p:nvPr/>
        </p:nvGraphicFramePr>
        <p:xfrm>
          <a:off x="5093177" y="867574"/>
          <a:ext cx="3723610" cy="26475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6" name="Picture 5" descr="Statistik logo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cxnSp>
        <p:nvCxnSpPr>
          <p:cNvPr id="7" name="Straight Connector 6"/>
          <p:cNvCxnSpPr/>
          <p:nvPr/>
        </p:nvCxnSpPr>
        <p:spPr>
          <a:xfrm>
            <a:off x="1344959" y="811658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5017841" y="910442"/>
            <a:ext cx="19050" cy="281940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136073" y="3812969"/>
            <a:ext cx="7543800" cy="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852554" y="3603172"/>
            <a:ext cx="4556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1361686" y="765973"/>
          <a:ext cx="3723610" cy="26475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Chart 2"/>
          <p:cNvGraphicFramePr/>
          <p:nvPr/>
        </p:nvGraphicFramePr>
        <p:xfrm>
          <a:off x="5126166" y="821393"/>
          <a:ext cx="3566572" cy="26475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Chart 3"/>
          <p:cNvGraphicFramePr/>
          <p:nvPr/>
        </p:nvGraphicFramePr>
        <p:xfrm>
          <a:off x="1380158" y="3895781"/>
          <a:ext cx="3548101" cy="26475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5" name="Chart 4"/>
          <p:cNvGraphicFramePr/>
          <p:nvPr/>
        </p:nvGraphicFramePr>
        <p:xfrm>
          <a:off x="5379522" y="3836405"/>
          <a:ext cx="3508517" cy="26475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pic>
        <p:nvPicPr>
          <p:cNvPr id="6" name="Picture 5" descr="Statistik logo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cxnSp>
        <p:nvCxnSpPr>
          <p:cNvPr id="7" name="Straight Connector 6"/>
          <p:cNvCxnSpPr/>
          <p:nvPr/>
        </p:nvCxnSpPr>
        <p:spPr>
          <a:xfrm>
            <a:off x="1281164" y="790393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5124718" y="3879271"/>
            <a:ext cx="19050" cy="281940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005444" y="3717966"/>
            <a:ext cx="7543800" cy="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900056" y="3472543"/>
            <a:ext cx="4556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1335829" y="793185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Chart 5"/>
          <p:cNvGraphicFramePr/>
          <p:nvPr/>
        </p:nvGraphicFramePr>
        <p:xfrm>
          <a:off x="1921165" y="1117601"/>
          <a:ext cx="6548582" cy="23922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Chart 3"/>
          <p:cNvGraphicFramePr/>
          <p:nvPr/>
        </p:nvGraphicFramePr>
        <p:xfrm>
          <a:off x="1810327" y="3990109"/>
          <a:ext cx="6816437" cy="24845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7" name="Picture 6" descr="Statistik logo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sp>
        <p:nvSpPr>
          <p:cNvPr id="8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1385455" y="3884221"/>
            <a:ext cx="7543800" cy="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935682" y="3674423"/>
            <a:ext cx="4556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1505528" y="822038"/>
          <a:ext cx="7056582" cy="25954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Chart 2"/>
          <p:cNvGraphicFramePr/>
          <p:nvPr/>
        </p:nvGraphicFramePr>
        <p:xfrm>
          <a:off x="1662546" y="3906982"/>
          <a:ext cx="7001163" cy="2373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4" name="Picture 3" descr="Statistik logo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cxnSp>
        <p:nvCxnSpPr>
          <p:cNvPr id="5" name="Straight Connector 4"/>
          <p:cNvCxnSpPr/>
          <p:nvPr/>
        </p:nvCxnSpPr>
        <p:spPr>
          <a:xfrm>
            <a:off x="1281163" y="811658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itle 6"/>
          <p:cNvSpPr txBox="1">
            <a:spLocks/>
          </p:cNvSpPr>
          <p:nvPr/>
        </p:nvSpPr>
        <p:spPr bwMode="auto">
          <a:xfrm>
            <a:off x="1538138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1183574" y="3741717"/>
            <a:ext cx="7543800" cy="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900056" y="3496293"/>
            <a:ext cx="4556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/>
          <p:nvPr/>
        </p:nvGraphicFramePr>
        <p:xfrm>
          <a:off x="1954754" y="1211283"/>
          <a:ext cx="6477443" cy="22176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Chart 3"/>
          <p:cNvGraphicFramePr/>
          <p:nvPr/>
        </p:nvGraphicFramePr>
        <p:xfrm>
          <a:off x="2033922" y="4085112"/>
          <a:ext cx="6477443" cy="22730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5" name="Picture 4" descr="Statistik logo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cxnSp>
        <p:nvCxnSpPr>
          <p:cNvPr id="6" name="Straight Connector 5"/>
          <p:cNvCxnSpPr/>
          <p:nvPr/>
        </p:nvCxnSpPr>
        <p:spPr>
          <a:xfrm>
            <a:off x="1281163" y="811658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1231076" y="3706092"/>
            <a:ext cx="7543800" cy="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888181" y="3531920"/>
            <a:ext cx="4556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1615044" y="1235034"/>
          <a:ext cx="6923314" cy="22255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Chart 2"/>
          <p:cNvGraphicFramePr/>
          <p:nvPr/>
        </p:nvGraphicFramePr>
        <p:xfrm>
          <a:off x="1952114" y="3990109"/>
          <a:ext cx="6477443" cy="22919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4" name="Picture 3" descr="Statistik logo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cxnSp>
        <p:nvCxnSpPr>
          <p:cNvPr id="5" name="Straight Connector 4"/>
          <p:cNvCxnSpPr/>
          <p:nvPr/>
        </p:nvCxnSpPr>
        <p:spPr>
          <a:xfrm>
            <a:off x="1291796" y="811658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1242951" y="3824844"/>
            <a:ext cx="7543800" cy="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947557" y="3567546"/>
            <a:ext cx="4556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1593272" y="3957053"/>
          <a:ext cx="6705600" cy="2390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Chart 2"/>
          <p:cNvGraphicFramePr/>
          <p:nvPr/>
        </p:nvGraphicFramePr>
        <p:xfrm>
          <a:off x="1520041" y="1104407"/>
          <a:ext cx="6705600" cy="24982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4" name="Straight Connector 3"/>
          <p:cNvCxnSpPr/>
          <p:nvPr/>
        </p:nvCxnSpPr>
        <p:spPr>
          <a:xfrm>
            <a:off x="1281163" y="811658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itle 6"/>
          <p:cNvSpPr txBox="1">
            <a:spLocks/>
          </p:cNvSpPr>
          <p:nvPr/>
        </p:nvSpPr>
        <p:spPr bwMode="auto">
          <a:xfrm>
            <a:off x="1538138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876305" y="3520045"/>
            <a:ext cx="4556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Straight Connector 6"/>
          <p:cNvCxnSpPr/>
          <p:nvPr/>
        </p:nvCxnSpPr>
        <p:spPr>
          <a:xfrm>
            <a:off x="1231076" y="3706092"/>
            <a:ext cx="7543800" cy="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 descr="Statistik logo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216</TotalTime>
  <Words>373</Words>
  <Application>Microsoft Office PowerPoint</Application>
  <PresentationFormat>On-screen Show (4:3)</PresentationFormat>
  <Paragraphs>40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Solstice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ariunbayar</cp:lastModifiedBy>
  <cp:revision>40</cp:revision>
  <dcterms:created xsi:type="dcterms:W3CDTF">2015-01-14T09:22:32Z</dcterms:created>
  <dcterms:modified xsi:type="dcterms:W3CDTF">2015-05-01T06:25:15Z</dcterms:modified>
</cp:coreProperties>
</file>