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"/>
  </p:notes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D3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9" autoAdjust="0"/>
    <p:restoredTop sz="94709" autoAdjust="0"/>
  </p:normalViewPr>
  <p:slideViewPr>
    <p:cSldViewPr snapToGrid="0">
      <p:cViewPr>
        <p:scale>
          <a:sx n="80" d="100"/>
          <a:sy n="80" d="100"/>
        </p:scale>
        <p:origin x="-864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Relationship Id="rId6" Type="http://schemas.openxmlformats.org/officeDocument/2006/relationships/package" Target="../embeddings/Microsoft_Office_Excel_Worksheet1.xlsx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image" Target="../media/image9.jpe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3.xlsx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4.xlsx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5.xlsx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6.xlsx"/><Relationship Id="rId2" Type="http://schemas.openxmlformats.org/officeDocument/2006/relationships/image" Target="../media/image17.jpeg"/><Relationship Id="rId1" Type="http://schemas.openxmlformats.org/officeDocument/2006/relationships/image" Target="../media/image11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mn-MN" sz="1400">
                <a:latin typeface="Arial" pitchFamily="34" charset="0"/>
                <a:cs typeface="Arial" pitchFamily="34" charset="0"/>
              </a:rPr>
              <a:t>Төсвийн орлого жил бүрийн эцсийн байдлаар, сая</a:t>
            </a:r>
            <a:r>
              <a:rPr lang="en-US" sz="1400">
                <a:latin typeface="Arial" pitchFamily="34" charset="0"/>
                <a:cs typeface="Arial" pitchFamily="34" charset="0"/>
              </a:rPr>
              <a:t>.</a:t>
            </a:r>
            <a:r>
              <a:rPr lang="mn-MN" sz="1400">
                <a:latin typeface="Arial" pitchFamily="34" charset="0"/>
                <a:cs typeface="Arial" pitchFamily="34" charset="0"/>
              </a:rPr>
              <a:t>төг </a:t>
            </a:r>
            <a:endParaRPr lang="en-US" sz="140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1.3257575757575779E-2"/>
          <c:y val="0.26183053647370774"/>
          <c:w val="0.9583333333333337"/>
          <c:h val="0.5922834095353223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dPt>
            <c:idx val="1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2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</c:spPr>
          </c:dPt>
          <c:dPt>
            <c:idx val="3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</c:spPr>
          </c:dPt>
          <c:dPt>
            <c:idx val="4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</c:spPr>
          </c:dPt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7695.2</c:v>
                </c:pt>
                <c:pt idx="1">
                  <c:v>10321.1</c:v>
                </c:pt>
                <c:pt idx="2">
                  <c:v>13034.7</c:v>
                </c:pt>
                <c:pt idx="3">
                  <c:v>21579.200000000001</c:v>
                </c:pt>
                <c:pt idx="4">
                  <c:v>24818.400000000001</c:v>
                </c:pt>
              </c:numCache>
            </c:numRef>
          </c:val>
        </c:ser>
        <c:gapWidth val="75"/>
        <c:axId val="60811904"/>
        <c:axId val="60813696"/>
      </c:barChart>
      <c:catAx>
        <c:axId val="608119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c:spPr>
        <c:txPr>
          <a:bodyPr/>
          <a:lstStyle/>
          <a:p>
            <a:pPr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60813696"/>
        <c:crosses val="autoZero"/>
        <c:auto val="1"/>
        <c:lblAlgn val="ctr"/>
        <c:lblOffset val="100"/>
      </c:catAx>
      <c:valAx>
        <c:axId val="6081369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60811904"/>
        <c:crosses val="autoZero"/>
        <c:crossBetween val="between"/>
      </c:valAx>
    </c:plotArea>
    <c:plotVisOnly val="1"/>
  </c:chart>
  <c:externalData r:id="rId6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mn-MN" sz="1400">
                <a:latin typeface="Arial" pitchFamily="34" charset="0"/>
                <a:cs typeface="Arial" pitchFamily="34" charset="0"/>
              </a:rPr>
              <a:t>Төсвийн зарлага жил бүрийн эцсийн байдлаар, сая</a:t>
            </a:r>
            <a:r>
              <a:rPr lang="en-US" sz="1400">
                <a:latin typeface="Arial" pitchFamily="34" charset="0"/>
                <a:cs typeface="Arial" pitchFamily="34" charset="0"/>
              </a:rPr>
              <a:t>.</a:t>
            </a:r>
            <a:r>
              <a:rPr lang="mn-MN" sz="1400">
                <a:latin typeface="Arial" pitchFamily="34" charset="0"/>
                <a:cs typeface="Arial" pitchFamily="34" charset="0"/>
              </a:rPr>
              <a:t>төг </a:t>
            </a:r>
            <a:endParaRPr lang="en-US" sz="140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1.3257575757575774E-2"/>
          <c:y val="0.26183053647370774"/>
          <c:w val="0.9583333333333337"/>
          <c:h val="0.5922834095353219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4057.8</c:v>
                </c:pt>
                <c:pt idx="1">
                  <c:v>7129.8</c:v>
                </c:pt>
                <c:pt idx="2">
                  <c:v>8584.2000000000007</c:v>
                </c:pt>
                <c:pt idx="3">
                  <c:v>41155.5</c:v>
                </c:pt>
                <c:pt idx="4">
                  <c:v>53040.800000000003</c:v>
                </c:pt>
              </c:numCache>
            </c:numRef>
          </c:val>
        </c:ser>
        <c:gapWidth val="75"/>
        <c:overlap val="-25"/>
        <c:axId val="61194240"/>
        <c:axId val="61195776"/>
      </c:barChart>
      <c:catAx>
        <c:axId val="611942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c:spPr>
        <c:txPr>
          <a:bodyPr/>
          <a:lstStyle/>
          <a:p>
            <a:pPr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61195776"/>
        <c:crosses val="autoZero"/>
        <c:auto val="1"/>
        <c:lblAlgn val="ctr"/>
        <c:lblOffset val="100"/>
      </c:catAx>
      <c:valAx>
        <c:axId val="6119577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61194240"/>
        <c:crosses val="autoZero"/>
        <c:crossBetween val="between"/>
      </c:valAx>
    </c:plotArea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 dirty="0">
                <a:latin typeface="Arial" pitchFamily="34" charset="0"/>
                <a:cs typeface="Arial" pitchFamily="34" charset="0"/>
              </a:rPr>
              <a:t>Төсвийн орлого болон зарлагын</a:t>
            </a:r>
            <a:r>
              <a:rPr lang="mn-MN" sz="1100" baseline="0" dirty="0">
                <a:latin typeface="Arial" pitchFamily="34" charset="0"/>
                <a:cs typeface="Arial" pitchFamily="34" charset="0"/>
              </a:rPr>
              <a:t> 1-р улирлын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 байдлаар, сая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.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төг 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1.3257575757575774E-2"/>
          <c:y val="0.26183053647370774"/>
          <c:w val="0.9583333333333337"/>
          <c:h val="0.5922834095353219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Төсвийн орлого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2014-I</c:v>
                </c:pt>
                <c:pt idx="1">
                  <c:v>2014-II</c:v>
                </c:pt>
                <c:pt idx="2">
                  <c:v>2014-III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1783.6</c:v>
                </c:pt>
                <c:pt idx="1">
                  <c:v>3593.8</c:v>
                </c:pt>
                <c:pt idx="2">
                  <c:v>5553.3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Төсвийн зарлага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2014-I</c:v>
                </c:pt>
                <c:pt idx="1">
                  <c:v>2014-II</c:v>
                </c:pt>
                <c:pt idx="2">
                  <c:v>2014-III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3461.5</c:v>
                </c:pt>
                <c:pt idx="1">
                  <c:v>6477.1</c:v>
                </c:pt>
                <c:pt idx="2">
                  <c:v>6507.3</c:v>
                </c:pt>
              </c:numCache>
            </c:numRef>
          </c:val>
        </c:ser>
        <c:gapWidth val="75"/>
        <c:overlap val="-25"/>
        <c:axId val="61205120"/>
        <c:axId val="31056640"/>
      </c:barChart>
      <c:catAx>
        <c:axId val="612051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25400" cap="flat" cmpd="sng" algn="ctr">
            <a:solidFill>
              <a:schemeClr val="dk1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c:spPr>
        <c:txPr>
          <a:bodyPr/>
          <a:lstStyle/>
          <a:p>
            <a:pPr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31056640"/>
        <c:crosses val="autoZero"/>
        <c:auto val="1"/>
        <c:lblAlgn val="ctr"/>
        <c:lblOffset val="100"/>
      </c:catAx>
      <c:valAx>
        <c:axId val="3105664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61205120"/>
        <c:crosses val="autoZero"/>
        <c:crossBetween val="between"/>
      </c:valAx>
    </c:plotArea>
    <c:plotVisOnly val="1"/>
  </c:chart>
  <c:externalData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r>
              <a:rPr lang="mn-MN" sz="1100" dirty="0">
                <a:latin typeface="Arial" pitchFamily="34" charset="0"/>
                <a:cs typeface="Arial" pitchFamily="34" charset="0"/>
              </a:rPr>
              <a:t>Төсвийн орлого болон зарлагын</a:t>
            </a:r>
            <a:r>
              <a:rPr lang="mn-MN" sz="1100" baseline="0" dirty="0">
                <a:latin typeface="Arial" pitchFamily="34" charset="0"/>
                <a:cs typeface="Arial" pitchFamily="34" charset="0"/>
              </a:rPr>
              <a:t> 2-р улирлын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 байдлаар, сая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.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төг 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1.3257575757575774E-2"/>
          <c:y val="0.26183053647370774"/>
          <c:w val="0.9583333333333337"/>
          <c:h val="0.5922834095353219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Төсвийн орлого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2014-IV</c:v>
                </c:pt>
                <c:pt idx="1">
                  <c:v>2014-V</c:v>
                </c:pt>
                <c:pt idx="2">
                  <c:v>2014-VI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7357.7</c:v>
                </c:pt>
                <c:pt idx="1">
                  <c:v>9447.6</c:v>
                </c:pt>
                <c:pt idx="2">
                  <c:v>11948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Төсвийн зарлага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2014-IV</c:v>
                </c:pt>
                <c:pt idx="1">
                  <c:v>2014-V</c:v>
                </c:pt>
                <c:pt idx="2">
                  <c:v>2014-VI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13714.6</c:v>
                </c:pt>
                <c:pt idx="1">
                  <c:v>18221.59999999998</c:v>
                </c:pt>
                <c:pt idx="2">
                  <c:v>26889.4</c:v>
                </c:pt>
              </c:numCache>
            </c:numRef>
          </c:val>
        </c:ser>
        <c:gapWidth val="75"/>
        <c:overlap val="-25"/>
        <c:axId val="31110656"/>
        <c:axId val="31112192"/>
      </c:barChart>
      <c:catAx>
        <c:axId val="3111065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1112192"/>
        <c:crosses val="autoZero"/>
        <c:auto val="1"/>
        <c:lblAlgn val="ctr"/>
        <c:lblOffset val="100"/>
      </c:catAx>
      <c:valAx>
        <c:axId val="3111219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31110656"/>
        <c:crosses val="autoZero"/>
        <c:crossBetween val="between"/>
      </c:valAx>
    </c:plotArea>
    <c:plotVisOnly val="1"/>
  </c:chart>
  <c:externalData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 dirty="0">
                <a:latin typeface="Arial" pitchFamily="34" charset="0"/>
                <a:cs typeface="Arial" pitchFamily="34" charset="0"/>
              </a:rPr>
              <a:t>Төсвийн орлого болон зарлагын</a:t>
            </a:r>
            <a:r>
              <a:rPr lang="mn-MN" sz="1100" baseline="0" dirty="0">
                <a:latin typeface="Arial" pitchFamily="34" charset="0"/>
                <a:cs typeface="Arial" pitchFamily="34" charset="0"/>
              </a:rPr>
              <a:t> 3-р улирлын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 байдлаар, сая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.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төг 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9.537917044058708E-2"/>
          <c:y val="3.1851846278475433E-2"/>
        </c:manualLayout>
      </c:layout>
    </c:title>
    <c:plotArea>
      <c:layout>
        <c:manualLayout>
          <c:layoutTarget val="inner"/>
          <c:xMode val="edge"/>
          <c:yMode val="edge"/>
          <c:x val="1.3257575757575774E-2"/>
          <c:y val="0.26183053647370774"/>
          <c:w val="0.9583333333333337"/>
          <c:h val="0.5922834095353219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Төсвийн орлого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2014-VII</c:v>
                </c:pt>
                <c:pt idx="1">
                  <c:v>2014-VIII</c:v>
                </c:pt>
                <c:pt idx="2">
                  <c:v>2014-IX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13750</c:v>
                </c:pt>
                <c:pt idx="1">
                  <c:v>15377.3</c:v>
                </c:pt>
                <c:pt idx="2">
                  <c:v>17953.8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Төсвийн зарлага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2014-VII</c:v>
                </c:pt>
                <c:pt idx="1">
                  <c:v>2014-VIII</c:v>
                </c:pt>
                <c:pt idx="2">
                  <c:v>2014-IX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29897.8</c:v>
                </c:pt>
                <c:pt idx="1">
                  <c:v>32683</c:v>
                </c:pt>
                <c:pt idx="2">
                  <c:v>36941.199999999997</c:v>
                </c:pt>
              </c:numCache>
            </c:numRef>
          </c:val>
        </c:ser>
        <c:gapWidth val="75"/>
        <c:overlap val="-25"/>
        <c:axId val="60821504"/>
        <c:axId val="60823040"/>
      </c:barChart>
      <c:catAx>
        <c:axId val="608215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25400" cap="flat" cmpd="sng" algn="ctr">
            <a:solidFill>
              <a:schemeClr val="dk1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c:spPr>
        <c:txPr>
          <a:bodyPr/>
          <a:lstStyle/>
          <a:p>
            <a:pPr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60823040"/>
        <c:crosses val="autoZero"/>
        <c:auto val="1"/>
        <c:lblAlgn val="ctr"/>
        <c:lblOffset val="100"/>
      </c:catAx>
      <c:valAx>
        <c:axId val="6082304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60821504"/>
        <c:crosses val="autoZero"/>
        <c:crossBetween val="between"/>
      </c:valAx>
    </c:plotArea>
    <c:plotVisOnly val="1"/>
  </c:chart>
  <c:externalData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Төсвийн орлого болон зарлагын</a:t>
            </a:r>
            <a:r>
              <a:rPr lang="mn-MN" sz="1100" baseline="0">
                <a:latin typeface="Arial" pitchFamily="34" charset="0"/>
                <a:cs typeface="Arial" pitchFamily="34" charset="0"/>
              </a:rPr>
              <a:t> 4-р улирлын</a:t>
            </a:r>
            <a:r>
              <a:rPr lang="mn-MN" sz="1100">
                <a:latin typeface="Arial" pitchFamily="34" charset="0"/>
                <a:cs typeface="Arial" pitchFamily="34" charset="0"/>
              </a:rPr>
              <a:t> байдлаар, сая</a:t>
            </a:r>
            <a:r>
              <a:rPr lang="en-US" sz="1100">
                <a:latin typeface="Arial" pitchFamily="34" charset="0"/>
                <a:cs typeface="Arial" pitchFamily="34" charset="0"/>
              </a:rPr>
              <a:t>.</a:t>
            </a:r>
            <a:r>
              <a:rPr lang="mn-MN" sz="1100">
                <a:latin typeface="Arial" pitchFamily="34" charset="0"/>
                <a:cs typeface="Arial" pitchFamily="34" charset="0"/>
              </a:rPr>
              <a:t>төг </a:t>
            </a:r>
            <a:endParaRPr lang="en-US" sz="110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1.3257575757575774E-2"/>
          <c:y val="0.26183053647370774"/>
          <c:w val="0.9583333333333337"/>
          <c:h val="0.5922834095353219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Төсвийн орлого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2014-X</c:v>
                </c:pt>
                <c:pt idx="1">
                  <c:v>2014-XI</c:v>
                </c:pt>
                <c:pt idx="2">
                  <c:v>2014-XII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19884.2</c:v>
                </c:pt>
                <c:pt idx="1">
                  <c:v>21877.8</c:v>
                </c:pt>
                <c:pt idx="2">
                  <c:v>24818.400000000001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Төсвийн зарлага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2014-X</c:v>
                </c:pt>
                <c:pt idx="1">
                  <c:v>2014-XI</c:v>
                </c:pt>
                <c:pt idx="2">
                  <c:v>2014-XII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41677.9</c:v>
                </c:pt>
                <c:pt idx="1">
                  <c:v>46827.9</c:v>
                </c:pt>
                <c:pt idx="2">
                  <c:v>53040.800000000003</c:v>
                </c:pt>
              </c:numCache>
            </c:numRef>
          </c:val>
        </c:ser>
        <c:gapWidth val="75"/>
        <c:overlap val="-25"/>
        <c:axId val="60844288"/>
        <c:axId val="60866560"/>
      </c:barChart>
      <c:catAx>
        <c:axId val="608442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25400" cap="flat" cmpd="sng" algn="ctr">
            <a:solidFill>
              <a:schemeClr val="dk1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c:spPr>
        <c:txPr>
          <a:bodyPr/>
          <a:lstStyle/>
          <a:p>
            <a:pPr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60866560"/>
        <c:crosses val="autoZero"/>
        <c:auto val="1"/>
        <c:lblAlgn val="ctr"/>
        <c:lblOffset val="100"/>
      </c:catAx>
      <c:valAx>
        <c:axId val="6086656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60844288"/>
        <c:crosses val="autoZero"/>
        <c:crossBetween val="between"/>
      </c:valAx>
    </c:plotArea>
    <c:plotVisOnly val="1"/>
  </c:chart>
  <c:externalData r:id="rId3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38C2-6927-482D-BE62-B612F6EEBD95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1709C-6311-4B87-A0C0-16880A6F9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1709C-6311-4B87-A0C0-16880A6F9DD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6C254EB-4FF8-419E-89B8-429B34024A96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atistik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619"/>
            <a:ext cx="945223" cy="861457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1068512" y="811658"/>
            <a:ext cx="7530958" cy="10275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6"/>
          <p:cNvSpPr txBox="1">
            <a:spLocks/>
          </p:cNvSpPr>
          <p:nvPr/>
        </p:nvSpPr>
        <p:spPr bwMode="auto">
          <a:xfrm>
            <a:off x="1219200" y="1998663"/>
            <a:ext cx="7186613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mn-MN" sz="40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Дархан-Уул аймгийн </a:t>
            </a:r>
          </a:p>
          <a:p>
            <a:pPr algn="ctr" eaLnBrk="0" hangingPunct="0"/>
            <a:r>
              <a:rPr lang="mn-MN" sz="40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улсын төсвийн талаарх инфографик</a:t>
            </a:r>
            <a:endParaRPr lang="mn-MN" sz="32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itle 6"/>
          <p:cNvSpPr txBox="1">
            <a:spLocks/>
          </p:cNvSpPr>
          <p:nvPr/>
        </p:nvSpPr>
        <p:spPr bwMode="auto">
          <a:xfrm>
            <a:off x="1474342" y="425005"/>
            <a:ext cx="7186613" cy="32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mn-MN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ДАРХАН-УУЛ АЙМГИЙН СТАТИСТИКИЙН ХЭЛТЭС</a:t>
            </a:r>
            <a:endParaRPr lang="mn-MN" sz="16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078786" y="6400800"/>
            <a:ext cx="7572054" cy="1588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/>
          <p:cNvSpPr txBox="1">
            <a:spLocks/>
          </p:cNvSpPr>
          <p:nvPr/>
        </p:nvSpPr>
        <p:spPr bwMode="auto">
          <a:xfrm>
            <a:off x="1258585" y="6431622"/>
            <a:ext cx="7351159" cy="28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mn-MN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Вэб: </a:t>
            </a:r>
            <a:r>
              <a:rPr lang="en-US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www.darkhan-uul@nso.mn</a:t>
            </a:r>
            <a:endParaRPr lang="mn-MN" sz="16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637414" y="818707"/>
            <a:ext cx="6962056" cy="3226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6"/>
          <p:cNvSpPr txBox="1">
            <a:spLocks/>
          </p:cNvSpPr>
          <p:nvPr/>
        </p:nvSpPr>
        <p:spPr bwMode="auto">
          <a:xfrm>
            <a:off x="1474342" y="425005"/>
            <a:ext cx="7186613" cy="32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mn-MN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ДАРХАН-УУЛ АЙМГИЙН СТАТИСТИКИЙН ХЭЛТЭС</a:t>
            </a:r>
            <a:endParaRPr lang="mn-MN" sz="16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8" descr="Statistik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619"/>
            <a:ext cx="945223" cy="861457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1330036" y="3776353"/>
            <a:ext cx="7505206" cy="158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/>
          <p:nvPr/>
        </p:nvGraphicFramePr>
        <p:xfrm>
          <a:off x="2339439" y="1033430"/>
          <a:ext cx="5605153" cy="2392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2113808" y="3990385"/>
          <a:ext cx="5866410" cy="2392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tistik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619"/>
            <a:ext cx="945223" cy="861457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1403498" y="786809"/>
            <a:ext cx="7195972" cy="35124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6"/>
          <p:cNvSpPr txBox="1">
            <a:spLocks/>
          </p:cNvSpPr>
          <p:nvPr/>
        </p:nvSpPr>
        <p:spPr bwMode="auto">
          <a:xfrm>
            <a:off x="1474342" y="425005"/>
            <a:ext cx="7186613" cy="32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mn-MN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ДАРХАН-УУЛ АЙМГИЙН СТАТИСТИКИЙН ХЭЛТЭС</a:t>
            </a:r>
            <a:endParaRPr lang="mn-MN" sz="16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3671456" y="2495802"/>
            <a:ext cx="2895600" cy="317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SARIIN MEDEE\Hevleliin baga hural\2013.12\Information icon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0654" y="375755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1262743" y="3943598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669477" y="5242359"/>
            <a:ext cx="2895600" cy="317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4"/>
          <p:cNvGraphicFramePr/>
          <p:nvPr/>
        </p:nvGraphicFramePr>
        <p:xfrm>
          <a:off x="1401288" y="1187809"/>
          <a:ext cx="3428865" cy="2392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5311372" y="1175934"/>
          <a:ext cx="3416991" cy="2392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1341912" y="4156915"/>
          <a:ext cx="3452616" cy="2392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5406376" y="4204141"/>
          <a:ext cx="3345738" cy="2392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259</TotalTime>
  <Words>86</Words>
  <Application>Microsoft Office PowerPoint</Application>
  <PresentationFormat>On-screen Show (4:3)</PresentationFormat>
  <Paragraphs>13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Solstice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ariunbayar</cp:lastModifiedBy>
  <cp:revision>48</cp:revision>
  <dcterms:created xsi:type="dcterms:W3CDTF">2015-01-14T09:22:32Z</dcterms:created>
  <dcterms:modified xsi:type="dcterms:W3CDTF">2015-01-15T06:51:15Z</dcterms:modified>
</cp:coreProperties>
</file>