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2" r:id="rId3"/>
    <p:sldId id="266" r:id="rId4"/>
    <p:sldId id="257" r:id="rId5"/>
    <p:sldId id="267" r:id="rId6"/>
    <p:sldId id="269" r:id="rId7"/>
    <p:sldId id="271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D3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51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Excel_Worksheet2.xlsx"/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microsoft.com/office/2011/relationships/chartColorStyle" Target="colors1.xml"/><Relationship Id="rId1" Type="http://schemas.microsoft.com/office/2011/relationships/chartStyle" Target="style1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Relationship Id="rId9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4.xml"/><Relationship Id="rId4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5.xml"/><Relationship Id="rId4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6.xml"/><Relationship Id="rId4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49" b="0" i="0" u="none" strike="noStrike" kern="1200" spc="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mn-MN" baseline="0" dirty="0" smtClean="0">
                <a:solidFill>
                  <a:schemeClr val="accent4">
                    <a:lumMod val="10000"/>
                  </a:schemeClr>
                </a:solidFill>
              </a:rPr>
              <a:t>Малтай, малчин өрх, малчдын тоо</a:t>
            </a:r>
          </a:p>
          <a:p>
            <a:pPr>
              <a:defRPr sz="1849" b="0" i="0" u="none" strike="noStrike" kern="1200" spc="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 baseline="0" dirty="0">
              <a:solidFill>
                <a:schemeClr val="accent4">
                  <a:lumMod val="10000"/>
                </a:schemeClr>
              </a:solidFill>
            </a:endParaRPr>
          </a:p>
        </c:rich>
      </c:tx>
      <c:layout/>
      <c:overlay val="0"/>
      <c:spPr>
        <a:noFill/>
        <a:ln w="2534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Малтай өрхийн тоо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solidFill>
                      <a:schemeClr val="accent4">
                        <a:lumMod val="10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3029</c:v>
                </c:pt>
                <c:pt idx="1">
                  <c:v>2752</c:v>
                </c:pt>
                <c:pt idx="2">
                  <c:v>2412</c:v>
                </c:pt>
                <c:pt idx="3">
                  <c:v>2476</c:v>
                </c:pt>
                <c:pt idx="4">
                  <c:v>2475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Малчин өрхийн тоо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  <a:effectLst/>
          </c:spPr>
          <c:invertIfNegative val="0"/>
          <c:dLbls>
            <c:spPr>
              <a:noFill/>
              <a:ln w="2534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solidFill>
                      <a:schemeClr val="accent4">
                        <a:lumMod val="10000"/>
                      </a:schemeClr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1205</c:v>
                </c:pt>
                <c:pt idx="1">
                  <c:v>1316</c:v>
                </c:pt>
                <c:pt idx="2">
                  <c:v>941</c:v>
                </c:pt>
                <c:pt idx="3">
                  <c:v>1020</c:v>
                </c:pt>
                <c:pt idx="4">
                  <c:v>1166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Малчин </c:v>
                </c:pt>
              </c:strCache>
            </c:strRef>
          </c:tx>
          <c:spPr>
            <a:blipFill>
              <a:blip xmlns:r="http://schemas.openxmlformats.org/officeDocument/2006/relationships" r:embed="rId3"/>
              <a:stretch>
                <a:fillRect/>
              </a:stretch>
            </a:blipFill>
            <a:effectLst/>
          </c:spPr>
          <c:invertIfNegative val="0"/>
          <c:dLbls>
            <c:spPr>
              <a:noFill/>
              <a:ln w="2534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solidFill>
                      <a:schemeClr val="accent4">
                        <a:lumMod val="10000"/>
                      </a:schemeClr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3206</c:v>
                </c:pt>
                <c:pt idx="1">
                  <c:v>3784</c:v>
                </c:pt>
                <c:pt idx="2">
                  <c:v>1837</c:v>
                </c:pt>
                <c:pt idx="3">
                  <c:v>1972</c:v>
                </c:pt>
                <c:pt idx="4">
                  <c:v>2223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95963904"/>
        <c:axId val="995960640"/>
      </c:barChart>
      <c:catAx>
        <c:axId val="995963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479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1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5960640"/>
        <c:crosses val="autoZero"/>
        <c:auto val="1"/>
        <c:lblAlgn val="ctr"/>
        <c:lblOffset val="100"/>
        <c:noMultiLvlLbl val="0"/>
      </c:catAx>
      <c:valAx>
        <c:axId val="995960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633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191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5963904"/>
        <c:crosses val="autoZero"/>
        <c:crossBetween val="between"/>
      </c:valAx>
      <c:spPr>
        <a:noFill/>
        <a:ln w="25340">
          <a:noFill/>
        </a:ln>
      </c:spPr>
    </c:plotArea>
    <c:legend>
      <c:legendPos val="b"/>
      <c:layout>
        <c:manualLayout>
          <c:xMode val="edge"/>
          <c:yMode val="edge"/>
          <c:x val="9.8437751427683864E-2"/>
          <c:y val="0.92122969426119039"/>
          <c:w val="0.72593294710800127"/>
          <c:h val="6.0020571752855245E-2"/>
        </c:manualLayout>
      </c:layout>
      <c:overlay val="0"/>
      <c:spPr>
        <a:noFill/>
        <a:ln w="2534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accent4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accent4">
        <a:lumMod val="60000"/>
        <a:lumOff val="40000"/>
      </a:schemeClr>
    </a:solidFill>
    <a:ln>
      <a:noFill/>
    </a:ln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60" b="0" i="0" u="none" strike="noStrike" kern="1200" spc="0" baseline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r>
              <a:rPr lang="mn-MN" sz="1800" dirty="0"/>
              <a:t>Нийт </a:t>
            </a:r>
            <a:r>
              <a:rPr lang="mn-MN" sz="1800" dirty="0" smtClean="0"/>
              <a:t>малын тоо</a:t>
            </a:r>
            <a:endParaRPr lang="mn-MN" sz="18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60" b="0" i="0" u="none" strike="noStrike" kern="1200" spc="0" baseline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540174062720023"/>
          <c:y val="0.12488284569252109"/>
          <c:w val="0.84986286089238849"/>
          <c:h val="0.744523395935887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Нийт мал</c:v>
                </c:pt>
              </c:strCache>
            </c:strRef>
          </c:tx>
          <c:spPr>
            <a:blipFill>
              <a:blip xmlns:r="http://schemas.openxmlformats.org/officeDocument/2006/relationships" r:embed="rId3"/>
              <a:stretch>
                <a:fillRect/>
              </a:stretch>
            </a:blip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blipFill>
                <a:blip xmlns:r="http://schemas.openxmlformats.org/officeDocument/2006/relationships" r:embed="rId6"/>
                <a:stretch>
                  <a:fillRect/>
                </a:stretch>
              </a:blip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blipFill>
                <a:blip xmlns:r="http://schemas.openxmlformats.org/officeDocument/2006/relationships" r:embed="rId7"/>
                <a:stretch>
                  <a:fillRect/>
                </a:stretch>
              </a:blip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accent4">
                        <a:lumMod val="10000"/>
                      </a:schemeClr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249821</c:v>
                </c:pt>
                <c:pt idx="1">
                  <c:v>256810</c:v>
                </c:pt>
                <c:pt idx="2">
                  <c:v>268369</c:v>
                </c:pt>
                <c:pt idx="3">
                  <c:v>279053</c:v>
                </c:pt>
                <c:pt idx="4">
                  <c:v>324241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11044960"/>
        <c:axId val="811046592"/>
      </c:barChart>
      <c:catAx>
        <c:axId val="811044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811046592"/>
        <c:crosses val="autoZero"/>
        <c:auto val="1"/>
        <c:lblAlgn val="ctr"/>
        <c:lblOffset val="100"/>
        <c:noMultiLvlLbl val="0"/>
      </c:catAx>
      <c:valAx>
        <c:axId val="8110465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811044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300" baseline="0">
          <a:solidFill>
            <a:schemeClr val="accent4">
              <a:lumMod val="10000"/>
            </a:schemeClr>
          </a:solidFill>
          <a:latin typeface="Arial" panose="020B0604020202020204" pitchFamily="34" charset="0"/>
        </a:defRPr>
      </a:pPr>
      <a:endParaRPr lang="en-US"/>
    </a:p>
  </c:txPr>
  <c:externalData r:id="rId8">
    <c:autoUpdate val="0"/>
  </c:externalData>
  <c:userShapes r:id="rId9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accent4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4079849897236608E-2"/>
          <c:y val="0.19045320636670957"/>
          <c:w val="0.91576565663032272"/>
          <c:h val="0.630971476898133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Адуун сүргийн тоо</c:v>
                </c:pt>
              </c:strCache>
            </c:strRef>
          </c:tx>
          <c:spPr>
            <a:blipFill>
              <a:blip xmlns:r="http://schemas.openxmlformats.org/officeDocument/2006/relationships" r:embed="rId3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10195</c:v>
                </c:pt>
                <c:pt idx="1">
                  <c:v>10972</c:v>
                </c:pt>
                <c:pt idx="2">
                  <c:v>11253</c:v>
                </c:pt>
                <c:pt idx="3">
                  <c:v>12812</c:v>
                </c:pt>
                <c:pt idx="4">
                  <c:v>14173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03172800"/>
        <c:axId val="903172256"/>
      </c:barChart>
      <c:catAx>
        <c:axId val="903172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3172256"/>
        <c:crosses val="autoZero"/>
        <c:auto val="1"/>
        <c:lblAlgn val="ctr"/>
        <c:lblOffset val="100"/>
        <c:noMultiLvlLbl val="0"/>
      </c:catAx>
      <c:valAx>
        <c:axId val="9031722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3172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accent4">
              <a:lumMod val="10000"/>
            </a:schemeClr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accent4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3899770341207348E-2"/>
          <c:y val="7.2334070846785767E-2"/>
          <c:w val="0.87276689632545934"/>
          <c:h val="0.821290355356121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Үхэр сүргийн тоо</c:v>
                </c:pt>
              </c:strCache>
            </c:strRef>
          </c:tx>
          <c:spPr>
            <a:blipFill>
              <a:blip xmlns:r="http://schemas.openxmlformats.org/officeDocument/2006/relationships" r:embed="rId3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32470</c:v>
                </c:pt>
                <c:pt idx="1">
                  <c:v>33861</c:v>
                </c:pt>
                <c:pt idx="2">
                  <c:v>35609</c:v>
                </c:pt>
                <c:pt idx="3">
                  <c:v>39240</c:v>
                </c:pt>
                <c:pt idx="4">
                  <c:v>46601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78981008"/>
        <c:axId val="778978288"/>
      </c:barChart>
      <c:catAx>
        <c:axId val="77898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8978288"/>
        <c:crosses val="autoZero"/>
        <c:auto val="1"/>
        <c:lblAlgn val="ctr"/>
        <c:lblOffset val="100"/>
        <c:noMultiLvlLbl val="0"/>
      </c:catAx>
      <c:valAx>
        <c:axId val="778978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8981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accent4">
              <a:lumMod val="10000"/>
            </a:schemeClr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accent4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3724453343532097E-2"/>
          <c:y val="0.17095738027478816"/>
          <c:w val="0.91433449451173032"/>
          <c:h val="0.67230200815913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Тэмээн сүргийн тоо</c:v>
                </c:pt>
              </c:strCache>
            </c:strRef>
          </c:tx>
          <c:spPr>
            <a:blipFill>
              <a:blip xmlns:r="http://schemas.openxmlformats.org/officeDocument/2006/relationships" r:embed="rId3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717</c:v>
                </c:pt>
                <c:pt idx="1">
                  <c:v>507</c:v>
                </c:pt>
                <c:pt idx="2">
                  <c:v>434</c:v>
                </c:pt>
                <c:pt idx="3">
                  <c:v>185</c:v>
                </c:pt>
                <c:pt idx="4">
                  <c:v>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5803744"/>
        <c:axId val="778980464"/>
      </c:barChart>
      <c:catAx>
        <c:axId val="875803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8980464"/>
        <c:crosses val="autoZero"/>
        <c:auto val="1"/>
        <c:lblAlgn val="ctr"/>
        <c:lblOffset val="100"/>
        <c:noMultiLvlLbl val="0"/>
      </c:catAx>
      <c:valAx>
        <c:axId val="778980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5803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accent4">
              <a:lumMod val="10000"/>
            </a:schemeClr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accent4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Хонин сүргийн тоо</c:v>
                </c:pt>
              </c:strCache>
            </c:strRef>
          </c:tx>
          <c:spPr>
            <a:blipFill>
              <a:blip xmlns:r="http://schemas.openxmlformats.org/officeDocument/2006/relationships" r:embed="rId3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127614</c:v>
                </c:pt>
                <c:pt idx="1">
                  <c:v>124987</c:v>
                </c:pt>
                <c:pt idx="2">
                  <c:v>135966</c:v>
                </c:pt>
                <c:pt idx="3">
                  <c:v>144924</c:v>
                </c:pt>
                <c:pt idx="4">
                  <c:v>167617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05126464"/>
        <c:axId val="1005127008"/>
      </c:barChart>
      <c:catAx>
        <c:axId val="100512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5127008"/>
        <c:crosses val="autoZero"/>
        <c:auto val="1"/>
        <c:lblAlgn val="ctr"/>
        <c:lblOffset val="100"/>
        <c:noMultiLvlLbl val="0"/>
      </c:catAx>
      <c:valAx>
        <c:axId val="1005127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5126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baseline="0">
          <a:solidFill>
            <a:schemeClr val="accent4">
              <a:lumMod val="10000"/>
            </a:schemeClr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accent4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8806611237728456E-2"/>
          <c:y val="0.1832082532824518"/>
          <c:w val="0.89240726106024026"/>
          <c:h val="0.687088783024169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Ямаан сүргийн тоо</c:v>
                </c:pt>
              </c:strCache>
            </c:strRef>
          </c:tx>
          <c:spPr>
            <a:blipFill>
              <a:blip xmlns:r="http://schemas.openxmlformats.org/officeDocument/2006/relationships" r:embed="rId3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78825</c:v>
                </c:pt>
                <c:pt idx="1">
                  <c:v>86483</c:v>
                </c:pt>
                <c:pt idx="2">
                  <c:v>85107</c:v>
                </c:pt>
                <c:pt idx="3">
                  <c:v>81892</c:v>
                </c:pt>
                <c:pt idx="4">
                  <c:v>95761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5804288"/>
        <c:axId val="875802656"/>
      </c:barChart>
      <c:catAx>
        <c:axId val="875804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5802656"/>
        <c:crosses val="autoZero"/>
        <c:auto val="1"/>
        <c:lblAlgn val="ctr"/>
        <c:lblOffset val="100"/>
        <c:noMultiLvlLbl val="0"/>
      </c:catAx>
      <c:valAx>
        <c:axId val="8758026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5804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accent4">
              <a:lumMod val="10000"/>
            </a:schemeClr>
          </a:solidFill>
        </a:defRPr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0.76414</cdr:x>
      <cdr:y>0.48501</cdr:y>
    </cdr:from>
    <cdr:to>
      <cdr:x>0.85683</cdr:x>
      <cdr:y>0.58181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658215" y="1971064"/>
          <a:ext cx="565028" cy="3933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0.76414</cdr:x>
      <cdr:y>0.53277</cdr:y>
    </cdr:from>
    <cdr:to>
      <cdr:x>0.87606</cdr:x>
      <cdr:y>0.60219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58215" y="2165166"/>
          <a:ext cx="682258" cy="2821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latin typeface="Arial" panose="020B0604020202020204" pitchFamily="34" charset="0"/>
              <a:cs typeface="Arial" panose="020B0604020202020204" pitchFamily="34" charset="0"/>
            </a:rPr>
            <a:t>45188</a:t>
          </a:r>
          <a:endParaRPr lang="en-US" sz="11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0.61068</cdr:x>
      <cdr:y>0.57604</cdr:y>
    </cdr:from>
    <cdr:to>
      <cdr:x>0.76068</cdr:x>
      <cdr:y>0.80104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722687" y="23410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0.5853</cdr:x>
      <cdr:y>0.51834</cdr:y>
    </cdr:from>
    <cdr:to>
      <cdr:x>0.76645</cdr:x>
      <cdr:y>0.80104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567968" y="2106551"/>
          <a:ext cx="1104288" cy="11488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0.61068</cdr:x>
      <cdr:y>0.53565</cdr:y>
    </cdr:from>
    <cdr:to>
      <cdr:x>0.7876</cdr:x>
      <cdr:y>0.79527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722687" y="2176889"/>
          <a:ext cx="1078523" cy="10550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0.5853</cdr:x>
      <cdr:y>0.53565</cdr:y>
    </cdr:from>
    <cdr:to>
      <cdr:x>0.76414</cdr:x>
      <cdr:y>0.61397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567968" y="2176890"/>
          <a:ext cx="1090246" cy="3182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mn-MN" sz="1100" dirty="0" smtClean="0">
              <a:latin typeface="Arial" panose="020B0604020202020204" pitchFamily="34" charset="0"/>
              <a:cs typeface="Arial" panose="020B0604020202020204" pitchFamily="34" charset="0"/>
            </a:rPr>
            <a:t>10684</a:t>
          </a:r>
          <a:endParaRPr lang="en-US" sz="11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0.41414</cdr:x>
      <cdr:y>0.53277</cdr:y>
    </cdr:from>
    <cdr:to>
      <cdr:x>0.51518</cdr:x>
      <cdr:y>0.63373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2524614" y="2165166"/>
          <a:ext cx="615949" cy="4103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latin typeface="Arial" panose="020B0604020202020204" pitchFamily="34" charset="0"/>
              <a:cs typeface="Arial" panose="020B0604020202020204" pitchFamily="34" charset="0"/>
            </a:rPr>
            <a:t>11559</a:t>
          </a:r>
          <a:endParaRPr lang="en-US" sz="11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0.24805</cdr:x>
      <cdr:y>0.53854</cdr:y>
    </cdr:from>
    <cdr:to>
      <cdr:x>0.3376</cdr:x>
      <cdr:y>0.63373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1512093" y="2188612"/>
          <a:ext cx="545917" cy="3868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latin typeface="Arial" panose="020B0604020202020204" pitchFamily="34" charset="0"/>
              <a:cs typeface="Arial" panose="020B0604020202020204" pitchFamily="34" charset="0"/>
            </a:rPr>
            <a:t>6989</a:t>
          </a:r>
          <a:endParaRPr lang="en-US" sz="11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0.25157</cdr:x>
      <cdr:y>0.62206</cdr:y>
    </cdr:from>
    <cdr:to>
      <cdr:x>0.31685</cdr:x>
      <cdr:y>0.64006</cdr:y>
    </cdr:to>
    <cdr:cxnSp macro="">
      <cdr:nvCxnSpPr>
        <cdr:cNvPr id="11" name="Curved Connector 10"/>
        <cdr:cNvCxnSpPr/>
      </cdr:nvCxnSpPr>
      <cdr:spPr>
        <a:xfrm xmlns:a="http://schemas.openxmlformats.org/drawingml/2006/main">
          <a:off x="1942682" y="1620799"/>
          <a:ext cx="504092" cy="46892"/>
        </a:xfrm>
        <a:prstGeom xmlns:a="http://schemas.openxmlformats.org/drawingml/2006/main" prst="curvedConnector3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0.4216</cdr:x>
      <cdr:y>0.64006</cdr:y>
    </cdr:from>
    <cdr:to>
      <cdr:x>0.49034</cdr:x>
      <cdr:y>0.64906</cdr:y>
    </cdr:to>
    <cdr:cxnSp macro="">
      <cdr:nvCxnSpPr>
        <cdr:cNvPr id="13" name="Curved Connector 12"/>
        <cdr:cNvCxnSpPr/>
      </cdr:nvCxnSpPr>
      <cdr:spPr>
        <a:xfrm xmlns:a="http://schemas.openxmlformats.org/drawingml/2006/main">
          <a:off x="3255667" y="1667691"/>
          <a:ext cx="530817" cy="23447"/>
        </a:xfrm>
        <a:prstGeom xmlns:a="http://schemas.openxmlformats.org/drawingml/2006/main" prst="curvedConnector3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0.58707</cdr:x>
      <cdr:y>0.64906</cdr:y>
    </cdr:from>
    <cdr:to>
      <cdr:x>0.66905</cdr:x>
      <cdr:y>0.66255</cdr:y>
    </cdr:to>
    <cdr:cxnSp macro="">
      <cdr:nvCxnSpPr>
        <cdr:cNvPr id="15" name="Curved Connector 14"/>
        <cdr:cNvCxnSpPr/>
      </cdr:nvCxnSpPr>
      <cdr:spPr>
        <a:xfrm xmlns:a="http://schemas.openxmlformats.org/drawingml/2006/main">
          <a:off x="4533482" y="1691138"/>
          <a:ext cx="633046" cy="35169"/>
        </a:xfrm>
        <a:prstGeom xmlns:a="http://schemas.openxmlformats.org/drawingml/2006/main" prst="curvedConnector3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0.76773</cdr:x>
      <cdr:y>0.64906</cdr:y>
    </cdr:from>
    <cdr:to>
      <cdr:x>0.83908</cdr:x>
      <cdr:y>0.65355</cdr:y>
    </cdr:to>
    <cdr:cxnSp macro="">
      <cdr:nvCxnSpPr>
        <cdr:cNvPr id="17" name="Curved Connector 16"/>
        <cdr:cNvCxnSpPr/>
      </cdr:nvCxnSpPr>
      <cdr:spPr>
        <a:xfrm xmlns:a="http://schemas.openxmlformats.org/drawingml/2006/main">
          <a:off x="5928528" y="1691138"/>
          <a:ext cx="550985" cy="11723"/>
        </a:xfrm>
        <a:prstGeom xmlns:a="http://schemas.openxmlformats.org/drawingml/2006/main" prst="curvedConnector3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0.20239</cdr:x>
      <cdr:y>0.27648</cdr:y>
    </cdr:from>
    <cdr:to>
      <cdr:x>0.32046</cdr:x>
      <cdr:y>0.34768</cdr:y>
    </cdr:to>
    <cdr:cxnSp macro="">
      <cdr:nvCxnSpPr>
        <cdr:cNvPr id="3" name="Curved Connector 2"/>
        <cdr:cNvCxnSpPr/>
      </cdr:nvCxnSpPr>
      <cdr:spPr bwMode="auto">
        <a:xfrm xmlns:a="http://schemas.openxmlformats.org/drawingml/2006/main" flipV="1">
          <a:off x="1466853" y="591711"/>
          <a:ext cx="855781" cy="152400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15875" cap="flat" cmpd="sng" algn="ctr">
          <a:solidFill>
            <a:srgbClr val="92D050">
              <a:alpha val="95000"/>
            </a:srgb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0.39486</cdr:x>
      <cdr:y>0.26004</cdr:y>
    </cdr:from>
    <cdr:to>
      <cdr:x>0.5</cdr:x>
      <cdr:y>0.29291</cdr:y>
    </cdr:to>
    <cdr:cxnSp macro="">
      <cdr:nvCxnSpPr>
        <cdr:cNvPr id="15" name="Curved Connector 14"/>
        <cdr:cNvCxnSpPr/>
      </cdr:nvCxnSpPr>
      <cdr:spPr bwMode="auto">
        <a:xfrm xmlns:a="http://schemas.openxmlformats.org/drawingml/2006/main" flipV="1">
          <a:off x="2861896" y="556542"/>
          <a:ext cx="762000" cy="70338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rgbClr val="92D050"/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0.7588</cdr:x>
      <cdr:y>0.12858</cdr:y>
    </cdr:from>
    <cdr:to>
      <cdr:x>0.87364</cdr:x>
      <cdr:y>0.21074</cdr:y>
    </cdr:to>
    <cdr:cxnSp macro="">
      <cdr:nvCxnSpPr>
        <cdr:cNvPr id="17" name="Curved Connector 16"/>
        <cdr:cNvCxnSpPr/>
      </cdr:nvCxnSpPr>
      <cdr:spPr bwMode="auto">
        <a:xfrm xmlns:a="http://schemas.openxmlformats.org/drawingml/2006/main" flipV="1">
          <a:off x="5499589" y="275188"/>
          <a:ext cx="832337" cy="175846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rgbClr val="92D050"/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0.57279</cdr:x>
      <cdr:y>0.20527</cdr:y>
    </cdr:from>
    <cdr:to>
      <cdr:x>0.68451</cdr:x>
      <cdr:y>0.27647</cdr:y>
    </cdr:to>
    <cdr:cxnSp macro="">
      <cdr:nvCxnSpPr>
        <cdr:cNvPr id="19" name="Curved Connector 18"/>
        <cdr:cNvCxnSpPr/>
      </cdr:nvCxnSpPr>
      <cdr:spPr bwMode="auto">
        <a:xfrm xmlns:a="http://schemas.openxmlformats.org/drawingml/2006/main" flipV="1">
          <a:off x="4151434" y="439311"/>
          <a:ext cx="809748" cy="152399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rgbClr val="92D050"/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0.22994</cdr:x>
      <cdr:y>0.18336</cdr:y>
    </cdr:from>
    <cdr:to>
      <cdr:x>0.34828</cdr:x>
      <cdr:y>0.9064</cdr:y>
    </cdr:to>
    <cdr:sp macro="" textlink="">
      <cdr:nvSpPr>
        <cdr:cNvPr id="25" name="TextBox 24"/>
        <cdr:cNvSpPr txBox="1"/>
      </cdr:nvSpPr>
      <cdr:spPr>
        <a:xfrm xmlns:a="http://schemas.openxmlformats.org/drawingml/2006/main">
          <a:off x="1776718" y="392419"/>
          <a:ext cx="914400" cy="15474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777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0.41438</cdr:x>
      <cdr:y>0.16692</cdr:y>
    </cdr:from>
    <cdr:to>
      <cdr:x>0.56457</cdr:x>
      <cdr:y>1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3201866" y="357250"/>
          <a:ext cx="1160585" cy="17829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281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0.57975</cdr:x>
      <cdr:y>0</cdr:y>
    </cdr:from>
    <cdr:to>
      <cdr:x>0.7604</cdr:x>
      <cdr:y>1</cdr:y>
    </cdr:to>
    <cdr:sp macro="" textlink="">
      <cdr:nvSpPr>
        <cdr:cNvPr id="27" name="TextBox 26"/>
        <cdr:cNvSpPr txBox="1"/>
      </cdr:nvSpPr>
      <cdr:spPr>
        <a:xfrm xmlns:a="http://schemas.openxmlformats.org/drawingml/2006/main">
          <a:off x="4479681" y="0"/>
          <a:ext cx="1395902" cy="23267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mn-MN" dirty="0">
            <a:solidFill>
              <a:srgbClr val="FF0000"/>
            </a:solidFill>
          </a:endParaRPr>
        </a:p>
        <a:p xmlns:a="http://schemas.openxmlformats.org/drawingml/2006/main">
          <a:endParaRPr lang="mn-MN" sz="1100" dirty="0" smtClean="0">
            <a:solidFill>
              <a:srgbClr val="FF0000"/>
            </a:solidFill>
          </a:endParaRPr>
        </a:p>
        <a:p xmlns:a="http://schemas.openxmlformats.org/drawingml/2006/main">
          <a:r>
            <a:rPr lang="mn-MN" dirty="0" smtClean="0">
              <a:solidFill>
                <a:srgbClr val="FF0000"/>
              </a:solidFill>
            </a:rPr>
            <a:t>1559</a:t>
          </a:r>
          <a:endParaRPr lang="mn-MN" sz="1100" dirty="0" smtClean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0.77394</cdr:x>
      <cdr:y>0.03766</cdr:y>
    </cdr:from>
    <cdr:to>
      <cdr:x>0.94842</cdr:x>
      <cdr:y>1</cdr:y>
    </cdr:to>
    <cdr:sp macro="" textlink="">
      <cdr:nvSpPr>
        <cdr:cNvPr id="28" name="TextBox 27"/>
        <cdr:cNvSpPr txBox="1"/>
      </cdr:nvSpPr>
      <cdr:spPr>
        <a:xfrm xmlns:a="http://schemas.openxmlformats.org/drawingml/2006/main">
          <a:off x="5980235" y="87619"/>
          <a:ext cx="1348155" cy="22391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1361</a:t>
          </a:r>
          <a:endParaRPr lang="en-US" sz="1100" dirty="0">
            <a:solidFill>
              <a:srgbClr val="FF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0.23462</cdr:x>
      <cdr:y>0.34856</cdr:y>
    </cdr:from>
    <cdr:to>
      <cdr:x>0.33077</cdr:x>
      <cdr:y>0.37163</cdr:y>
    </cdr:to>
    <cdr:cxnSp macro="">
      <cdr:nvCxnSpPr>
        <cdr:cNvPr id="3" name="Curved Connector 2"/>
        <cdr:cNvCxnSpPr/>
      </cdr:nvCxnSpPr>
      <cdr:spPr bwMode="auto">
        <a:xfrm xmlns:a="http://schemas.openxmlformats.org/drawingml/2006/main" flipV="1">
          <a:off x="1430215" y="1416538"/>
          <a:ext cx="586154" cy="93785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0.40962</cdr:x>
      <cdr:y>0.3226</cdr:y>
    </cdr:from>
    <cdr:to>
      <cdr:x>0.49808</cdr:x>
      <cdr:y>0.3601</cdr:y>
    </cdr:to>
    <cdr:cxnSp macro="">
      <cdr:nvCxnSpPr>
        <cdr:cNvPr id="5" name="Curved Connector 4"/>
        <cdr:cNvCxnSpPr/>
      </cdr:nvCxnSpPr>
      <cdr:spPr bwMode="auto">
        <a:xfrm xmlns:a="http://schemas.openxmlformats.org/drawingml/2006/main" flipV="1">
          <a:off x="2497015" y="1311032"/>
          <a:ext cx="539262" cy="152399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0.57885</cdr:x>
      <cdr:y>0.27067</cdr:y>
    </cdr:from>
    <cdr:to>
      <cdr:x>0.67308</cdr:x>
      <cdr:y>0.33702</cdr:y>
    </cdr:to>
    <cdr:cxnSp macro="">
      <cdr:nvCxnSpPr>
        <cdr:cNvPr id="7" name="Curved Connector 6"/>
        <cdr:cNvCxnSpPr/>
      </cdr:nvCxnSpPr>
      <cdr:spPr bwMode="auto">
        <a:xfrm xmlns:a="http://schemas.openxmlformats.org/drawingml/2006/main" flipV="1">
          <a:off x="3528646" y="1100015"/>
          <a:ext cx="574431" cy="269632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0.76346</cdr:x>
      <cdr:y>0.14375</cdr:y>
    </cdr:from>
    <cdr:to>
      <cdr:x>0.84808</cdr:x>
      <cdr:y>0.28221</cdr:y>
    </cdr:to>
    <cdr:cxnSp macro="">
      <cdr:nvCxnSpPr>
        <cdr:cNvPr id="9" name="Curved Connector 8"/>
        <cdr:cNvCxnSpPr/>
      </cdr:nvCxnSpPr>
      <cdr:spPr bwMode="auto">
        <a:xfrm xmlns:a="http://schemas.openxmlformats.org/drawingml/2006/main" rot="5400000" flipH="1" flipV="1">
          <a:off x="4630615" y="607647"/>
          <a:ext cx="562708" cy="515815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0.23269</cdr:x>
      <cdr:y>0.29087</cdr:y>
    </cdr:from>
    <cdr:to>
      <cdr:x>0.41538</cdr:x>
      <cdr:y>0.70337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1418492" y="1182077"/>
          <a:ext cx="1113693" cy="1676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1391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0.39808</cdr:x>
      <cdr:y>0.25625</cdr:y>
    </cdr:from>
    <cdr:to>
      <cdr:x>0.61923</cdr:x>
      <cdr:y>0.7726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2426677" y="1041400"/>
          <a:ext cx="1348154" cy="20984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1748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0.57692</cdr:x>
      <cdr:y>0.23317</cdr:y>
    </cdr:from>
    <cdr:to>
      <cdr:x>0.80192</cdr:x>
      <cdr:y>0.79279</cdr:y>
    </cdr:to>
    <cdr:sp macro="" textlink="">
      <cdr:nvSpPr>
        <cdr:cNvPr id="19" name="TextBox 18"/>
        <cdr:cNvSpPr txBox="1"/>
      </cdr:nvSpPr>
      <cdr:spPr>
        <a:xfrm xmlns:a="http://schemas.openxmlformats.org/drawingml/2006/main">
          <a:off x="3516923" y="947614"/>
          <a:ext cx="1371600" cy="22742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3631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0.77168</cdr:x>
      <cdr:y>0.11556</cdr:y>
    </cdr:from>
    <cdr:to>
      <cdr:x>0.975</cdr:x>
      <cdr:y>0.64856</cdr:y>
    </cdr:to>
    <cdr:sp macro="" textlink="">
      <cdr:nvSpPr>
        <cdr:cNvPr id="20" name="TextBox 19"/>
        <cdr:cNvSpPr txBox="1"/>
      </cdr:nvSpPr>
      <cdr:spPr>
        <a:xfrm xmlns:a="http://schemas.openxmlformats.org/drawingml/2006/main">
          <a:off x="6260122" y="304800"/>
          <a:ext cx="1649437" cy="14058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7361</a:t>
          </a:r>
          <a:endParaRPr lang="en-US" sz="1100" dirty="0">
            <a:solidFill>
              <a:srgbClr val="FF00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0.17053</cdr:x>
      <cdr:y>0.188</cdr:y>
    </cdr:from>
    <cdr:to>
      <cdr:x>0.30298</cdr:x>
      <cdr:y>0.38036</cdr:y>
    </cdr:to>
    <cdr:cxnSp macro="">
      <cdr:nvCxnSpPr>
        <cdr:cNvPr id="3" name="Curved Connector 2"/>
        <cdr:cNvCxnSpPr/>
      </cdr:nvCxnSpPr>
      <cdr:spPr bwMode="auto">
        <a:xfrm xmlns:a="http://schemas.openxmlformats.org/drawingml/2006/main">
          <a:off x="1207477" y="504094"/>
          <a:ext cx="937846" cy="515815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0.3543</cdr:x>
      <cdr:y>0.36287</cdr:y>
    </cdr:from>
    <cdr:to>
      <cdr:x>0.48841</cdr:x>
      <cdr:y>0.42845</cdr:y>
    </cdr:to>
    <cdr:cxnSp macro="">
      <cdr:nvCxnSpPr>
        <cdr:cNvPr id="7" name="Curved Connector 6"/>
        <cdr:cNvCxnSpPr/>
      </cdr:nvCxnSpPr>
      <cdr:spPr bwMode="auto">
        <a:xfrm xmlns:a="http://schemas.openxmlformats.org/drawingml/2006/main">
          <a:off x="2508739" y="973017"/>
          <a:ext cx="949570" cy="175846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0.53808</cdr:x>
      <cdr:y>0.44157</cdr:y>
    </cdr:from>
    <cdr:to>
      <cdr:x>0.68212</cdr:x>
      <cdr:y>0.66454</cdr:y>
    </cdr:to>
    <cdr:cxnSp macro="">
      <cdr:nvCxnSpPr>
        <cdr:cNvPr id="12" name="Curved Connector 11"/>
        <cdr:cNvCxnSpPr/>
      </cdr:nvCxnSpPr>
      <cdr:spPr bwMode="auto">
        <a:xfrm xmlns:a="http://schemas.openxmlformats.org/drawingml/2006/main">
          <a:off x="3810000" y="1184032"/>
          <a:ext cx="1019908" cy="597877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0.72848</cdr:x>
      <cdr:y>0.63831</cdr:y>
    </cdr:from>
    <cdr:to>
      <cdr:x>0.84768</cdr:x>
      <cdr:y>0.72575</cdr:y>
    </cdr:to>
    <cdr:cxnSp macro="">
      <cdr:nvCxnSpPr>
        <cdr:cNvPr id="16" name="Curved Connector 15"/>
        <cdr:cNvCxnSpPr/>
      </cdr:nvCxnSpPr>
      <cdr:spPr bwMode="auto">
        <a:xfrm xmlns:a="http://schemas.openxmlformats.org/drawingml/2006/main">
          <a:off x="5158154" y="1711571"/>
          <a:ext cx="844062" cy="234461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0.22848</cdr:x>
      <cdr:y>0.18362</cdr:y>
    </cdr:from>
    <cdr:to>
      <cdr:x>0.35762</cdr:x>
      <cdr:y>1</cdr:y>
    </cdr:to>
    <cdr:sp macro="" textlink="">
      <cdr:nvSpPr>
        <cdr:cNvPr id="19" name="TextBox 18"/>
        <cdr:cNvSpPr txBox="1"/>
      </cdr:nvSpPr>
      <cdr:spPr>
        <a:xfrm xmlns:a="http://schemas.openxmlformats.org/drawingml/2006/main">
          <a:off x="1617785" y="492371"/>
          <a:ext cx="914400" cy="2189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210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0.40066</cdr:x>
      <cdr:y>0.30167</cdr:y>
    </cdr:from>
    <cdr:to>
      <cdr:x>0.57947</cdr:x>
      <cdr:y>1</cdr:y>
    </cdr:to>
    <cdr:sp macro="" textlink="">
      <cdr:nvSpPr>
        <cdr:cNvPr id="20" name="TextBox 19"/>
        <cdr:cNvSpPr txBox="1"/>
      </cdr:nvSpPr>
      <cdr:spPr>
        <a:xfrm xmlns:a="http://schemas.openxmlformats.org/drawingml/2006/main">
          <a:off x="2836985" y="808894"/>
          <a:ext cx="1266092" cy="18725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73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0.60596</cdr:x>
      <cdr:y>0.42845</cdr:y>
    </cdr:from>
    <cdr:to>
      <cdr:x>0.7351</cdr:x>
      <cdr:y>1</cdr:y>
    </cdr:to>
    <cdr:sp macro="" textlink="">
      <cdr:nvSpPr>
        <cdr:cNvPr id="21" name="TextBox 20"/>
        <cdr:cNvSpPr txBox="1"/>
      </cdr:nvSpPr>
      <cdr:spPr>
        <a:xfrm xmlns:a="http://schemas.openxmlformats.org/drawingml/2006/main">
          <a:off x="4290646" y="1148863"/>
          <a:ext cx="914400" cy="15325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249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0.75331</cdr:x>
      <cdr:y>0.56836</cdr:y>
    </cdr:from>
    <cdr:to>
      <cdr:x>0.94371</cdr:x>
      <cdr:y>1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5334000" y="1524002"/>
          <a:ext cx="1348154" cy="11574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96</a:t>
          </a:r>
          <a:endParaRPr lang="en-US" sz="1100" dirty="0">
            <a:solidFill>
              <a:srgbClr val="FF0000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0.22871</cdr:x>
      <cdr:y>0.39335</cdr:y>
    </cdr:from>
    <cdr:to>
      <cdr:x>0.32808</cdr:x>
      <cdr:y>0.41071</cdr:y>
    </cdr:to>
    <cdr:cxnSp macro="">
      <cdr:nvCxnSpPr>
        <cdr:cNvPr id="3" name="Curved Connector 2"/>
        <cdr:cNvCxnSpPr/>
      </cdr:nvCxnSpPr>
      <cdr:spPr bwMode="auto">
        <a:xfrm xmlns:a="http://schemas.openxmlformats.org/drawingml/2006/main" flipV="1">
          <a:off x="1699847" y="774701"/>
          <a:ext cx="738555" cy="34192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0.39905</cdr:x>
      <cdr:y>0.3631</cdr:y>
    </cdr:from>
    <cdr:to>
      <cdr:x>0.50158</cdr:x>
      <cdr:y>0.41071</cdr:y>
    </cdr:to>
    <cdr:cxnSp macro="">
      <cdr:nvCxnSpPr>
        <cdr:cNvPr id="7" name="Curved Connector 6"/>
        <cdr:cNvCxnSpPr/>
      </cdr:nvCxnSpPr>
      <cdr:spPr bwMode="auto">
        <a:xfrm xmlns:a="http://schemas.openxmlformats.org/drawingml/2006/main" flipV="1">
          <a:off x="2965940" y="715108"/>
          <a:ext cx="761999" cy="93785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0.57413</cdr:x>
      <cdr:y>0.34524</cdr:y>
    </cdr:from>
    <cdr:to>
      <cdr:x>0.67666</cdr:x>
      <cdr:y>0.39286</cdr:y>
    </cdr:to>
    <cdr:cxnSp macro="">
      <cdr:nvCxnSpPr>
        <cdr:cNvPr id="12" name="Curved Connector 11"/>
        <cdr:cNvCxnSpPr/>
      </cdr:nvCxnSpPr>
      <cdr:spPr bwMode="auto">
        <a:xfrm xmlns:a="http://schemas.openxmlformats.org/drawingml/2006/main" flipV="1">
          <a:off x="4267201" y="679940"/>
          <a:ext cx="762000" cy="93783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0.75394</cdr:x>
      <cdr:y>0.28571</cdr:y>
    </cdr:from>
    <cdr:to>
      <cdr:x>0.85489</cdr:x>
      <cdr:y>0.34524</cdr:y>
    </cdr:to>
    <cdr:cxnSp macro="">
      <cdr:nvCxnSpPr>
        <cdr:cNvPr id="18" name="Curved Connector 17"/>
        <cdr:cNvCxnSpPr/>
      </cdr:nvCxnSpPr>
      <cdr:spPr bwMode="auto">
        <a:xfrm xmlns:a="http://schemas.openxmlformats.org/drawingml/2006/main" flipV="1">
          <a:off x="5603632" y="562709"/>
          <a:ext cx="750277" cy="117230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0.23028</cdr:x>
      <cdr:y>0.2898</cdr:y>
    </cdr:from>
    <cdr:to>
      <cdr:x>0.39905</cdr:x>
      <cdr:y>1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1711570" y="832339"/>
          <a:ext cx="1254369" cy="20398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-2627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0.41167</cdr:x>
      <cdr:y>0.28163</cdr:y>
    </cdr:from>
    <cdr:to>
      <cdr:x>0.57571</cdr:x>
      <cdr:y>0.88571</cdr:y>
    </cdr:to>
    <cdr:sp macro="" textlink="">
      <cdr:nvSpPr>
        <cdr:cNvPr id="23" name="TextBox 22"/>
        <cdr:cNvSpPr txBox="1"/>
      </cdr:nvSpPr>
      <cdr:spPr>
        <a:xfrm xmlns:a="http://schemas.openxmlformats.org/drawingml/2006/main">
          <a:off x="3059724" y="808893"/>
          <a:ext cx="1219200" cy="17350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10979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0.58675</cdr:x>
      <cdr:y>0.26531</cdr:y>
    </cdr:from>
    <cdr:to>
      <cdr:x>0.72397</cdr:x>
      <cdr:y>0.95918</cdr:y>
    </cdr:to>
    <cdr:sp macro="" textlink="">
      <cdr:nvSpPr>
        <cdr:cNvPr id="24" name="TextBox 23"/>
        <cdr:cNvSpPr txBox="1"/>
      </cdr:nvSpPr>
      <cdr:spPr>
        <a:xfrm xmlns:a="http://schemas.openxmlformats.org/drawingml/2006/main">
          <a:off x="4360986" y="762000"/>
          <a:ext cx="1019907" cy="19929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8958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0.75552</cdr:x>
      <cdr:y>0.22041</cdr:y>
    </cdr:from>
    <cdr:to>
      <cdr:x>0.95426</cdr:x>
      <cdr:y>0.31429</cdr:y>
    </cdr:to>
    <cdr:sp macro="" textlink="">
      <cdr:nvSpPr>
        <cdr:cNvPr id="25" name="TextBox 24"/>
        <cdr:cNvSpPr txBox="1"/>
      </cdr:nvSpPr>
      <cdr:spPr>
        <a:xfrm xmlns:a="http://schemas.openxmlformats.org/drawingml/2006/main">
          <a:off x="5615355" y="633047"/>
          <a:ext cx="1477108" cy="2696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22693</a:t>
          </a:r>
          <a:endParaRPr lang="en-US" sz="1100" dirty="0">
            <a:solidFill>
              <a:srgbClr val="FF0000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0.2052</cdr:x>
      <cdr:y>0.32099</cdr:y>
    </cdr:from>
    <cdr:to>
      <cdr:x>0.32803</cdr:x>
      <cdr:y>0.37037</cdr:y>
    </cdr:to>
    <cdr:cxnSp macro="">
      <cdr:nvCxnSpPr>
        <cdr:cNvPr id="3" name="Curved Connector 2"/>
        <cdr:cNvCxnSpPr/>
      </cdr:nvCxnSpPr>
      <cdr:spPr bwMode="auto">
        <a:xfrm xmlns:a="http://schemas.openxmlformats.org/drawingml/2006/main" flipV="1">
          <a:off x="1664677" y="914401"/>
          <a:ext cx="996462" cy="140677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0.56214</cdr:x>
      <cdr:y>0.3251</cdr:y>
    </cdr:from>
    <cdr:to>
      <cdr:x>0.68353</cdr:x>
      <cdr:y>0.34979</cdr:y>
    </cdr:to>
    <cdr:cxnSp macro="">
      <cdr:nvCxnSpPr>
        <cdr:cNvPr id="5" name="Curved Connector 4"/>
        <cdr:cNvCxnSpPr/>
      </cdr:nvCxnSpPr>
      <cdr:spPr bwMode="auto">
        <a:xfrm xmlns:a="http://schemas.openxmlformats.org/drawingml/2006/main">
          <a:off x="4560277" y="926124"/>
          <a:ext cx="984738" cy="70339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0.38584</cdr:x>
      <cdr:y>0.32099</cdr:y>
    </cdr:from>
    <cdr:to>
      <cdr:x>0.51012</cdr:x>
      <cdr:y>0.3251</cdr:y>
    </cdr:to>
    <cdr:cxnSp macro="">
      <cdr:nvCxnSpPr>
        <cdr:cNvPr id="7" name="Curved Connector 6"/>
        <cdr:cNvCxnSpPr/>
      </cdr:nvCxnSpPr>
      <cdr:spPr bwMode="auto">
        <a:xfrm xmlns:a="http://schemas.openxmlformats.org/drawingml/2006/main" flipV="1">
          <a:off x="3130062" y="914401"/>
          <a:ext cx="1008184" cy="11723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0.74133</cdr:x>
      <cdr:y>0.27572</cdr:y>
    </cdr:from>
    <cdr:to>
      <cdr:x>0.86705</cdr:x>
      <cdr:y>0.34156</cdr:y>
    </cdr:to>
    <cdr:cxnSp macro="">
      <cdr:nvCxnSpPr>
        <cdr:cNvPr id="9" name="Curved Connector 8"/>
        <cdr:cNvCxnSpPr/>
      </cdr:nvCxnSpPr>
      <cdr:spPr bwMode="auto">
        <a:xfrm xmlns:a="http://schemas.openxmlformats.org/drawingml/2006/main" flipV="1">
          <a:off x="6013939" y="785448"/>
          <a:ext cx="1019907" cy="187570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0.21965</cdr:x>
      <cdr:y>0.2428</cdr:y>
    </cdr:from>
    <cdr:to>
      <cdr:x>0.37428</cdr:x>
      <cdr:y>0.90535</cdr:y>
    </cdr:to>
    <cdr:sp macro="" textlink="">
      <cdr:nvSpPr>
        <cdr:cNvPr id="20" name="TextBox 19"/>
        <cdr:cNvSpPr txBox="1"/>
      </cdr:nvSpPr>
      <cdr:spPr>
        <a:xfrm xmlns:a="http://schemas.openxmlformats.org/drawingml/2006/main">
          <a:off x="1781908" y="691663"/>
          <a:ext cx="1254369" cy="18874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7658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0.40462</cdr:x>
      <cdr:y>0.23457</cdr:y>
    </cdr:from>
    <cdr:to>
      <cdr:x>0.59104</cdr:x>
      <cdr:y>1</cdr:y>
    </cdr:to>
    <cdr:sp macro="" textlink="">
      <cdr:nvSpPr>
        <cdr:cNvPr id="21" name="TextBox 20"/>
        <cdr:cNvSpPr txBox="1"/>
      </cdr:nvSpPr>
      <cdr:spPr>
        <a:xfrm xmlns:a="http://schemas.openxmlformats.org/drawingml/2006/main">
          <a:off x="3282462" y="668217"/>
          <a:ext cx="1512277" cy="21804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-1376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0.58526</cdr:x>
      <cdr:y>0.22222</cdr:y>
    </cdr:from>
    <cdr:to>
      <cdr:x>0.65751</cdr:x>
      <cdr:y>0.32099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4747847" y="633048"/>
          <a:ext cx="586154" cy="2813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-3215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0.76012</cdr:x>
      <cdr:y>0.19753</cdr:y>
    </cdr:from>
    <cdr:to>
      <cdr:x>0.83815</cdr:x>
      <cdr:y>0.27161</cdr:y>
    </cdr:to>
    <cdr:sp macro="" textlink="">
      <cdr:nvSpPr>
        <cdr:cNvPr id="23" name="TextBox 22"/>
        <cdr:cNvSpPr txBox="1"/>
      </cdr:nvSpPr>
      <cdr:spPr>
        <a:xfrm xmlns:a="http://schemas.openxmlformats.org/drawingml/2006/main">
          <a:off x="6166339" y="562709"/>
          <a:ext cx="633046" cy="2110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13869</a:t>
          </a:r>
          <a:endParaRPr lang="en-US" sz="1100" dirty="0">
            <a:solidFill>
              <a:srgbClr val="FF000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13.jpg"/><Relationship Id="rId7" Type="http://schemas.openxmlformats.org/officeDocument/2006/relationships/image" Target="../media/image17.jpeg"/><Relationship Id="rId12" Type="http://schemas.openxmlformats.org/officeDocument/2006/relationships/image" Target="../media/image20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11" Type="http://schemas.openxmlformats.org/officeDocument/2006/relationships/image" Target="../media/image19.jpg"/><Relationship Id="rId5" Type="http://schemas.openxmlformats.org/officeDocument/2006/relationships/image" Target="../media/image15.jpeg"/><Relationship Id="rId10" Type="http://schemas.openxmlformats.org/officeDocument/2006/relationships/image" Target="../media/image10.jpg"/><Relationship Id="rId4" Type="http://schemas.openxmlformats.org/officeDocument/2006/relationships/image" Target="../media/image14.jpg"/><Relationship Id="rId9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7" Type="http://schemas.openxmlformats.org/officeDocument/2006/relationships/image" Target="../media/image25.jp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g"/><Relationship Id="rId5" Type="http://schemas.openxmlformats.org/officeDocument/2006/relationships/image" Target="../media/image23.jpg"/><Relationship Id="rId4" Type="http://schemas.openxmlformats.org/officeDocument/2006/relationships/image" Target="../media/image2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Rectangle 3"/>
          <p:cNvSpPr txBox="1">
            <a:spLocks/>
          </p:cNvSpPr>
          <p:nvPr/>
        </p:nvSpPr>
        <p:spPr>
          <a:xfrm>
            <a:off x="1021142" y="1505895"/>
            <a:ext cx="7738683" cy="1769208"/>
          </a:xfrm>
          <a:prstGeom prst="rect">
            <a:avLst/>
          </a:prstGeom>
        </p:spPr>
        <p:txBody>
          <a:bodyPr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mn-MN" sz="3600" b="1" cap="all" spc="-150" dirty="0" smtClean="0">
                <a:ln/>
                <a:solidFill>
                  <a:srgbClr val="948A30"/>
                </a:solidFill>
                <a:effectLst>
                  <a:reflection blurRad="12700" stA="50000" endPos="50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Дархан-Уул аймгийн Хөдөө аж ахуйн салбарын инфографик</a:t>
            </a:r>
            <a:endParaRPr lang="en-US" sz="3600" b="1" cap="all" spc="-150" dirty="0">
              <a:ln/>
              <a:solidFill>
                <a:srgbClr val="948A30"/>
              </a:solidFill>
              <a:effectLst>
                <a:reflection blurRad="12700" stA="50000" endPos="50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366224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8172882"/>
              </p:ext>
            </p:extLst>
          </p:nvPr>
        </p:nvGraphicFramePr>
        <p:xfrm>
          <a:off x="1474342" y="949569"/>
          <a:ext cx="7482089" cy="5193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281164" y="790393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240284319"/>
              </p:ext>
            </p:extLst>
          </p:nvPr>
        </p:nvGraphicFramePr>
        <p:xfrm>
          <a:off x="1281164" y="841047"/>
          <a:ext cx="7722159" cy="2605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1281164" y="3399692"/>
            <a:ext cx="7862836" cy="84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  <a:buFontTx/>
              <a:buNone/>
            </a:pPr>
            <a:r>
              <a:rPr lang="mn-MN" sz="1200" b="1" dirty="0" smtClean="0">
                <a:solidFill>
                  <a:srgbClr val="948A30"/>
                </a:solidFill>
              </a:rPr>
              <a:t>2014 оны мал тооллогын үр дүнгээр улсад нийт малаараа 21 аймаг дотор 20-рт, 330 сум дотор Хонгор сум 115-рт, 1592 баг дотор Хонгор сумын 2-р баг 6-рт орж байна.</a:t>
            </a:r>
            <a:endParaRPr lang="mn-MN" sz="1200" b="1" dirty="0">
              <a:solidFill>
                <a:srgbClr val="948A30"/>
              </a:solidFill>
            </a:endParaRPr>
          </a:p>
        </p:txBody>
      </p:sp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1795752696"/>
              </p:ext>
            </p:extLst>
          </p:nvPr>
        </p:nvGraphicFramePr>
        <p:xfrm>
          <a:off x="1053611" y="4156135"/>
          <a:ext cx="7879374" cy="2326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88335" y="3684929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2472070077"/>
              </p:ext>
            </p:extLst>
          </p:nvPr>
        </p:nvGraphicFramePr>
        <p:xfrm>
          <a:off x="1031631" y="908219"/>
          <a:ext cx="8112369" cy="2637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2773301491"/>
              </p:ext>
            </p:extLst>
          </p:nvPr>
        </p:nvGraphicFramePr>
        <p:xfrm>
          <a:off x="1310219" y="3638037"/>
          <a:ext cx="7831015" cy="2681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4" name="Straight Connector 13"/>
          <p:cNvCxnSpPr/>
          <p:nvPr/>
        </p:nvCxnSpPr>
        <p:spPr>
          <a:xfrm>
            <a:off x="1448130" y="6389077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3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216220030"/>
              </p:ext>
            </p:extLst>
          </p:nvPr>
        </p:nvGraphicFramePr>
        <p:xfrm>
          <a:off x="1172308" y="890954"/>
          <a:ext cx="7819292" cy="2801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692427536"/>
              </p:ext>
            </p:extLst>
          </p:nvPr>
        </p:nvGraphicFramePr>
        <p:xfrm>
          <a:off x="1031631" y="3774830"/>
          <a:ext cx="8112369" cy="2473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448130" y="6389077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559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E4D9C-5105-4D4B-9FA4-856C180E8374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76871" y="386410"/>
            <a:ext cx="3458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dirty="0" smtClean="0">
                <a:solidFill>
                  <a:schemeClr val="accent4">
                    <a:lumMod val="10000"/>
                  </a:schemeClr>
                </a:solidFill>
              </a:rPr>
              <a:t>Хээлтүүлэгч малын тоо, 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 </a:t>
            </a:r>
          </a:p>
          <a:p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              </a:t>
            </a:r>
            <a:r>
              <a:rPr lang="mn-MN" dirty="0" smtClean="0">
                <a:solidFill>
                  <a:schemeClr val="accent4">
                    <a:lumMod val="10000"/>
                  </a:schemeClr>
                </a:solidFill>
              </a:rPr>
              <a:t>толгой</a:t>
            </a:r>
            <a:endParaRPr 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8861" y="1277816"/>
            <a:ext cx="1336431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 Буур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2012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8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2013 онд 5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2014 онд 3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68499" y="1264007"/>
            <a:ext cx="1286465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Азарга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2012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414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2013 онд 464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2014 онд 494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9629" y="3095161"/>
            <a:ext cx="1208760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Бух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2012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328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2013 онд 376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2014 онд 484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6894" y="3352664"/>
            <a:ext cx="1376180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Хуц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2012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797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2013 онд 807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2014 онд 929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58977" y="4828202"/>
            <a:ext cx="1336431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Ухна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2012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512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2013 онд 509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2014 онд 561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47138" y="1259386"/>
            <a:ext cx="1336431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Ингэ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2012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195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2013 онд 90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2014 онд 34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62954" y="726831"/>
            <a:ext cx="322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dirty="0" smtClean="0">
                <a:solidFill>
                  <a:schemeClr val="accent4">
                    <a:lumMod val="10000"/>
                  </a:schemeClr>
                </a:solidFill>
              </a:rPr>
              <a:t>Хээлтэгч малын тоо, толгой</a:t>
            </a:r>
            <a:endParaRPr 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130561" y="1311942"/>
            <a:ext cx="1336431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Гүү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2012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3444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2013 онд 3905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2014 онд 4460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33882" y="2681323"/>
            <a:ext cx="1336431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Үнээ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2012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15523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2013 онд 16809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2014 онд 20544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98804" y="2825146"/>
            <a:ext cx="1336431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Эм хонь     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2012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68822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2013 онд 72869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2014 онд 81777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51226" y="4708170"/>
            <a:ext cx="1336431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Эм ямаа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2012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41789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2013 онд 40148</a:t>
            </a: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2014 онд 45932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502" y="1679430"/>
            <a:ext cx="697523" cy="99685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2843" y="1727088"/>
            <a:ext cx="777573" cy="1036776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518" y="3524492"/>
            <a:ext cx="859997" cy="92009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5778" y="3679950"/>
            <a:ext cx="946640" cy="1078454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292" y="5102424"/>
            <a:ext cx="1157748" cy="938529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5" name="il_fi" descr="http://bj4img.com/d/bb/user_uploads/20110401/195681/24lzll034868-02_1d412b97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17234" y="1562231"/>
            <a:ext cx="783528" cy="95483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8889" y="1623692"/>
            <a:ext cx="733739" cy="109938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4161" y="3248007"/>
            <a:ext cx="1005713" cy="92956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8889" y="3404415"/>
            <a:ext cx="925111" cy="80118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064" y="5081408"/>
            <a:ext cx="1105909" cy="11555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236821"/>
            <a:ext cx="944962" cy="859611"/>
          </a:xfrm>
          <a:prstGeom prst="rect">
            <a:avLst/>
          </a:prstGeom>
        </p:spPr>
      </p:pic>
      <p:sp>
        <p:nvSpPr>
          <p:cNvPr id="26" name="Title 6"/>
          <p:cNvSpPr txBox="1">
            <a:spLocks/>
          </p:cNvSpPr>
          <p:nvPr/>
        </p:nvSpPr>
        <p:spPr bwMode="auto">
          <a:xfrm>
            <a:off x="1474342" y="29009"/>
            <a:ext cx="7186613" cy="38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1302169" y="370750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368403" y="6236990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042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8A2218-608F-45A9-A7B2-2DC1B577FEB6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3" name="Rounded Rectangle 2"/>
          <p:cNvSpPr/>
          <p:nvPr/>
        </p:nvSpPr>
        <p:spPr bwMode="auto">
          <a:xfrm>
            <a:off x="1115156" y="1477108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2012 оны эхний мал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2406408" y="1511483"/>
            <a:ext cx="937845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Малын орлого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3834901" y="1448075"/>
            <a:ext cx="867507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Малын зардал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5192717" y="1471246"/>
            <a:ext cx="914398" cy="90854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Бэлэн төл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553200" y="1477108"/>
            <a:ext cx="949567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Зүй бус хорог-дол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7866185" y="1477108"/>
            <a:ext cx="973015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2012 оны эцсийн</a:t>
            </a:r>
            <a:r>
              <a:rPr kumimoji="0" lang="mn-MN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мал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084387" y="3001108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2013 оны эхний мал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508247" y="3036278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Малын орлого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3815859" y="3001108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Малын зардал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5169879" y="3001108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Бэлэн төл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6459418" y="3001108"/>
            <a:ext cx="908536" cy="94957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Зүй бус хорог-дол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7942387" y="2932906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2013 оны эцсийн</a:t>
            </a:r>
            <a:r>
              <a:rPr kumimoji="0" lang="mn-MN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мал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1208943" y="4646612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2014 оны эхний мал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2523392" y="4692956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Малын орлого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3837841" y="4692956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Малын зардал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5169879" y="4666334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Бэлэн төл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6604483" y="4666334"/>
            <a:ext cx="908536" cy="953843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Зүй бус хорог-дол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7936521" y="4646612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2014 оны эцсийн</a:t>
            </a:r>
            <a:r>
              <a:rPr kumimoji="0" lang="mn-MN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мал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1208944" y="2379785"/>
            <a:ext cx="783980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256810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2637686" y="1160585"/>
            <a:ext cx="738566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134204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4067908" y="2391508"/>
            <a:ext cx="644769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101211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5545015" y="1154723"/>
            <a:ext cx="609603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84639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7104185" y="2391508"/>
            <a:ext cx="515815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2122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8346831" y="1154722"/>
            <a:ext cx="638906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268369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1395046" y="3874476"/>
            <a:ext cx="640373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268369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2813543" y="2684585"/>
            <a:ext cx="662348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141078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4067908" y="3892062"/>
            <a:ext cx="684329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126968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5545015" y="2702168"/>
            <a:ext cx="609603" cy="2989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89992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6852141" y="3950678"/>
            <a:ext cx="515815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3426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8170986" y="2630243"/>
            <a:ext cx="691660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279053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4" name="Rounded Rectangle 33"/>
          <p:cNvSpPr/>
          <p:nvPr/>
        </p:nvSpPr>
        <p:spPr bwMode="auto">
          <a:xfrm>
            <a:off x="1395046" y="5561012"/>
            <a:ext cx="690193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279053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2731477" y="4366846"/>
            <a:ext cx="677007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174048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6" name="Rounded Rectangle 35"/>
          <p:cNvSpPr/>
          <p:nvPr/>
        </p:nvSpPr>
        <p:spPr bwMode="auto">
          <a:xfrm>
            <a:off x="3975585" y="5561012"/>
            <a:ext cx="726842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mn-MN" sz="1000" dirty="0" smtClean="0">
                <a:solidFill>
                  <a:schemeClr val="accent4">
                    <a:lumMod val="10000"/>
                  </a:schemeClr>
                </a:solidFill>
                <a:latin typeface="Arial" charset="0"/>
                <a:cs typeface="Arial" charset="0"/>
              </a:rPr>
              <a:t>127215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7" name="Rounded Rectangle 36"/>
          <p:cNvSpPr/>
          <p:nvPr/>
        </p:nvSpPr>
        <p:spPr bwMode="auto">
          <a:xfrm>
            <a:off x="5545015" y="4376433"/>
            <a:ext cx="635966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111164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8" name="Rounded Rectangle 37"/>
          <p:cNvSpPr/>
          <p:nvPr/>
        </p:nvSpPr>
        <p:spPr bwMode="auto">
          <a:xfrm>
            <a:off x="6951048" y="5572187"/>
            <a:ext cx="515815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1645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9" name="Rounded Rectangle 38"/>
          <p:cNvSpPr/>
          <p:nvPr/>
        </p:nvSpPr>
        <p:spPr bwMode="auto">
          <a:xfrm>
            <a:off x="8346831" y="4318367"/>
            <a:ext cx="638906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324241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1" name="Bent Arrow 40"/>
          <p:cNvSpPr/>
          <p:nvPr/>
        </p:nvSpPr>
        <p:spPr bwMode="auto">
          <a:xfrm>
            <a:off x="2097430" y="1065627"/>
            <a:ext cx="540255" cy="1564615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3" name="Bent Arrow 42"/>
          <p:cNvSpPr/>
          <p:nvPr/>
        </p:nvSpPr>
        <p:spPr bwMode="auto">
          <a:xfrm flipV="1">
            <a:off x="3475891" y="1318847"/>
            <a:ext cx="564169" cy="1365738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4" name="Bent Arrow 43"/>
          <p:cNvSpPr/>
          <p:nvPr/>
        </p:nvSpPr>
        <p:spPr bwMode="auto">
          <a:xfrm>
            <a:off x="4791547" y="1119970"/>
            <a:ext cx="540255" cy="1564615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5" name="Bent Arrow 44"/>
          <p:cNvSpPr/>
          <p:nvPr/>
        </p:nvSpPr>
        <p:spPr bwMode="auto">
          <a:xfrm flipV="1">
            <a:off x="6302370" y="1366837"/>
            <a:ext cx="564169" cy="1365738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6" name="Bent Arrow 45"/>
          <p:cNvSpPr/>
          <p:nvPr/>
        </p:nvSpPr>
        <p:spPr bwMode="auto">
          <a:xfrm>
            <a:off x="7666393" y="1055767"/>
            <a:ext cx="540255" cy="1564615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7" name="Bent Arrow 46"/>
          <p:cNvSpPr/>
          <p:nvPr/>
        </p:nvSpPr>
        <p:spPr bwMode="auto">
          <a:xfrm>
            <a:off x="2085720" y="2648764"/>
            <a:ext cx="540255" cy="1564615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8" name="Bent Arrow 47"/>
          <p:cNvSpPr/>
          <p:nvPr/>
        </p:nvSpPr>
        <p:spPr bwMode="auto">
          <a:xfrm flipV="1">
            <a:off x="3483708" y="2802610"/>
            <a:ext cx="564169" cy="1365738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9" name="Bent Arrow 48"/>
          <p:cNvSpPr/>
          <p:nvPr/>
        </p:nvSpPr>
        <p:spPr bwMode="auto">
          <a:xfrm flipV="1">
            <a:off x="6219089" y="2901463"/>
            <a:ext cx="564169" cy="1365738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0" name="Bent Arrow 49"/>
          <p:cNvSpPr/>
          <p:nvPr/>
        </p:nvSpPr>
        <p:spPr bwMode="auto">
          <a:xfrm>
            <a:off x="4839764" y="2732547"/>
            <a:ext cx="540255" cy="1435801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1" name="Bent Arrow 50"/>
          <p:cNvSpPr/>
          <p:nvPr/>
        </p:nvSpPr>
        <p:spPr bwMode="auto">
          <a:xfrm>
            <a:off x="7396265" y="2696177"/>
            <a:ext cx="540256" cy="1472171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2" name="Bent Arrow 51"/>
          <p:cNvSpPr/>
          <p:nvPr/>
        </p:nvSpPr>
        <p:spPr bwMode="auto">
          <a:xfrm>
            <a:off x="2136280" y="4360947"/>
            <a:ext cx="540255" cy="1406807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4" name="Bent Arrow 53"/>
          <p:cNvSpPr/>
          <p:nvPr/>
        </p:nvSpPr>
        <p:spPr bwMode="auto">
          <a:xfrm flipV="1">
            <a:off x="3449517" y="4511797"/>
            <a:ext cx="564169" cy="1365738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5" name="Bent Arrow 54"/>
          <p:cNvSpPr/>
          <p:nvPr/>
        </p:nvSpPr>
        <p:spPr bwMode="auto">
          <a:xfrm>
            <a:off x="4840885" y="4376433"/>
            <a:ext cx="540255" cy="1391321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6" name="Bent Arrow 55"/>
          <p:cNvSpPr/>
          <p:nvPr/>
        </p:nvSpPr>
        <p:spPr bwMode="auto">
          <a:xfrm flipV="1">
            <a:off x="6213596" y="4511797"/>
            <a:ext cx="564169" cy="1365738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7" name="Bent Arrow 56"/>
          <p:cNvSpPr/>
          <p:nvPr/>
        </p:nvSpPr>
        <p:spPr bwMode="auto">
          <a:xfrm>
            <a:off x="7618629" y="4327952"/>
            <a:ext cx="540255" cy="1391321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>
            <a:off x="1368403" y="6236990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297426" y="535237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itle 6"/>
          <p:cNvSpPr txBox="1">
            <a:spLocks/>
          </p:cNvSpPr>
          <p:nvPr/>
        </p:nvSpPr>
        <p:spPr bwMode="auto">
          <a:xfrm>
            <a:off x="1474342" y="29009"/>
            <a:ext cx="7186613" cy="538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821"/>
            <a:ext cx="944962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450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821"/>
            <a:ext cx="944962" cy="859611"/>
          </a:xfrm>
          <a:prstGeom prst="rect">
            <a:avLst/>
          </a:prstGeom>
        </p:spPr>
      </p:pic>
      <p:sp>
        <p:nvSpPr>
          <p:cNvPr id="3" name="Title 6"/>
          <p:cNvSpPr txBox="1">
            <a:spLocks/>
          </p:cNvSpPr>
          <p:nvPr/>
        </p:nvSpPr>
        <p:spPr bwMode="auto">
          <a:xfrm>
            <a:off x="1474342" y="29009"/>
            <a:ext cx="7186613" cy="538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297426" y="535237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297426" y="6420221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703384"/>
            <a:ext cx="798836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6823.0         960.0         916.8        208.0            4797.0   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2011 он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11041.4       1001.8         916.7        230.0            1100.0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2012 он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9050.9       1189.5         961.6        397.0            3870.2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2013 он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10640.5        695.0       1240.5          92.5             5775.4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он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11030.5        591.2       1341.4         319.7            5641.1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u="sng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n-MN" sz="1600" u="sng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Тариалсан талбай, га</a:t>
            </a:r>
          </a:p>
          <a:p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Хураасан ургац, тн</a:t>
            </a:r>
          </a:p>
          <a:p>
            <a:endParaRPr lang="en-US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 он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9737.6        13645.6      7829.5        215.0          2398.5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1600" dirty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2011 он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16803.8       14276.5     13144.7     6308.6            473.6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1600" dirty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2012 он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12820.8       14208.0     12928.9      1600.0           2150.0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1600" dirty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2013 он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11698.0         8417.0     15277.9       147.9            2370.2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1600" dirty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он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14937.0        7327.6      17085.8       489.1           3948.7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30" y="3178892"/>
            <a:ext cx="961293" cy="61846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811" y="3164143"/>
            <a:ext cx="903246" cy="61846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932" y="3164143"/>
            <a:ext cx="895561" cy="6184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5897" y="3178892"/>
            <a:ext cx="1003835" cy="61846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1570" y="3164143"/>
            <a:ext cx="1290446" cy="618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3562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320</TotalTime>
  <Words>420</Words>
  <Application>Microsoft Office PowerPoint</Application>
  <PresentationFormat>On-screen Show (4:3)</PresentationFormat>
  <Paragraphs>153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 Unicode MS</vt:lpstr>
      <vt:lpstr>Arial</vt:lpstr>
      <vt:lpstr>Corbel</vt:lpstr>
      <vt:lpstr>Gill Sans MT</vt:lpstr>
      <vt:lpstr>Times New Roman</vt:lpstr>
      <vt:lpstr>Verdana</vt:lpstr>
      <vt:lpstr>Wingdings 2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53</cp:revision>
  <dcterms:created xsi:type="dcterms:W3CDTF">2015-01-14T09:22:32Z</dcterms:created>
  <dcterms:modified xsi:type="dcterms:W3CDTF">2015-01-15T10:16:20Z</dcterms:modified>
</cp:coreProperties>
</file>