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3" r:id="rId3"/>
    <p:sldId id="275" r:id="rId4"/>
    <p:sldId id="262" r:id="rId5"/>
    <p:sldId id="27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BADB"/>
    <a:srgbClr val="00B0F0"/>
    <a:srgbClr val="3A75BB"/>
    <a:srgbClr val="EBD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6C254EB-4FF8-419E-89B8-429B34024A96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emf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11" Type="http://schemas.openxmlformats.org/officeDocument/2006/relationships/image" Target="../media/image12.jpg"/><Relationship Id="rId5" Type="http://schemas.openxmlformats.org/officeDocument/2006/relationships/image" Target="../media/image6.emf"/><Relationship Id="rId10" Type="http://schemas.openxmlformats.org/officeDocument/2006/relationships/image" Target="../media/image11.jpeg"/><Relationship Id="rId4" Type="http://schemas.openxmlformats.org/officeDocument/2006/relationships/image" Target="../media/image5.emf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4.emf"/><Relationship Id="rId7" Type="http://schemas.openxmlformats.org/officeDocument/2006/relationships/image" Target="../media/image1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4.emf"/><Relationship Id="rId7" Type="http://schemas.openxmlformats.org/officeDocument/2006/relationships/image" Target="../media/image2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6.emf"/><Relationship Id="rId9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atistik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619"/>
            <a:ext cx="945223" cy="861457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1376857" y="801026"/>
            <a:ext cx="7530958" cy="10275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6"/>
          <p:cNvSpPr txBox="1">
            <a:spLocks/>
          </p:cNvSpPr>
          <p:nvPr/>
        </p:nvSpPr>
        <p:spPr bwMode="auto">
          <a:xfrm>
            <a:off x="1474342" y="425005"/>
            <a:ext cx="7186613" cy="32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ДАРХАН-УУЛ АЙМГИЙН СТАТИСТИКИЙН ХЭЛТЭС</a:t>
            </a:r>
            <a:endParaRPr lang="mn-MN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78786" y="6400800"/>
            <a:ext cx="7572054" cy="1588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 txBox="1">
            <a:spLocks/>
          </p:cNvSpPr>
          <p:nvPr/>
        </p:nvSpPr>
        <p:spPr bwMode="auto">
          <a:xfrm>
            <a:off x="1258585" y="6431622"/>
            <a:ext cx="7351159" cy="28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Вэб: </a:t>
            </a:r>
            <a:r>
              <a:rPr lang="en-US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www.darkhan-uul@nso.mn</a:t>
            </a:r>
            <a:endParaRPr lang="mn-MN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1021142" y="1471749"/>
            <a:ext cx="7738683" cy="2664822"/>
          </a:xfrm>
          <a:prstGeom prst="rect">
            <a:avLst/>
          </a:prstGeom>
        </p:spPr>
        <p:txBody>
          <a:bodyPr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mn-MN" sz="3600" b="1" cap="all" spc="-150" dirty="0" smtClean="0">
                <a:ln/>
                <a:solidFill>
                  <a:srgbClr val="948A30"/>
                </a:solidFill>
                <a:effectLst>
                  <a:reflection blurRad="12700" stA="50000" endPos="50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Дархан-Уул аймгийн Хөдөө аж ахуйн салбарын 2015 оны </a:t>
            </a:r>
            <a:r>
              <a:rPr lang="en-US" sz="3600" b="1" cap="all" spc="-150" dirty="0" smtClean="0">
                <a:ln/>
                <a:solidFill>
                  <a:srgbClr val="948A30"/>
                </a:solidFill>
                <a:effectLst>
                  <a:reflection blurRad="12700" stA="50000" endPos="50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mn-MN" sz="3600" b="1" cap="all" spc="-150" dirty="0" smtClean="0">
                <a:ln/>
                <a:solidFill>
                  <a:srgbClr val="948A30"/>
                </a:solidFill>
                <a:effectLst>
                  <a:reflection blurRad="12700" stA="50000" endPos="50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улирал инфографик</a:t>
            </a:r>
            <a:endParaRPr lang="en-US" sz="3600" b="1" cap="all" spc="-150" dirty="0">
              <a:ln/>
              <a:solidFill>
                <a:srgbClr val="948A30"/>
              </a:solidFill>
              <a:effectLst>
                <a:reflection blurRad="12700" stA="50000" endPos="50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1173542" y="1624149"/>
            <a:ext cx="7738683" cy="1803354"/>
          </a:xfrm>
          <a:prstGeom prst="rect">
            <a:avLst/>
          </a:prstGeom>
        </p:spPr>
        <p:txBody>
          <a:bodyPr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endParaRPr lang="en-US" sz="3600" b="1" cap="all" spc="-150" dirty="0">
              <a:ln/>
              <a:solidFill>
                <a:srgbClr val="948A30"/>
              </a:solidFill>
              <a:effectLst>
                <a:reflection blurRad="12700" stA="50000" endPos="50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tistik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619"/>
            <a:ext cx="945223" cy="861457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281164" y="790393"/>
            <a:ext cx="7530958" cy="10275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6"/>
          <p:cNvSpPr txBox="1">
            <a:spLocks/>
          </p:cNvSpPr>
          <p:nvPr/>
        </p:nvSpPr>
        <p:spPr bwMode="auto">
          <a:xfrm>
            <a:off x="1474342" y="425005"/>
            <a:ext cx="7186613" cy="32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ДАРХАН-УУЛ АЙМГИЙН СТАТИСТИКИЙН ХЭЛТЭС</a:t>
            </a:r>
            <a:endParaRPr lang="mn-MN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itle 6"/>
          <p:cNvSpPr txBox="1">
            <a:spLocks/>
          </p:cNvSpPr>
          <p:nvPr/>
        </p:nvSpPr>
        <p:spPr bwMode="auto">
          <a:xfrm>
            <a:off x="1258585" y="6431622"/>
            <a:ext cx="7351159" cy="28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Вэб: </a:t>
            </a:r>
            <a:r>
              <a:rPr lang="en-US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www.darkhan-uul@nso.mn</a:t>
            </a:r>
            <a:endParaRPr lang="mn-MN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078786" y="6400800"/>
            <a:ext cx="7572054" cy="1588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585" y="841047"/>
            <a:ext cx="535381" cy="4055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3966" y="841047"/>
            <a:ext cx="283028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>
                <a:solidFill>
                  <a:srgbClr val="002060"/>
                </a:solidFill>
                <a:latin typeface="Arial-BoldMT-Identity-H"/>
              </a:rPr>
              <a:t>ХӨДӨӨ АЖ АХУЙ </a:t>
            </a:r>
            <a:r>
              <a:rPr lang="mn-MN" sz="1600" b="1" dirty="0">
                <a:solidFill>
                  <a:srgbClr val="FF0000"/>
                </a:solidFill>
                <a:latin typeface="Arial-BoldMT-Identity-H"/>
              </a:rPr>
              <a:t>2015 </a:t>
            </a:r>
            <a:r>
              <a:rPr lang="en-US" sz="1600" b="1" dirty="0" smtClean="0">
                <a:solidFill>
                  <a:srgbClr val="FF0000"/>
                </a:solidFill>
                <a:latin typeface="Arial-BoldMT-Identity-H"/>
              </a:rPr>
              <a:t>I-IX</a:t>
            </a:r>
            <a:endParaRPr lang="en-US" sz="1600" b="1" dirty="0">
              <a:solidFill>
                <a:srgbClr val="FF0000"/>
              </a:solidFill>
              <a:latin typeface="Arial-BoldMT-Identity-H"/>
            </a:endParaRPr>
          </a:p>
          <a:p>
            <a:r>
              <a:rPr lang="mn-MN" sz="1100" b="1" dirty="0">
                <a:solidFill>
                  <a:srgbClr val="002060"/>
                </a:solidFill>
                <a:latin typeface="Arial-BoldMT-Identity-H"/>
              </a:rPr>
              <a:t>/мянган толгой</a:t>
            </a:r>
            <a:r>
              <a:rPr lang="mn-MN" sz="1100" b="1" dirty="0" smtClean="0">
                <a:solidFill>
                  <a:srgbClr val="002060"/>
                </a:solidFill>
                <a:latin typeface="Arial-BoldMT-Identity-H"/>
              </a:rPr>
              <a:t>/</a:t>
            </a:r>
            <a:endParaRPr lang="mn-MN" sz="1100" b="1" dirty="0">
              <a:solidFill>
                <a:srgbClr val="002060"/>
              </a:solidFill>
              <a:latin typeface="Arial-BoldMT-Identity-H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4435" y="1434747"/>
            <a:ext cx="755335" cy="261610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latin typeface="Arial-BoldMT-Identity-H"/>
              </a:rPr>
              <a:t>2011 </a:t>
            </a:r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I-IX</a:t>
            </a: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1257597" y="2329618"/>
            <a:ext cx="777202" cy="26161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2012 </a:t>
            </a:r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I-IX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1257596" y="3229270"/>
            <a:ext cx="792249" cy="26161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2013 </a:t>
            </a:r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I-IX</a:t>
            </a:r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>
            <a:off x="1279463" y="4200289"/>
            <a:ext cx="755335" cy="261610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2014 </a:t>
            </a:r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I-IX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1258585" y="5298553"/>
            <a:ext cx="755335" cy="261610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2015 </a:t>
            </a:r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I-IX</a:t>
            </a:r>
            <a:endParaRPr lang="en-US" sz="11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75048" y="1717043"/>
            <a:ext cx="3018277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263739" y="2623880"/>
            <a:ext cx="3019503" cy="276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597" y="1738087"/>
            <a:ext cx="1729444" cy="5556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158" y="2642862"/>
            <a:ext cx="1471748" cy="47554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1257596" y="3513264"/>
            <a:ext cx="3087945" cy="459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78470" y="4499638"/>
            <a:ext cx="3087945" cy="459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75048" y="5589397"/>
            <a:ext cx="3087945" cy="459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604" y="3515562"/>
            <a:ext cx="2262116" cy="54259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8158" y="4531397"/>
            <a:ext cx="2561309" cy="6186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596" y="5612974"/>
            <a:ext cx="2217124" cy="6213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158" y="5623226"/>
            <a:ext cx="1889759" cy="6111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966" y="2646372"/>
            <a:ext cx="1445622" cy="45416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414756" y="1886775"/>
            <a:ext cx="875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3</a:t>
            </a:r>
            <a:r>
              <a:rPr lang="en-US" b="1" dirty="0" smtClean="0">
                <a:solidFill>
                  <a:srgbClr val="C10000"/>
                </a:solidFill>
                <a:latin typeface="Arial-BoldMT-Identity-H"/>
              </a:rPr>
              <a:t>66</a:t>
            </a:r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.</a:t>
            </a:r>
            <a:r>
              <a:rPr lang="en-US" b="1" dirty="0" smtClean="0">
                <a:solidFill>
                  <a:srgbClr val="C10000"/>
                </a:solidFill>
                <a:latin typeface="Arial-BoldMT-Identity-H"/>
              </a:rPr>
              <a:t>5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330246" y="4656062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7030A0"/>
                </a:solidFill>
                <a:latin typeface="Arial-BoldMT-Identity-H"/>
              </a:rPr>
              <a:t>4</a:t>
            </a:r>
            <a:r>
              <a:rPr lang="en-US" b="1" dirty="0" smtClean="0">
                <a:solidFill>
                  <a:srgbClr val="7030A0"/>
                </a:solidFill>
                <a:latin typeface="Arial-BoldMT-Identity-H"/>
              </a:rPr>
              <a:t>48</a:t>
            </a:r>
            <a:r>
              <a:rPr lang="mn-MN" b="1" dirty="0" smtClean="0">
                <a:solidFill>
                  <a:srgbClr val="7030A0"/>
                </a:solidFill>
                <a:latin typeface="Arial-BoldMT-Identity-H"/>
              </a:rPr>
              <a:t>.4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30246" y="5710929"/>
            <a:ext cx="846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456.1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322422" y="910491"/>
            <a:ext cx="2489699" cy="46166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mn-MN" sz="1200" b="1" dirty="0">
                <a:solidFill>
                  <a:srgbClr val="FFFFFF"/>
                </a:solidFill>
                <a:latin typeface="Arial-BoldMT-Identity-H"/>
              </a:rPr>
              <a:t>МАЛЫН ТОО,</a:t>
            </a:r>
          </a:p>
          <a:p>
            <a:pPr algn="ctr"/>
            <a:r>
              <a:rPr lang="mn-MN" sz="1200" b="1" dirty="0">
                <a:solidFill>
                  <a:srgbClr val="FFFFFF"/>
                </a:solidFill>
                <a:latin typeface="Arial-BoldMT-Identity-H"/>
              </a:rPr>
              <a:t>сүүлийн 5 жилийн </a:t>
            </a:r>
            <a:r>
              <a:rPr lang="en-US" sz="1200" b="1" dirty="0">
                <a:solidFill>
                  <a:srgbClr val="FFFFFF"/>
                </a:solidFill>
                <a:latin typeface="Arial-BoldMT-Identity-H"/>
              </a:rPr>
              <a:t>3</a:t>
            </a:r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р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 </a:t>
            </a:r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улиралд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6044062" y="1381084"/>
            <a:ext cx="1264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100" b="1" dirty="0">
                <a:solidFill>
                  <a:srgbClr val="7030A1"/>
                </a:solidFill>
                <a:latin typeface="Arial-BoldMT-Identity-H"/>
              </a:rPr>
              <a:t>Хамгийн бага</a:t>
            </a:r>
            <a:endParaRPr lang="en-US" sz="1100" dirty="0"/>
          </a:p>
        </p:txBody>
      </p:sp>
      <p:sp>
        <p:nvSpPr>
          <p:cNvPr id="40" name="Rectangle 39"/>
          <p:cNvSpPr/>
          <p:nvPr/>
        </p:nvSpPr>
        <p:spPr>
          <a:xfrm>
            <a:off x="7852964" y="1375362"/>
            <a:ext cx="10250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100" b="1" dirty="0">
                <a:solidFill>
                  <a:srgbClr val="00B150"/>
                </a:solidFill>
                <a:latin typeface="Arial-BoldMT-Identity-H"/>
              </a:rPr>
              <a:t>Хамгийн их</a:t>
            </a:r>
            <a:endParaRPr lang="en-US" sz="11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55" y="3415383"/>
            <a:ext cx="840719" cy="7849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964" y="3367409"/>
            <a:ext cx="862025" cy="7796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684" y="4461899"/>
            <a:ext cx="1000365" cy="68477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83" y="4475239"/>
            <a:ext cx="852737" cy="77410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41" y="5252997"/>
            <a:ext cx="928643" cy="830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Rectangle 47"/>
          <p:cNvSpPr/>
          <p:nvPr/>
        </p:nvSpPr>
        <p:spPr>
          <a:xfrm>
            <a:off x="6322421" y="2565429"/>
            <a:ext cx="2489699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mn-MN" sz="1400" b="1" dirty="0">
                <a:solidFill>
                  <a:srgbClr val="FFFFFF"/>
                </a:solidFill>
                <a:latin typeface="Arial-BoldMT-Identity-H"/>
              </a:rPr>
              <a:t>МАЛЫН ТОО ТӨРЛӨӨР</a:t>
            </a: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-BoldMT-Identity-H"/>
              </a:rPr>
              <a:t>2015 </a:t>
            </a:r>
            <a:r>
              <a:rPr lang="en-US" sz="1400" b="1" dirty="0" smtClean="0">
                <a:solidFill>
                  <a:srgbClr val="FFFFFF"/>
                </a:solidFill>
                <a:latin typeface="Arial-BoldMT-Identity-H"/>
              </a:rPr>
              <a:t>I-IX</a:t>
            </a:r>
            <a:endParaRPr lang="en-US" sz="1400" dirty="0"/>
          </a:p>
        </p:txBody>
      </p:sp>
      <p:cxnSp>
        <p:nvCxnSpPr>
          <p:cNvPr id="50" name="Straight Connector 49"/>
          <p:cNvCxnSpPr>
            <a:endCxn id="53" idx="4"/>
          </p:cNvCxnSpPr>
          <p:nvPr/>
        </p:nvCxnSpPr>
        <p:spPr>
          <a:xfrm flipV="1">
            <a:off x="6044062" y="1732998"/>
            <a:ext cx="1389054" cy="35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731206" y="1724808"/>
            <a:ext cx="1238623" cy="7804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sosceles Triangle 52"/>
          <p:cNvSpPr/>
          <p:nvPr/>
        </p:nvSpPr>
        <p:spPr>
          <a:xfrm flipV="1">
            <a:off x="7030857" y="1732998"/>
            <a:ext cx="402259" cy="655711"/>
          </a:xfrm>
          <a:prstGeom prst="triangle">
            <a:avLst>
              <a:gd name="adj" fmla="val 4425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/>
        </p:nvSpPr>
        <p:spPr>
          <a:xfrm>
            <a:off x="7537284" y="1733356"/>
            <a:ext cx="456695" cy="648031"/>
          </a:xfrm>
          <a:prstGeom prst="triangle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044062" y="1886776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rial-BoldMT-Identity-H"/>
              </a:rPr>
              <a:t>366</a:t>
            </a:r>
            <a:r>
              <a:rPr lang="mn-MN" b="1" dirty="0" smtClean="0">
                <a:solidFill>
                  <a:srgbClr val="7030A0"/>
                </a:solidFill>
                <a:latin typeface="Arial-BoldMT-Identity-H"/>
              </a:rPr>
              <a:t>.</a:t>
            </a:r>
            <a:r>
              <a:rPr lang="en-US" b="1" dirty="0" smtClean="0">
                <a:solidFill>
                  <a:srgbClr val="7030A0"/>
                </a:solidFill>
                <a:latin typeface="Arial-BoldMT-Identity-H"/>
              </a:rPr>
              <a:t>5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112697" y="1897615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456.1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8190625" y="4994270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2424</a:t>
            </a:r>
            <a:r>
              <a:rPr lang="en-US" b="1" dirty="0" smtClean="0">
                <a:solidFill>
                  <a:srgbClr val="C10000"/>
                </a:solidFill>
                <a:latin typeface="Arial-BoldMT-Identity-H"/>
              </a:rPr>
              <a:t>48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637914" y="5835813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10000"/>
                </a:solidFill>
                <a:latin typeface="Arial-BoldMT-Identity-H"/>
              </a:rPr>
              <a:t>1</a:t>
            </a:r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344</a:t>
            </a:r>
            <a:r>
              <a:rPr lang="en-US" b="1" dirty="0" smtClean="0">
                <a:solidFill>
                  <a:srgbClr val="C10000"/>
                </a:solidFill>
                <a:latin typeface="Arial-BoldMT-Identity-H"/>
              </a:rPr>
              <a:t>47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6747927" y="4967390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623</a:t>
            </a:r>
            <a:r>
              <a:rPr lang="en-US" b="1" dirty="0" smtClean="0">
                <a:solidFill>
                  <a:srgbClr val="C10000"/>
                </a:solidFill>
                <a:latin typeface="Arial-BoldMT-Identity-H"/>
              </a:rPr>
              <a:t>84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8250735" y="4125847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10000"/>
                </a:solidFill>
                <a:latin typeface="Arial-BoldMT-Identity-H"/>
              </a:rPr>
              <a:t>1</a:t>
            </a:r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67</a:t>
            </a:r>
            <a:r>
              <a:rPr lang="en-US" b="1" dirty="0" smtClean="0">
                <a:solidFill>
                  <a:srgbClr val="C10000"/>
                </a:solidFill>
                <a:latin typeface="Arial-BoldMT-Identity-H"/>
              </a:rPr>
              <a:t>38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608641" y="3775189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104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4362993" y="3787365"/>
            <a:ext cx="927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3</a:t>
            </a:r>
            <a:r>
              <a:rPr lang="en-US" b="1" dirty="0" smtClean="0">
                <a:solidFill>
                  <a:srgbClr val="C10000"/>
                </a:solidFill>
                <a:latin typeface="Arial-BoldMT-Identity-H"/>
              </a:rPr>
              <a:t>95</a:t>
            </a:r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.</a:t>
            </a:r>
            <a:r>
              <a:rPr lang="en-US" b="1" dirty="0" smtClean="0">
                <a:solidFill>
                  <a:srgbClr val="C10000"/>
                </a:solidFill>
                <a:latin typeface="Arial-BoldMT-Identity-H"/>
              </a:rPr>
              <a:t>2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4375238" y="2790969"/>
            <a:ext cx="927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dirty="0" smtClean="0">
                <a:solidFill>
                  <a:srgbClr val="7030A0"/>
                </a:solidFill>
                <a:latin typeface="Arial-BoldMT-Identity-H"/>
              </a:rPr>
              <a:t>3</a:t>
            </a:r>
            <a:r>
              <a:rPr lang="en-US" b="1" dirty="0" smtClean="0">
                <a:solidFill>
                  <a:srgbClr val="7030A0"/>
                </a:solidFill>
                <a:latin typeface="Arial-BoldMT-Identity-H"/>
              </a:rPr>
              <a:t>80</a:t>
            </a:r>
            <a:r>
              <a:rPr lang="mn-MN" b="1" dirty="0" smtClean="0">
                <a:solidFill>
                  <a:srgbClr val="7030A0"/>
                </a:solidFill>
                <a:latin typeface="Arial-BoldMT-Identity-H"/>
              </a:rPr>
              <a:t>.</a:t>
            </a:r>
            <a:r>
              <a:rPr lang="en-US" b="1" dirty="0" smtClean="0">
                <a:solidFill>
                  <a:srgbClr val="7030A0"/>
                </a:solidFill>
                <a:latin typeface="Arial-BoldMT-Identity-H"/>
              </a:rPr>
              <a:t>7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 bwMode="auto">
          <a:xfrm>
            <a:off x="1474342" y="425005"/>
            <a:ext cx="7186613" cy="32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ДАРХАН-УУЛ АЙМГИЙН СТАТИСТИКИЙН ХЭЛТЭС</a:t>
            </a:r>
            <a:endParaRPr lang="mn-MN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81164" y="790393"/>
            <a:ext cx="7530958" cy="10275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tatistik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619"/>
            <a:ext cx="945223" cy="861457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275" y="1021006"/>
            <a:ext cx="613281" cy="5609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60928" y="1066164"/>
            <a:ext cx="34181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dirty="0">
                <a:solidFill>
                  <a:srgbClr val="002060"/>
                </a:solidFill>
                <a:latin typeface="Arial-BoldMT-Identity-H"/>
              </a:rPr>
              <a:t>ХӨДӨӨ АЖ АХУЙ </a:t>
            </a:r>
            <a:r>
              <a:rPr lang="mn-MN" b="1" dirty="0">
                <a:solidFill>
                  <a:srgbClr val="FF0000"/>
                </a:solidFill>
                <a:latin typeface="Arial-BoldMT-Identity-H"/>
              </a:rPr>
              <a:t>2015 </a:t>
            </a:r>
            <a:r>
              <a:rPr lang="en-US" b="1" dirty="0" smtClean="0">
                <a:solidFill>
                  <a:srgbClr val="FF0000"/>
                </a:solidFill>
                <a:latin typeface="Arial-BoldMT-Identity-H"/>
              </a:rPr>
              <a:t>I-IX</a:t>
            </a:r>
            <a:endParaRPr lang="en-US" b="1" dirty="0">
              <a:solidFill>
                <a:srgbClr val="FF0000"/>
              </a:solidFill>
              <a:latin typeface="Arial-BoldMT-Identity-H"/>
            </a:endParaRPr>
          </a:p>
          <a:p>
            <a:r>
              <a:rPr lang="mn-MN" sz="1200" b="1" dirty="0">
                <a:solidFill>
                  <a:srgbClr val="002060"/>
                </a:solidFill>
                <a:latin typeface="Arial-BoldMT-Identity-H"/>
              </a:rPr>
              <a:t>/мянган толгой/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559" y="899918"/>
            <a:ext cx="2542903" cy="553997"/>
          </a:xfrm>
          <a:prstGeom prst="rect">
            <a:avLst/>
          </a:prstGeom>
          <a:solidFill>
            <a:srgbClr val="3A75BB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6052931" y="908733"/>
            <a:ext cx="24461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БОЙЖУУЛСАН ТӨЛ, сүүлийн 5</a:t>
            </a:r>
          </a:p>
          <a:p>
            <a:r>
              <a:rPr lang="mn-MN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жилийн </a:t>
            </a:r>
            <a:r>
              <a:rPr lang="en-US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 </a:t>
            </a:r>
            <a:r>
              <a:rPr lang="mn-MN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улирлын </a:t>
            </a:r>
            <a:r>
              <a:rPr lang="mn-MN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байдлаар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85788" y="1396374"/>
            <a:ext cx="1510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400" b="1" dirty="0" smtClean="0">
                <a:solidFill>
                  <a:srgbClr val="7030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Хамгийн их</a:t>
            </a:r>
            <a:endParaRPr lang="mn-MN" sz="1400" b="1" dirty="0">
              <a:solidFill>
                <a:srgbClr val="7030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0241" y="1396374"/>
            <a:ext cx="12279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b="1" dirty="0">
                <a:solidFill>
                  <a:srgbClr val="00B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Хамгийн </a:t>
            </a:r>
            <a:r>
              <a:rPr lang="mn-MN" sz="1200" b="1" dirty="0" smtClean="0">
                <a:solidFill>
                  <a:srgbClr val="00B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</a:t>
            </a:r>
            <a:endParaRPr lang="mn-MN" sz="1200" b="1" dirty="0">
              <a:solidFill>
                <a:srgbClr val="00B1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080" y="2351168"/>
            <a:ext cx="2603863" cy="7665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974081" y="2381946"/>
            <a:ext cx="2525008" cy="65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БОЙЖУУЛСАН ТӨЛ 2015 ОН</a:t>
            </a:r>
          </a:p>
          <a:p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mn-MN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УЛИРЛЫН </a:t>
            </a:r>
            <a:r>
              <a:rPr lang="mn-MN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БАЙДЛААР</a:t>
            </a:r>
          </a:p>
          <a:p>
            <a:r>
              <a:rPr lang="mn-MN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/толгойн тоогоор/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1196" y="3466699"/>
            <a:ext cx="770124" cy="7265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9970" y="3487488"/>
            <a:ext cx="971286" cy="5963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1196" y="4696425"/>
            <a:ext cx="908607" cy="6572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7568" y="4696425"/>
            <a:ext cx="731520" cy="5759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5148" y="5662551"/>
            <a:ext cx="959496" cy="58347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81163" y="1826784"/>
            <a:ext cx="755335" cy="2616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latin typeface="Arial-BoldMT-Identity-H"/>
              </a:rPr>
              <a:t>2011 </a:t>
            </a:r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I-IX</a:t>
            </a:r>
            <a:endParaRPr lang="en-US" sz="1100" dirty="0"/>
          </a:p>
        </p:txBody>
      </p:sp>
      <p:sp>
        <p:nvSpPr>
          <p:cNvPr id="21" name="Rectangle 20"/>
          <p:cNvSpPr/>
          <p:nvPr/>
        </p:nvSpPr>
        <p:spPr>
          <a:xfrm>
            <a:off x="1310258" y="2646486"/>
            <a:ext cx="755335" cy="2616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201</a:t>
            </a:r>
            <a:r>
              <a:rPr lang="mn-MN" sz="1100" b="1" dirty="0" smtClean="0">
                <a:solidFill>
                  <a:srgbClr val="FFFFFF"/>
                </a:solidFill>
                <a:latin typeface="Arial-BoldMT-Identity-H"/>
              </a:rPr>
              <a:t>2</a:t>
            </a:r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 </a:t>
            </a:r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I-IX</a:t>
            </a:r>
            <a:endParaRPr lang="en-US" sz="1100" dirty="0"/>
          </a:p>
        </p:txBody>
      </p:sp>
      <p:sp>
        <p:nvSpPr>
          <p:cNvPr id="22" name="Rectangle 21"/>
          <p:cNvSpPr/>
          <p:nvPr/>
        </p:nvSpPr>
        <p:spPr>
          <a:xfrm>
            <a:off x="1324552" y="3513771"/>
            <a:ext cx="755335" cy="2616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201</a:t>
            </a:r>
            <a:r>
              <a:rPr lang="mn-MN" sz="1100" b="1" dirty="0" smtClean="0">
                <a:solidFill>
                  <a:srgbClr val="FFFFFF"/>
                </a:solidFill>
                <a:latin typeface="Arial-BoldMT-Identity-H"/>
              </a:rPr>
              <a:t>3</a:t>
            </a:r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 </a:t>
            </a:r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I-IX</a:t>
            </a:r>
            <a:endParaRPr lang="en-US" sz="1100" dirty="0"/>
          </a:p>
        </p:txBody>
      </p:sp>
      <p:sp>
        <p:nvSpPr>
          <p:cNvPr id="23" name="Rectangle 22"/>
          <p:cNvSpPr/>
          <p:nvPr/>
        </p:nvSpPr>
        <p:spPr>
          <a:xfrm>
            <a:off x="1324552" y="4404428"/>
            <a:ext cx="755335" cy="2616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201</a:t>
            </a:r>
            <a:r>
              <a:rPr lang="mn-MN" sz="1100" b="1" dirty="0" smtClean="0">
                <a:solidFill>
                  <a:srgbClr val="FFFFFF"/>
                </a:solidFill>
                <a:latin typeface="Arial-BoldMT-Identity-H"/>
              </a:rPr>
              <a:t>4</a:t>
            </a:r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 </a:t>
            </a:r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I-IX</a:t>
            </a:r>
            <a:endParaRPr lang="en-US" sz="1100" dirty="0"/>
          </a:p>
        </p:txBody>
      </p:sp>
      <p:sp>
        <p:nvSpPr>
          <p:cNvPr id="24" name="Rectangle 23"/>
          <p:cNvSpPr/>
          <p:nvPr/>
        </p:nvSpPr>
        <p:spPr>
          <a:xfrm>
            <a:off x="1340869" y="5282353"/>
            <a:ext cx="755335" cy="2616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201</a:t>
            </a:r>
            <a:r>
              <a:rPr lang="mn-MN" sz="1100" b="1" dirty="0" smtClean="0">
                <a:solidFill>
                  <a:srgbClr val="FFFFFF"/>
                </a:solidFill>
                <a:latin typeface="Arial-BoldMT-Identity-H"/>
              </a:rPr>
              <a:t>5</a:t>
            </a:r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 </a:t>
            </a:r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I-IX</a:t>
            </a:r>
            <a:endParaRPr lang="en-US" sz="11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7598" y="2174676"/>
            <a:ext cx="2002971" cy="374142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V="1">
            <a:off x="1281163" y="2094869"/>
            <a:ext cx="3978813" cy="281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309409" y="2902097"/>
            <a:ext cx="3978813" cy="281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9409" y="2947928"/>
            <a:ext cx="1974278" cy="33948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0483" y="2964716"/>
            <a:ext cx="1974278" cy="339482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V="1">
            <a:off x="1319538" y="3779589"/>
            <a:ext cx="3978813" cy="281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309409" y="4657371"/>
            <a:ext cx="3978813" cy="281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336362" y="5536711"/>
            <a:ext cx="3978813" cy="281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9275" y="3832001"/>
            <a:ext cx="1974278" cy="33948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2620" y="3832001"/>
            <a:ext cx="1974278" cy="3394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3920" y="4711492"/>
            <a:ext cx="1974278" cy="33948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1662" y="4719528"/>
            <a:ext cx="1974278" cy="33948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5659" y="5593444"/>
            <a:ext cx="1974278" cy="33948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3072" y="5564824"/>
            <a:ext cx="1800082" cy="368102"/>
          </a:xfrm>
          <a:prstGeom prst="rect">
            <a:avLst/>
          </a:prstGeom>
        </p:spPr>
      </p:pic>
      <p:sp>
        <p:nvSpPr>
          <p:cNvPr id="40" name="Isosceles Triangle 39"/>
          <p:cNvSpPr/>
          <p:nvPr/>
        </p:nvSpPr>
        <p:spPr>
          <a:xfrm rot="10800000">
            <a:off x="6797525" y="1620162"/>
            <a:ext cx="230291" cy="700228"/>
          </a:xfrm>
          <a:prstGeom prst="triangle">
            <a:avLst>
              <a:gd name="adj" fmla="val 475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/>
          <p:cNvSpPr/>
          <p:nvPr/>
        </p:nvSpPr>
        <p:spPr>
          <a:xfrm>
            <a:off x="7469970" y="1620162"/>
            <a:ext cx="215818" cy="700228"/>
          </a:xfrm>
          <a:prstGeom prst="triangl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40" idx="2"/>
          </p:cNvCxnSpPr>
          <p:nvPr/>
        </p:nvCxnSpPr>
        <p:spPr>
          <a:xfrm>
            <a:off x="5821196" y="1620162"/>
            <a:ext cx="12066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577879" y="1620162"/>
            <a:ext cx="1362418" cy="316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764024" y="1782642"/>
            <a:ext cx="736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11</a:t>
            </a:r>
            <a:r>
              <a:rPr lang="en-US" b="1" dirty="0" smtClean="0">
                <a:solidFill>
                  <a:srgbClr val="C10000"/>
                </a:solidFill>
                <a:latin typeface="Arial-BoldMT-Identity-H"/>
              </a:rPr>
              <a:t>1</a:t>
            </a:r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.</a:t>
            </a:r>
            <a:r>
              <a:rPr lang="en-US" b="1" dirty="0" smtClean="0">
                <a:solidFill>
                  <a:srgbClr val="C10000"/>
                </a:solidFill>
                <a:latin typeface="Arial-BoldMT-Identity-H"/>
              </a:rPr>
              <a:t>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93154" y="3143050"/>
            <a:ext cx="74898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00B050"/>
                </a:solidFill>
                <a:latin typeface="Arial-BoldMT-Identity-H"/>
              </a:rPr>
              <a:t>113.</a:t>
            </a:r>
            <a:r>
              <a:rPr lang="en-US" b="1" dirty="0" smtClean="0">
                <a:solidFill>
                  <a:srgbClr val="00B050"/>
                </a:solidFill>
                <a:latin typeface="Arial-BoldMT-Identity-H"/>
              </a:rPr>
              <a:t>7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31294" y="3882896"/>
            <a:ext cx="748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119.</a:t>
            </a:r>
            <a:r>
              <a:rPr lang="en-US" b="1" dirty="0" smtClean="0">
                <a:solidFill>
                  <a:srgbClr val="C10000"/>
                </a:solidFill>
                <a:latin typeface="Arial-BoldMT-Identity-H"/>
              </a:rPr>
              <a:t>2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718535" y="480204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00B050"/>
                </a:solidFill>
                <a:latin typeface="Arial-BoldMT-Identity-H"/>
              </a:rPr>
              <a:t>125.8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28392" y="5623950"/>
            <a:ext cx="754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134.</a:t>
            </a:r>
            <a:r>
              <a:rPr lang="en-US" b="1" dirty="0" smtClean="0">
                <a:solidFill>
                  <a:srgbClr val="C10000"/>
                </a:solidFill>
                <a:latin typeface="Arial-BoldMT-Identity-H"/>
              </a:rPr>
              <a:t>6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970301" y="1763667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134.</a:t>
            </a:r>
            <a:r>
              <a:rPr lang="en-US" b="1" dirty="0" smtClean="0">
                <a:solidFill>
                  <a:srgbClr val="C10000"/>
                </a:solidFill>
                <a:latin typeface="Arial-BoldMT-Identity-H"/>
              </a:rPr>
              <a:t>6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694018" y="2378999"/>
            <a:ext cx="736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1</a:t>
            </a:r>
            <a:r>
              <a:rPr lang="en-US" b="1" dirty="0" smtClean="0">
                <a:solidFill>
                  <a:srgbClr val="C10000"/>
                </a:solidFill>
                <a:latin typeface="Arial-BoldMT-Identity-H"/>
              </a:rPr>
              <a:t>11</a:t>
            </a:r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.</a:t>
            </a:r>
            <a:r>
              <a:rPr lang="en-US" b="1" dirty="0" smtClean="0">
                <a:solidFill>
                  <a:srgbClr val="C10000"/>
                </a:solidFill>
                <a:latin typeface="Arial-BoldMT-Identity-H"/>
              </a:rPr>
              <a:t>5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6513012" y="3730730"/>
            <a:ext cx="445138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17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347090" y="3852019"/>
            <a:ext cx="697627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26</a:t>
            </a:r>
            <a:r>
              <a:rPr lang="en-US" b="1" dirty="0" smtClean="0">
                <a:solidFill>
                  <a:srgbClr val="C10000"/>
                </a:solidFill>
                <a:latin typeface="Arial-BoldMT-Identity-H"/>
              </a:rPr>
              <a:t>61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6756473" y="4984336"/>
            <a:ext cx="825867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16</a:t>
            </a:r>
            <a:r>
              <a:rPr lang="en-US" b="1" dirty="0" smtClean="0">
                <a:solidFill>
                  <a:srgbClr val="C10000"/>
                </a:solidFill>
                <a:latin typeface="Arial-BoldMT-Identity-H"/>
              </a:rPr>
              <a:t>240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7780701" y="5954288"/>
            <a:ext cx="880254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394</a:t>
            </a:r>
            <a:r>
              <a:rPr lang="en-US" b="1" dirty="0" smtClean="0">
                <a:solidFill>
                  <a:srgbClr val="C10000"/>
                </a:solidFill>
                <a:latin typeface="Arial-BoldMT-Identity-H"/>
              </a:rPr>
              <a:t>78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8229600" y="5265537"/>
            <a:ext cx="906089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7619</a:t>
            </a:r>
            <a:r>
              <a:rPr lang="en-US" b="1" dirty="0" smtClean="0">
                <a:solidFill>
                  <a:srgbClr val="C10000"/>
                </a:solidFill>
                <a:latin typeface="Arial-BoldMT-Identity-H"/>
              </a:rPr>
              <a:t>8</a:t>
            </a:r>
            <a:endParaRPr lang="en-US" dirty="0"/>
          </a:p>
        </p:txBody>
      </p:sp>
      <p:sp>
        <p:nvSpPr>
          <p:cNvPr id="45" name="Isosceles Triangle 44"/>
          <p:cNvSpPr/>
          <p:nvPr/>
        </p:nvSpPr>
        <p:spPr>
          <a:xfrm>
            <a:off x="6490041" y="3394406"/>
            <a:ext cx="101279" cy="243127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/>
        </p:nvSpPr>
        <p:spPr>
          <a:xfrm>
            <a:off x="8581365" y="3450119"/>
            <a:ext cx="101279" cy="243127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/>
          <p:cNvSpPr/>
          <p:nvPr/>
        </p:nvSpPr>
        <p:spPr>
          <a:xfrm>
            <a:off x="6791110" y="4679101"/>
            <a:ext cx="101279" cy="243127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/>
        </p:nvSpPr>
        <p:spPr>
          <a:xfrm>
            <a:off x="8575346" y="4964347"/>
            <a:ext cx="101279" cy="243127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/>
        </p:nvSpPr>
        <p:spPr>
          <a:xfrm>
            <a:off x="7854334" y="5684925"/>
            <a:ext cx="101279" cy="243127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1299275" y="6429938"/>
            <a:ext cx="7572054" cy="1588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6"/>
          <p:cNvSpPr txBox="1">
            <a:spLocks/>
          </p:cNvSpPr>
          <p:nvPr/>
        </p:nvSpPr>
        <p:spPr bwMode="auto">
          <a:xfrm>
            <a:off x="1258585" y="6431622"/>
            <a:ext cx="7351159" cy="28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Вэб: </a:t>
            </a:r>
            <a:r>
              <a:rPr lang="en-US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www.darkhan-uul@nso.mn</a:t>
            </a:r>
            <a:endParaRPr lang="mn-MN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57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tistik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619"/>
            <a:ext cx="945223" cy="861457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366224" y="811658"/>
            <a:ext cx="7530958" cy="10275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6"/>
          <p:cNvSpPr txBox="1">
            <a:spLocks/>
          </p:cNvSpPr>
          <p:nvPr/>
        </p:nvSpPr>
        <p:spPr bwMode="auto">
          <a:xfrm>
            <a:off x="1474342" y="425005"/>
            <a:ext cx="7186613" cy="32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ДАРХАН-УУЛ АЙМГИЙН СТАТИСТИКИЙН ХЭЛТЭС</a:t>
            </a:r>
            <a:endParaRPr lang="mn-MN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078786" y="6400800"/>
            <a:ext cx="7572054" cy="1588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6"/>
          <p:cNvSpPr txBox="1">
            <a:spLocks/>
          </p:cNvSpPr>
          <p:nvPr/>
        </p:nvSpPr>
        <p:spPr bwMode="auto">
          <a:xfrm>
            <a:off x="1258585" y="6431622"/>
            <a:ext cx="7351159" cy="28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Вэб: </a:t>
            </a:r>
            <a:r>
              <a:rPr lang="en-US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www.darkhan-uul@nso.mn</a:t>
            </a:r>
            <a:endParaRPr lang="mn-MN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224" y="883578"/>
            <a:ext cx="898005" cy="7536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64229" y="1109685"/>
            <a:ext cx="3199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dirty="0">
                <a:solidFill>
                  <a:srgbClr val="002060"/>
                </a:solidFill>
                <a:latin typeface="Arial-BoldMT-Identity-H"/>
              </a:rPr>
              <a:t>ХӨДӨӨ АЖ АХУЙ </a:t>
            </a:r>
            <a:r>
              <a:rPr lang="mn-MN" b="1" dirty="0">
                <a:solidFill>
                  <a:srgbClr val="FF0000"/>
                </a:solidFill>
                <a:latin typeface="Arial-BoldMT-Identity-H"/>
              </a:rPr>
              <a:t>2015 </a:t>
            </a:r>
            <a:r>
              <a:rPr lang="en-US" b="1" dirty="0" smtClean="0">
                <a:solidFill>
                  <a:srgbClr val="FF0000"/>
                </a:solidFill>
                <a:latin typeface="Arial-BoldMT-Identity-H"/>
              </a:rPr>
              <a:t>I</a:t>
            </a:r>
            <a:r>
              <a:rPr lang="mn-MN" b="1" dirty="0" smtClean="0">
                <a:solidFill>
                  <a:srgbClr val="FF0000"/>
                </a:solidFill>
                <a:latin typeface="Arial-BoldMT-Identity-H"/>
              </a:rPr>
              <a:t>-</a:t>
            </a:r>
            <a:r>
              <a:rPr lang="en-US" b="1" dirty="0" smtClean="0">
                <a:solidFill>
                  <a:srgbClr val="FF0000"/>
                </a:solidFill>
                <a:latin typeface="Arial-BoldMT-Identity-H"/>
              </a:rPr>
              <a:t>IX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81720" y="300889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00B0F0"/>
                </a:solidFill>
                <a:latin typeface="Arial-BoldMT-Identity-H"/>
              </a:rPr>
              <a:t>1</a:t>
            </a:r>
            <a:r>
              <a:rPr lang="en-US" b="1" dirty="0" smtClean="0">
                <a:solidFill>
                  <a:srgbClr val="00B0F0"/>
                </a:solidFill>
                <a:latin typeface="Arial-BoldMT-Identity-H"/>
              </a:rPr>
              <a:t>353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598" y="2040971"/>
            <a:ext cx="1216607" cy="610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248" y="2932443"/>
            <a:ext cx="1184365" cy="593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072" y="2041578"/>
            <a:ext cx="1510777" cy="6104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30371" y="1726239"/>
            <a:ext cx="110454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-BoldMT-Identity-H"/>
              </a:rPr>
              <a:t>2011 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I</a:t>
            </a:r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-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IX</a:t>
            </a:r>
            <a:endParaRPr lang="en-US" sz="12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526551" y="1990935"/>
            <a:ext cx="3685065" cy="337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890" y="4906215"/>
            <a:ext cx="567770" cy="5815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4560" y="3960267"/>
            <a:ext cx="899300" cy="56509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1165" y="4051773"/>
            <a:ext cx="686794" cy="5703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5437" y="4930008"/>
            <a:ext cx="461843" cy="4978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8151" y="5585520"/>
            <a:ext cx="529489" cy="50140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812619" y="3153854"/>
            <a:ext cx="3215195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FFFF"/>
                </a:solidFill>
                <a:latin typeface="Arial-BoldMT-Identity-H"/>
              </a:rPr>
              <a:t>ТОМ МАЛЫН ЗҮЙ БУС </a:t>
            </a:r>
            <a:r>
              <a:rPr lang="ru-RU" sz="1400" b="1" dirty="0" smtClean="0">
                <a:solidFill>
                  <a:srgbClr val="FFFFFF"/>
                </a:solidFill>
                <a:latin typeface="Arial-BoldMT-Identity-H"/>
              </a:rPr>
              <a:t>ХОРОГДОЛ</a:t>
            </a:r>
            <a:r>
              <a:rPr lang="en-US" sz="1400" b="1" dirty="0" smtClean="0">
                <a:solidFill>
                  <a:srgbClr val="FFFFFF"/>
                </a:solidFill>
                <a:latin typeface="Arial-BoldMT-Identity-H"/>
              </a:rPr>
              <a:t> </a:t>
            </a:r>
            <a:r>
              <a:rPr lang="mn-MN" sz="1400" b="1" dirty="0" smtClean="0">
                <a:solidFill>
                  <a:srgbClr val="FFFFFF"/>
                </a:solidFill>
                <a:latin typeface="Arial-BoldMT-Identity-H"/>
              </a:rPr>
              <a:t>2015 </a:t>
            </a:r>
            <a:r>
              <a:rPr lang="mn-MN" sz="1400" b="1" dirty="0">
                <a:solidFill>
                  <a:srgbClr val="FFFFFF"/>
                </a:solidFill>
                <a:latin typeface="Arial-BoldMT-Identity-H"/>
              </a:rPr>
              <a:t>ОНЫ </a:t>
            </a:r>
            <a:r>
              <a:rPr lang="en-US" sz="1400" b="1" dirty="0">
                <a:solidFill>
                  <a:srgbClr val="FFFFFF"/>
                </a:solidFill>
                <a:latin typeface="Arial-BoldMT-Identity-H"/>
              </a:rPr>
              <a:t>3</a:t>
            </a:r>
            <a:r>
              <a:rPr lang="mn-MN" sz="1400" b="1" dirty="0" smtClean="0">
                <a:solidFill>
                  <a:srgbClr val="FFFFFF"/>
                </a:solidFill>
                <a:latin typeface="Arial-BoldMT-Identity-H"/>
              </a:rPr>
              <a:t>-Р</a:t>
            </a:r>
            <a:r>
              <a:rPr lang="en-US" sz="1400" b="1" dirty="0" smtClean="0">
                <a:solidFill>
                  <a:srgbClr val="FFFFFF"/>
                </a:solidFill>
                <a:latin typeface="Arial-BoldMT-Identity-H"/>
              </a:rPr>
              <a:t> </a:t>
            </a:r>
            <a:r>
              <a:rPr lang="mn-MN" sz="1400" b="1" dirty="0" smtClean="0">
                <a:solidFill>
                  <a:srgbClr val="FFFFFF"/>
                </a:solidFill>
                <a:latin typeface="Arial-BoldMT-Identity-H"/>
              </a:rPr>
              <a:t>УЛИРАЛД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5976233" y="2501329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-BoldMT-Identity-H"/>
              </a:rPr>
              <a:t>1353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8012546" y="2471032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150"/>
                </a:solidFill>
                <a:latin typeface="Arial-BoldMT-Identity-H"/>
              </a:rPr>
              <a:t>3101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805063" y="912673"/>
            <a:ext cx="3215195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FFFF"/>
                </a:solidFill>
                <a:latin typeface="Arial-BoldMT-Identity-H"/>
              </a:rPr>
              <a:t>ТОМ МАЛЫН ЗҮЙ БУС ХОРОГДОЛ</a:t>
            </a:r>
          </a:p>
          <a:p>
            <a:r>
              <a:rPr lang="mn-MN" sz="1400" b="1" dirty="0">
                <a:solidFill>
                  <a:srgbClr val="FFFFFF"/>
                </a:solidFill>
                <a:latin typeface="Arial-BoldMT-Identity-H"/>
              </a:rPr>
              <a:t>/сүүлийн 5 жилийн </a:t>
            </a:r>
            <a:r>
              <a:rPr lang="en-US" sz="1400" b="1" dirty="0">
                <a:solidFill>
                  <a:srgbClr val="FFFFFF"/>
                </a:solidFill>
                <a:latin typeface="Arial-BoldMT-Identity-H"/>
              </a:rPr>
              <a:t>3</a:t>
            </a:r>
            <a:r>
              <a:rPr lang="mn-MN" sz="1400" b="1" dirty="0" smtClean="0">
                <a:solidFill>
                  <a:srgbClr val="FFFFFF"/>
                </a:solidFill>
                <a:latin typeface="Arial-BoldMT-Identity-H"/>
              </a:rPr>
              <a:t>р</a:t>
            </a:r>
            <a:r>
              <a:rPr lang="en-US" sz="1400" b="1" dirty="0" smtClean="0">
                <a:solidFill>
                  <a:srgbClr val="FFFFFF"/>
                </a:solidFill>
                <a:latin typeface="Arial-BoldMT-Identity-H"/>
              </a:rPr>
              <a:t> </a:t>
            </a:r>
            <a:r>
              <a:rPr lang="mn-MN" sz="1400" b="1" dirty="0" smtClean="0">
                <a:solidFill>
                  <a:srgbClr val="FFFFFF"/>
                </a:solidFill>
                <a:latin typeface="Arial-BoldMT-Identity-H"/>
              </a:rPr>
              <a:t>улирал</a:t>
            </a:r>
            <a:r>
              <a:rPr lang="mn-MN" sz="1400" b="1" dirty="0">
                <a:solidFill>
                  <a:srgbClr val="FFFFFF"/>
                </a:solidFill>
                <a:latin typeface="Arial-BoldMT-Identity-H"/>
              </a:rPr>
              <a:t>/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6774858" y="4288503"/>
            <a:ext cx="269626" cy="276999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2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8249459" y="4354298"/>
            <a:ext cx="423560" cy="2769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9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6</a:t>
            </a:r>
            <a:endParaRPr lang="en-US" sz="1200" dirty="0"/>
          </a:p>
        </p:txBody>
      </p:sp>
      <p:sp>
        <p:nvSpPr>
          <p:cNvPr id="39" name="Isosceles Triangle 38"/>
          <p:cNvSpPr/>
          <p:nvPr/>
        </p:nvSpPr>
        <p:spPr>
          <a:xfrm>
            <a:off x="7420217" y="1898400"/>
            <a:ext cx="271061" cy="821426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flipV="1">
            <a:off x="6840011" y="1907879"/>
            <a:ext cx="284981" cy="783490"/>
          </a:xfrm>
          <a:prstGeom prst="triangle">
            <a:avLst>
              <a:gd name="adj" fmla="val 5685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endCxn id="40" idx="4"/>
          </p:cNvCxnSpPr>
          <p:nvPr/>
        </p:nvCxnSpPr>
        <p:spPr>
          <a:xfrm>
            <a:off x="5849863" y="1907879"/>
            <a:ext cx="12751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9" idx="0"/>
          </p:cNvCxnSpPr>
          <p:nvPr/>
        </p:nvCxnSpPr>
        <p:spPr>
          <a:xfrm flipV="1">
            <a:off x="7555748" y="1893827"/>
            <a:ext cx="1341434" cy="457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849863" y="1541417"/>
            <a:ext cx="1267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/>
              <a:t>Хамгийн бага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49007" y="5118002"/>
            <a:ext cx="448572" cy="2769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4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57</a:t>
            </a:r>
            <a:endParaRPr lang="en-US" sz="1200" dirty="0"/>
          </a:p>
        </p:txBody>
      </p:sp>
      <p:sp>
        <p:nvSpPr>
          <p:cNvPr id="51" name="Rectangle 50"/>
          <p:cNvSpPr/>
          <p:nvPr/>
        </p:nvSpPr>
        <p:spPr>
          <a:xfrm>
            <a:off x="5849863" y="2007827"/>
            <a:ext cx="950369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latin typeface="Arial-BoldMT-Identity-H"/>
              </a:rPr>
              <a:t>2015 </a:t>
            </a:r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I</a:t>
            </a:r>
            <a:r>
              <a:rPr lang="mn-MN" sz="1100" b="1" dirty="0" smtClean="0">
                <a:solidFill>
                  <a:srgbClr val="FFFFFF"/>
                </a:solidFill>
                <a:latin typeface="Arial-BoldMT-Identity-H"/>
              </a:rPr>
              <a:t>-</a:t>
            </a:r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IX</a:t>
            </a:r>
            <a:endParaRPr lang="en-US" sz="1100" dirty="0"/>
          </a:p>
        </p:txBody>
      </p:sp>
      <p:sp>
        <p:nvSpPr>
          <p:cNvPr id="52" name="Rectangle 51"/>
          <p:cNvSpPr/>
          <p:nvPr/>
        </p:nvSpPr>
        <p:spPr>
          <a:xfrm>
            <a:off x="8298707" y="5296528"/>
            <a:ext cx="553591" cy="2769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13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67</a:t>
            </a:r>
            <a:endParaRPr lang="en-US" sz="1200" dirty="0"/>
          </a:p>
        </p:txBody>
      </p:sp>
      <p:sp>
        <p:nvSpPr>
          <p:cNvPr id="53" name="Rectangle 52"/>
          <p:cNvSpPr/>
          <p:nvPr/>
        </p:nvSpPr>
        <p:spPr>
          <a:xfrm>
            <a:off x="7487586" y="5780695"/>
            <a:ext cx="437214" cy="2769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7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92</a:t>
            </a:r>
            <a:endParaRPr lang="en-US" sz="1200" dirty="0"/>
          </a:p>
        </p:txBody>
      </p:sp>
      <p:sp>
        <p:nvSpPr>
          <p:cNvPr id="55" name="Rectangle 54"/>
          <p:cNvSpPr/>
          <p:nvPr/>
        </p:nvSpPr>
        <p:spPr>
          <a:xfrm>
            <a:off x="7817781" y="1996855"/>
            <a:ext cx="1037326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latin typeface="Arial-BoldMT-Identity-H"/>
              </a:rPr>
              <a:t>2015 </a:t>
            </a:r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I</a:t>
            </a:r>
            <a:r>
              <a:rPr lang="mn-MN" sz="1100" b="1" dirty="0" smtClean="0">
                <a:solidFill>
                  <a:srgbClr val="FFFFFF"/>
                </a:solidFill>
                <a:latin typeface="Arial-BoldMT-Identity-H"/>
              </a:rPr>
              <a:t>-</a:t>
            </a:r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IX</a:t>
            </a:r>
            <a:endParaRPr lang="en-US" sz="1100" dirty="0"/>
          </a:p>
        </p:txBody>
      </p:sp>
      <p:sp>
        <p:nvSpPr>
          <p:cNvPr id="56" name="TextBox 55"/>
          <p:cNvSpPr txBox="1"/>
          <p:nvPr/>
        </p:nvSpPr>
        <p:spPr>
          <a:xfrm>
            <a:off x="7521164" y="1572642"/>
            <a:ext cx="1356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Хамгийх и</a:t>
            </a:r>
            <a:r>
              <a:rPr lang="mn-MN" sz="1100" dirty="0" smtClean="0"/>
              <a:t>	 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519058" y="2614185"/>
            <a:ext cx="117813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201</a:t>
            </a:r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2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 I</a:t>
            </a:r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-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IX</a:t>
            </a:r>
            <a:endParaRPr lang="en-US" sz="1200" dirty="0"/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1494284" y="2918784"/>
            <a:ext cx="3886040" cy="11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007" y="2940732"/>
            <a:ext cx="1216607" cy="61041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331" y="2045287"/>
            <a:ext cx="1510777" cy="610411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4636994" y="2205527"/>
            <a:ext cx="697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dirty="0" smtClean="0">
                <a:solidFill>
                  <a:srgbClr val="FF0000"/>
                </a:solidFill>
                <a:latin typeface="Arial-BoldMT-Identity-H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Arial-BoldMT-Identity-H"/>
              </a:rPr>
              <a:t>847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550697" y="3541465"/>
            <a:ext cx="1137913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201</a:t>
            </a:r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3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 I</a:t>
            </a:r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-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IX</a:t>
            </a:r>
            <a:endParaRPr lang="en-US" sz="1200" dirty="0"/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1552024" y="3829601"/>
            <a:ext cx="3886040" cy="11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000" y="3870683"/>
            <a:ext cx="1216607" cy="61041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768" y="3871398"/>
            <a:ext cx="1216607" cy="610411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4636992" y="4076050"/>
            <a:ext cx="697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-BoldMT-Identity-H"/>
              </a:rPr>
              <a:t>3101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1584064" y="4463419"/>
            <a:ext cx="110454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201</a:t>
            </a:r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4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 I</a:t>
            </a:r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-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IX</a:t>
            </a:r>
            <a:endParaRPr lang="en-US" sz="1200" dirty="0"/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1584064" y="4769652"/>
            <a:ext cx="3886040" cy="11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205" y="4817428"/>
            <a:ext cx="1216607" cy="61041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205" y="5688800"/>
            <a:ext cx="1216607" cy="610411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1584063" y="5376903"/>
            <a:ext cx="110454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201</a:t>
            </a:r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5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 I</a:t>
            </a:r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-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IX</a:t>
            </a:r>
            <a:endParaRPr lang="en-US" sz="1200" dirty="0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1584064" y="5662595"/>
            <a:ext cx="3886040" cy="11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588037" y="5768874"/>
            <a:ext cx="850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dirty="0" smtClean="0">
                <a:solidFill>
                  <a:srgbClr val="FF0000"/>
                </a:solidFill>
                <a:latin typeface="Arial-BoldMT-Identity-H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Arial-BoldMT-Identity-H"/>
              </a:rPr>
              <a:t>714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4636993" y="493000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00B0F0"/>
                </a:solidFill>
                <a:latin typeface="Arial-BoldMT-Identity-H"/>
              </a:rPr>
              <a:t>1</a:t>
            </a:r>
            <a:r>
              <a:rPr lang="en-US" b="1" dirty="0" smtClean="0">
                <a:solidFill>
                  <a:srgbClr val="00B0F0"/>
                </a:solidFill>
                <a:latin typeface="Arial-BoldMT-Identity-H"/>
              </a:rPr>
              <a:t>584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6780527" y="3962920"/>
            <a:ext cx="129144" cy="25949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Isosceles Triangle 75"/>
          <p:cNvSpPr/>
          <p:nvPr/>
        </p:nvSpPr>
        <p:spPr>
          <a:xfrm>
            <a:off x="8310001" y="4020180"/>
            <a:ext cx="129144" cy="25949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/>
          <p:cNvSpPr/>
          <p:nvPr/>
        </p:nvSpPr>
        <p:spPr>
          <a:xfrm>
            <a:off x="6909671" y="4829272"/>
            <a:ext cx="129144" cy="25949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Isosceles Triangle 77"/>
          <p:cNvSpPr/>
          <p:nvPr/>
        </p:nvSpPr>
        <p:spPr>
          <a:xfrm>
            <a:off x="8396667" y="4956900"/>
            <a:ext cx="129144" cy="25949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Isosceles Triangle 78"/>
          <p:cNvSpPr/>
          <p:nvPr/>
        </p:nvSpPr>
        <p:spPr>
          <a:xfrm>
            <a:off x="7515026" y="5439735"/>
            <a:ext cx="129144" cy="25949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821"/>
            <a:ext cx="944962" cy="859611"/>
          </a:xfrm>
          <a:prstGeom prst="rect">
            <a:avLst/>
          </a:prstGeom>
        </p:spPr>
      </p:pic>
      <p:sp>
        <p:nvSpPr>
          <p:cNvPr id="3" name="Title 6"/>
          <p:cNvSpPr txBox="1">
            <a:spLocks/>
          </p:cNvSpPr>
          <p:nvPr/>
        </p:nvSpPr>
        <p:spPr bwMode="auto">
          <a:xfrm>
            <a:off x="1474342" y="29009"/>
            <a:ext cx="7186613" cy="53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ДАРХАН-УУЛ АЙМГИЙН СТАТИСТИКИЙН ХЭЛТЭС</a:t>
            </a:r>
            <a:endParaRPr lang="mn-MN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297426" y="535237"/>
            <a:ext cx="7530958" cy="10275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97426" y="6420221"/>
            <a:ext cx="7530958" cy="10275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6"/>
          <p:cNvSpPr txBox="1">
            <a:spLocks/>
          </p:cNvSpPr>
          <p:nvPr/>
        </p:nvSpPr>
        <p:spPr bwMode="auto">
          <a:xfrm>
            <a:off x="1258585" y="6431622"/>
            <a:ext cx="7351159" cy="28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Вэб: </a:t>
            </a:r>
            <a:r>
              <a:rPr lang="en-US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www.darkhan-uul@nso.mn</a:t>
            </a:r>
            <a:endParaRPr lang="mn-MN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703384"/>
            <a:ext cx="79883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2011 он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11041.4       1001.8    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916.7   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230.0            1100.0</a:t>
            </a:r>
            <a:endParaRPr lang="mn-MN" sz="16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16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он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9050.9       1189.5         961.6      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397.0            3870.2</a:t>
            </a:r>
            <a:endParaRPr lang="mn-MN" sz="16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16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он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10640.5       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695.0      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1240.5          92.5             5775.4</a:t>
            </a:r>
            <a:endParaRPr lang="mn-MN" sz="16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16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он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11030.5      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591.2       1341.4         319.7            5641.1</a:t>
            </a:r>
            <a:endParaRPr lang="mn-MN" sz="16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16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2015 он                 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14660.9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375.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102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128.0            4752.0 </a:t>
            </a:r>
          </a:p>
          <a:p>
            <a:endParaRPr lang="en-US" sz="1600" u="sng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600" u="sng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Тариалсан талбай, га</a:t>
            </a:r>
          </a:p>
          <a:p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Хураасан ургац, тн</a:t>
            </a:r>
          </a:p>
          <a:p>
            <a:endParaRPr lang="en-US" sz="16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16803.8       14276.5     13144.7       6308.6            473.6</a:t>
            </a:r>
            <a:endParaRPr lang="mn-MN" sz="16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16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12820.8       14208.0     12928.9      1600.0           2150.0</a:t>
            </a:r>
            <a:endParaRPr lang="mn-MN" sz="16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16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11698.0         8417.0      15277.9       147.9           2370.2</a:t>
            </a:r>
            <a:endParaRPr lang="mn-MN" sz="16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16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14937.0         7327.6      17085.8        489.1           3948.7</a:t>
            </a:r>
            <a:endParaRPr lang="mn-MN" sz="16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16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2327.0         1907.4        3080.4        264.0                0.0</a:t>
            </a:r>
            <a:endParaRPr lang="mn-MN" sz="16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130" y="3178892"/>
            <a:ext cx="961293" cy="618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11" y="3164143"/>
            <a:ext cx="903246" cy="618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32" y="3164143"/>
            <a:ext cx="895561" cy="618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897" y="3178892"/>
            <a:ext cx="1003835" cy="618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570" y="3164143"/>
            <a:ext cx="1290446" cy="61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5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2722</TotalTime>
  <Words>372</Words>
  <Application>Microsoft Office PowerPoint</Application>
  <PresentationFormat>On-screen Show (4:3)</PresentationFormat>
  <Paragraphs>109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 Unicode MS</vt:lpstr>
      <vt:lpstr>Arial</vt:lpstr>
      <vt:lpstr>Arial-BoldMT-Identity-H</vt:lpstr>
      <vt:lpstr>Corbel</vt:lpstr>
      <vt:lpstr>Gill Sans MT</vt:lpstr>
      <vt:lpstr>Times New Roman</vt:lpstr>
      <vt:lpstr>Verdana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102</cp:revision>
  <dcterms:created xsi:type="dcterms:W3CDTF">2015-01-14T09:22:32Z</dcterms:created>
  <dcterms:modified xsi:type="dcterms:W3CDTF">2015-10-16T02:09:35Z</dcterms:modified>
</cp:coreProperties>
</file>