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charts/chart6.xml" ContentType="application/vnd.openxmlformats-officedocument.drawingml.char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56" r:id="rId1"/>
  </p:sldMasterIdLst>
  <p:notesMasterIdLst>
    <p:notesMasterId r:id="rId5"/>
  </p:notesMasterIdLst>
  <p:sldIdLst>
    <p:sldId id="259" r:id="rId2"/>
    <p:sldId id="261" r:id="rId3"/>
    <p:sldId id="263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003E6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1" autoAdjust="0"/>
    <p:restoredTop sz="94638" autoAdjust="0"/>
  </p:normalViewPr>
  <p:slideViewPr>
    <p:cSldViewPr>
      <p:cViewPr>
        <p:scale>
          <a:sx n="100" d="100"/>
          <a:sy n="100" d="100"/>
        </p:scale>
        <p:origin x="-1374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9" d="100"/>
          <a:sy n="69" d="100"/>
        </p:scale>
        <p:origin x="-2238" y="-108"/>
      </p:cViewPr>
      <p:guideLst>
        <p:guide orient="horz" pos="2880"/>
        <p:guide pos="2160"/>
      </p:guideLst>
    </p:cSldViewPr>
  </p:notes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Office_Excel_Worksheet2.xlsx"/><Relationship Id="rId1" Type="http://schemas.openxmlformats.org/officeDocument/2006/relationships/image" Target="../media/image3.jpeg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Office_Excel_Worksheet4.xlsx"/><Relationship Id="rId1" Type="http://schemas.openxmlformats.org/officeDocument/2006/relationships/image" Target="../media/image7.jpeg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Office_Excel_Worksheet6.xlsx"/><Relationship Id="rId1" Type="http://schemas.openxmlformats.org/officeDocument/2006/relationships/image" Target="../media/image8.jpeg"/></Relationships>
</file>

<file path=ppt/charts/_rels/chart4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Office_Excel_Worksheet8.xlsx"/><Relationship Id="rId1" Type="http://schemas.openxmlformats.org/officeDocument/2006/relationships/image" Target="../media/image9.jpeg"/></Relationships>
</file>

<file path=ppt/charts/_rels/chart5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Office_Excel_Worksheet10.xlsx"/><Relationship Id="rId1" Type="http://schemas.openxmlformats.org/officeDocument/2006/relationships/image" Target="../media/image12.jpeg"/></Relationships>
</file>

<file path=ppt/charts/_rels/chart6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Office_Excel_Worksheet12.xlsx"/><Relationship Id="rId1" Type="http://schemas.openxmlformats.org/officeDocument/2006/relationships/image" Target="../media/image13.jpeg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autoTitleDeleted val="1"/>
    <c:plotArea>
      <c:layout>
        <c:manualLayout>
          <c:layoutTarget val="inner"/>
          <c:xMode val="edge"/>
          <c:yMode val="edge"/>
          <c:x val="9.6175967134542961E-2"/>
          <c:y val="4.5454545454545456E-2"/>
          <c:w val="0.88751968503937007"/>
          <c:h val="0.78865962777380105"/>
        </c:manualLayout>
      </c:layout>
      <c:lineChart>
        <c:grouping val="standard"/>
        <c:ser>
          <c:idx val="0"/>
          <c:order val="0"/>
          <c:tx>
            <c:strRef>
              <c:f>Sheet1!$B$1</c:f>
              <c:strCache>
                <c:ptCount val="1"/>
                <c:pt idx="0">
                  <c:v>Бүгд</c:v>
                </c:pt>
              </c:strCache>
            </c:strRef>
          </c:tx>
          <c:spPr>
            <a:ln>
              <a:solidFill>
                <a:schemeClr val="bg2">
                  <a:lumMod val="75000"/>
                </a:schemeClr>
              </a:solidFill>
            </a:ln>
          </c:spPr>
          <c:marker>
            <c:symbol val="none"/>
          </c:marker>
          <c:dLbls>
            <c:dLbl>
              <c:idx val="0"/>
              <c:layout>
                <c:manualLayout>
                  <c:x val="-7.9710144927536489E-2"/>
                  <c:y val="1.1363636363636385E-2"/>
                </c:manualLayout>
              </c:layout>
              <c:showVal val="1"/>
            </c:dLbl>
            <c:dLbl>
              <c:idx val="1"/>
              <c:layout>
                <c:manualLayout>
                  <c:x val="-7.0652173913043598E-2"/>
                  <c:y val="-4.1666666666666692E-2"/>
                </c:manualLayout>
              </c:layout>
              <c:showVal val="1"/>
            </c:dLbl>
            <c:dLbl>
              <c:idx val="2"/>
              <c:layout>
                <c:manualLayout>
                  <c:x val="-6.1594202898550734E-2"/>
                  <c:y val="-4.1666666666666692E-2"/>
                </c:manualLayout>
              </c:layout>
              <c:showVal val="1"/>
            </c:dLbl>
            <c:txPr>
              <a:bodyPr/>
              <a:lstStyle/>
              <a:p>
                <a:pPr>
                  <a:defRPr sz="800">
                    <a:latin typeface="Arial" pitchFamily="34" charset="0"/>
                    <a:cs typeface="Arial" pitchFamily="34" charset="0"/>
                  </a:defRPr>
                </a:pPr>
                <a:endParaRPr lang="en-US"/>
              </a:p>
            </c:txPr>
            <c:showVal val="1"/>
          </c:dLbls>
          <c:cat>
            <c:strRef>
              <c:f>Sheet1!$A$2:$A$6</c:f>
              <c:strCache>
                <c:ptCount val="5"/>
                <c:pt idx="0">
                  <c:v>2011 он</c:v>
                </c:pt>
                <c:pt idx="1">
                  <c:v>2012 он</c:v>
                </c:pt>
                <c:pt idx="2">
                  <c:v>2013 он</c:v>
                </c:pt>
                <c:pt idx="3">
                  <c:v>2014 он</c:v>
                </c:pt>
                <c:pt idx="4">
                  <c:v>2015 он</c:v>
                </c:pt>
              </c:strCache>
            </c:strRef>
          </c:cat>
          <c:val>
            <c:numRef>
              <c:f>Sheet1!$B$2:$B$6</c:f>
              <c:numCache>
                <c:formatCode>0.0</c:formatCode>
                <c:ptCount val="5"/>
                <c:pt idx="0">
                  <c:v>45898.5</c:v>
                </c:pt>
                <c:pt idx="1">
                  <c:v>78514.7</c:v>
                </c:pt>
                <c:pt idx="2">
                  <c:v>76604.899999999994</c:v>
                </c:pt>
                <c:pt idx="3">
                  <c:v>82929.2</c:v>
                </c:pt>
                <c:pt idx="4">
                  <c:v>49864.700000000004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Цахилгаан, дулаан, ус</c:v>
                </c:pt>
              </c:strCache>
            </c:strRef>
          </c:tx>
          <c:marker>
            <c:symbol val="none"/>
          </c:marker>
          <c:dLbls>
            <c:dLbl>
              <c:idx val="0"/>
              <c:layout>
                <c:manualLayout>
                  <c:x val="-6.8840579710144928E-2"/>
                  <c:y val="1.5151515151515176E-2"/>
                </c:manualLayout>
              </c:layout>
              <c:showVal val="1"/>
            </c:dLbl>
            <c:dLbl>
              <c:idx val="1"/>
              <c:layout>
                <c:manualLayout>
                  <c:x val="-3.8043478260869637E-2"/>
                  <c:y val="-3.7878787878787949E-2"/>
                </c:manualLayout>
              </c:layout>
              <c:showVal val="1"/>
            </c:dLbl>
            <c:dLbl>
              <c:idx val="2"/>
              <c:layout>
                <c:manualLayout>
                  <c:x val="-3.985507246376821E-2"/>
                  <c:y val="-4.1666666666666692E-2"/>
                </c:manualLayout>
              </c:layout>
              <c:showVal val="1"/>
            </c:dLbl>
            <c:dLbl>
              <c:idx val="3"/>
              <c:layout>
                <c:manualLayout>
                  <c:x val="-5.2536231884058121E-2"/>
                  <c:y val="-3.7878787878787949E-2"/>
                </c:manualLayout>
              </c:layout>
              <c:showVal val="1"/>
            </c:dLbl>
            <c:dLbl>
              <c:idx val="4"/>
              <c:layout>
                <c:manualLayout>
                  <c:x val="-5.4347826086956534E-2"/>
                  <c:y val="-3.7878787878787949E-2"/>
                </c:manualLayout>
              </c:layout>
              <c:showVal val="1"/>
            </c:dLbl>
            <c:txPr>
              <a:bodyPr/>
              <a:lstStyle/>
              <a:p>
                <a:pPr>
                  <a:defRPr sz="800">
                    <a:latin typeface="Arial" pitchFamily="34" charset="0"/>
                    <a:cs typeface="Arial" pitchFamily="34" charset="0"/>
                  </a:defRPr>
                </a:pPr>
                <a:endParaRPr lang="en-US"/>
              </a:p>
            </c:txPr>
            <c:showVal val="1"/>
          </c:dLbls>
          <c:cat>
            <c:strRef>
              <c:f>Sheet1!$A$2:$A$6</c:f>
              <c:strCache>
                <c:ptCount val="5"/>
                <c:pt idx="0">
                  <c:v>2011 он</c:v>
                </c:pt>
                <c:pt idx="1">
                  <c:v>2012 он</c:v>
                </c:pt>
                <c:pt idx="2">
                  <c:v>2013 он</c:v>
                </c:pt>
                <c:pt idx="3">
                  <c:v>2014 он</c:v>
                </c:pt>
                <c:pt idx="4">
                  <c:v>2015 он</c:v>
                </c:pt>
              </c:strCache>
            </c:strRef>
          </c:cat>
          <c:val>
            <c:numRef>
              <c:f>Sheet1!$C$2:$C$6</c:f>
              <c:numCache>
                <c:formatCode>0.0</c:formatCode>
                <c:ptCount val="5"/>
                <c:pt idx="0">
                  <c:v>6752.7</c:v>
                </c:pt>
                <c:pt idx="1">
                  <c:v>6735.6</c:v>
                </c:pt>
                <c:pt idx="2">
                  <c:v>6522.4</c:v>
                </c:pt>
                <c:pt idx="3" formatCode="General">
                  <c:v>6795.6</c:v>
                </c:pt>
                <c:pt idx="4" formatCode="General">
                  <c:v>6796.1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Уул уурхай олборлолт</c:v>
                </c:pt>
              </c:strCache>
            </c:strRef>
          </c:tx>
          <c:marker>
            <c:symbol val="none"/>
          </c:marker>
          <c:dLbls>
            <c:dLbl>
              <c:idx val="0"/>
              <c:layout>
                <c:manualLayout>
                  <c:x val="-6.8840579710144928E-2"/>
                  <c:y val="-2.2727272727272728E-2"/>
                </c:manualLayout>
              </c:layout>
              <c:showVal val="1"/>
            </c:dLbl>
            <c:dLbl>
              <c:idx val="1"/>
              <c:layout>
                <c:manualLayout>
                  <c:x val="-4.5289855072463768E-2"/>
                  <c:y val="-2.2727272727272728E-2"/>
                </c:manualLayout>
              </c:layout>
              <c:showVal val="1"/>
            </c:dLbl>
            <c:txPr>
              <a:bodyPr/>
              <a:lstStyle/>
              <a:p>
                <a:pPr>
                  <a:defRPr sz="800">
                    <a:latin typeface="Arial" pitchFamily="34" charset="0"/>
                    <a:cs typeface="Arial" pitchFamily="34" charset="0"/>
                  </a:defRPr>
                </a:pPr>
                <a:endParaRPr lang="en-US"/>
              </a:p>
            </c:txPr>
            <c:showVal val="1"/>
          </c:dLbls>
          <c:cat>
            <c:strRef>
              <c:f>Sheet1!$A$2:$A$6</c:f>
              <c:strCache>
                <c:ptCount val="5"/>
                <c:pt idx="0">
                  <c:v>2011 он</c:v>
                </c:pt>
                <c:pt idx="1">
                  <c:v>2012 он</c:v>
                </c:pt>
                <c:pt idx="2">
                  <c:v>2013 он</c:v>
                </c:pt>
                <c:pt idx="3">
                  <c:v>2014 он</c:v>
                </c:pt>
                <c:pt idx="4">
                  <c:v>2015 он</c:v>
                </c:pt>
              </c:strCache>
            </c:strRef>
          </c:cat>
          <c:val>
            <c:numRef>
              <c:f>Sheet1!$D$2:$D$6</c:f>
              <c:numCache>
                <c:formatCode>0.0</c:formatCode>
                <c:ptCount val="5"/>
                <c:pt idx="0">
                  <c:v>10685.3</c:v>
                </c:pt>
                <c:pt idx="1">
                  <c:v>37380.1</c:v>
                </c:pt>
                <c:pt idx="2">
                  <c:v>31880</c:v>
                </c:pt>
                <c:pt idx="3" formatCode="General">
                  <c:v>25350.400000000001</c:v>
                </c:pt>
                <c:pt idx="4" formatCode="General">
                  <c:v>4267.8</c:v>
                </c:pt>
              </c:numCache>
            </c:numRef>
          </c:val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Боловсруулах үйлдвэрлэлт</c:v>
                </c:pt>
              </c:strCache>
            </c:strRef>
          </c:tx>
          <c:marker>
            <c:symbol val="none"/>
          </c:marker>
          <c:dLbls>
            <c:dLbl>
              <c:idx val="0"/>
              <c:layout>
                <c:manualLayout>
                  <c:x val="-7.9710144927536489E-2"/>
                  <c:y val="0"/>
                </c:manualLayout>
              </c:layout>
              <c:showVal val="1"/>
            </c:dLbl>
            <c:dLbl>
              <c:idx val="1"/>
              <c:layout>
                <c:manualLayout>
                  <c:x val="-2.5362318840579712E-2"/>
                  <c:y val="1.5151515151515152E-2"/>
                </c:manualLayout>
              </c:layout>
              <c:showVal val="1"/>
            </c:dLbl>
            <c:dLbl>
              <c:idx val="2"/>
              <c:layout>
                <c:manualLayout>
                  <c:x val="-7.2463768115942143E-2"/>
                  <c:y val="-2.6515151515151558E-2"/>
                </c:manualLayout>
              </c:layout>
              <c:showVal val="1"/>
            </c:dLbl>
            <c:txPr>
              <a:bodyPr/>
              <a:lstStyle/>
              <a:p>
                <a:pPr>
                  <a:defRPr sz="800">
                    <a:latin typeface="Arial" pitchFamily="34" charset="0"/>
                    <a:cs typeface="Arial" pitchFamily="34" charset="0"/>
                  </a:defRPr>
                </a:pPr>
                <a:endParaRPr lang="en-US"/>
              </a:p>
            </c:txPr>
            <c:showVal val="1"/>
          </c:dLbls>
          <c:cat>
            <c:strRef>
              <c:f>Sheet1!$A$2:$A$6</c:f>
              <c:strCache>
                <c:ptCount val="5"/>
                <c:pt idx="0">
                  <c:v>2011 он</c:v>
                </c:pt>
                <c:pt idx="1">
                  <c:v>2012 он</c:v>
                </c:pt>
                <c:pt idx="2">
                  <c:v>2013 он</c:v>
                </c:pt>
                <c:pt idx="3">
                  <c:v>2014 он</c:v>
                </c:pt>
                <c:pt idx="4">
                  <c:v>2015 он</c:v>
                </c:pt>
              </c:strCache>
            </c:strRef>
          </c:cat>
          <c:val>
            <c:numRef>
              <c:f>Sheet1!$E$2:$E$6</c:f>
              <c:numCache>
                <c:formatCode>0.0</c:formatCode>
                <c:ptCount val="5"/>
                <c:pt idx="0">
                  <c:v>28460.5</c:v>
                </c:pt>
                <c:pt idx="1">
                  <c:v>34399</c:v>
                </c:pt>
                <c:pt idx="2">
                  <c:v>38202.5</c:v>
                </c:pt>
                <c:pt idx="3" formatCode="General">
                  <c:v>50783.199999999997</c:v>
                </c:pt>
                <c:pt idx="4" formatCode="General">
                  <c:v>38800.800000000003</c:v>
                </c:pt>
              </c:numCache>
            </c:numRef>
          </c:val>
        </c:ser>
        <c:dLbls>
          <c:showVal val="1"/>
        </c:dLbls>
        <c:marker val="1"/>
        <c:axId val="63223680"/>
        <c:axId val="63225216"/>
      </c:lineChart>
      <c:catAx>
        <c:axId val="63223680"/>
        <c:scaling>
          <c:orientation val="minMax"/>
        </c:scaling>
        <c:axPos val="b"/>
        <c:majorTickMark val="none"/>
        <c:tickLblPos val="nextTo"/>
        <c:txPr>
          <a:bodyPr/>
          <a:lstStyle/>
          <a:p>
            <a:pPr>
              <a:defRPr sz="1000">
                <a:latin typeface="Arial Mon" pitchFamily="34" charset="0"/>
              </a:defRPr>
            </a:pPr>
            <a:endParaRPr lang="en-US"/>
          </a:p>
        </c:txPr>
        <c:crossAx val="63225216"/>
        <c:crosses val="autoZero"/>
        <c:auto val="1"/>
        <c:lblAlgn val="ctr"/>
        <c:lblOffset val="100"/>
      </c:catAx>
      <c:valAx>
        <c:axId val="63225216"/>
        <c:scaling>
          <c:orientation val="minMax"/>
          <c:max val="83000"/>
          <c:min val="4000"/>
        </c:scaling>
        <c:axPos val="l"/>
        <c:majorGridlines/>
        <c:numFmt formatCode="0.0" sourceLinked="1"/>
        <c:majorTickMark val="none"/>
        <c:tickLblPos val="nextTo"/>
        <c:txPr>
          <a:bodyPr/>
          <a:lstStyle/>
          <a:p>
            <a:pPr>
              <a:defRPr sz="1000">
                <a:latin typeface="Arial Mon" pitchFamily="34" charset="0"/>
              </a:defRPr>
            </a:pPr>
            <a:endParaRPr lang="en-US"/>
          </a:p>
        </c:txPr>
        <c:crossAx val="63223680"/>
        <c:crosses val="autoZero"/>
        <c:crossBetween val="between"/>
        <c:majorUnit val="6000"/>
        <c:minorUnit val="1000"/>
      </c:valAx>
    </c:plotArea>
    <c:legend>
      <c:legendPos val="b"/>
      <c:layout/>
      <c:txPr>
        <a:bodyPr/>
        <a:lstStyle/>
        <a:p>
          <a:pPr>
            <a:defRPr sz="800">
              <a:latin typeface="Arial" pitchFamily="34" charset="0"/>
              <a:cs typeface="Arial" pitchFamily="34" charset="0"/>
            </a:defRPr>
          </a:pPr>
          <a:endParaRPr lang="en-US"/>
        </a:p>
      </c:txPr>
    </c:legend>
    <c:plotVisOnly val="1"/>
  </c:chart>
  <c:spPr>
    <a:blipFill>
      <a:blip xmlns:r="http://schemas.openxmlformats.org/officeDocument/2006/relationships" r:embed="rId1"/>
      <a:stretch>
        <a:fillRect/>
      </a:stretch>
    </a:blipFill>
  </c:spPr>
  <c:txPr>
    <a:bodyPr/>
    <a:lstStyle/>
    <a:p>
      <a:pPr>
        <a:defRPr sz="1800"/>
      </a:pPr>
      <a:endParaRPr lang="en-US"/>
    </a:p>
  </c:txPr>
  <c:externalData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/>
      <c:lineChart>
        <c:grouping val="standard"/>
        <c:ser>
          <c:idx val="0"/>
          <c:order val="0"/>
          <c:tx>
            <c:strRef>
              <c:f>Sheet1!$B$1</c:f>
              <c:strCache>
                <c:ptCount val="1"/>
                <c:pt idx="0">
                  <c:v>Гурил /тонн/</c:v>
                </c:pt>
              </c:strCache>
            </c:strRef>
          </c:tx>
          <c:marker>
            <c:symbol val="none"/>
          </c:marker>
          <c:dLbls>
            <c:dLbl>
              <c:idx val="0"/>
              <c:layout>
                <c:manualLayout>
                  <c:x val="-7.407407407407407E-2"/>
                  <c:y val="-5.3333333333333517E-2"/>
                </c:manualLayout>
              </c:layout>
              <c:showVal val="1"/>
            </c:dLbl>
            <c:dLbl>
              <c:idx val="1"/>
              <c:layout>
                <c:manualLayout>
                  <c:x val="-7.407407407407407E-2"/>
                  <c:y val="-7.3333333333333556E-2"/>
                </c:manualLayout>
              </c:layout>
              <c:showVal val="1"/>
            </c:dLbl>
            <c:dLbl>
              <c:idx val="2"/>
              <c:layout>
                <c:manualLayout>
                  <c:x val="-0.1"/>
                  <c:y val="-0.10666666666666683"/>
                </c:manualLayout>
              </c:layout>
              <c:showVal val="1"/>
            </c:dLbl>
            <c:dLbl>
              <c:idx val="3"/>
              <c:layout>
                <c:manualLayout>
                  <c:x val="-0.1"/>
                  <c:y val="-1.9999999999999983E-2"/>
                </c:manualLayout>
              </c:layout>
              <c:showVal val="1"/>
            </c:dLbl>
            <c:dLbl>
              <c:idx val="4"/>
              <c:layout>
                <c:manualLayout>
                  <c:x val="-1.4814814814814815E-2"/>
                  <c:y val="-3.333333333333334E-2"/>
                </c:manualLayout>
              </c:layout>
              <c:showVal val="1"/>
            </c:dLbl>
            <c:txPr>
              <a:bodyPr/>
              <a:lstStyle/>
              <a:p>
                <a:pPr>
                  <a:defRPr sz="700">
                    <a:latin typeface="Arial Mon" pitchFamily="34" charset="0"/>
                  </a:defRPr>
                </a:pPr>
                <a:endParaRPr lang="en-US"/>
              </a:p>
            </c:txPr>
            <c:showVal val="1"/>
          </c:dLbls>
          <c:cat>
            <c:numRef>
              <c:f>Sheet1!$A$2:$A$6</c:f>
              <c:numCache>
                <c:formatCode>General</c:formatCode>
                <c:ptCount val="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</c:numCache>
            </c:numRef>
          </c:cat>
          <c:val>
            <c:numRef>
              <c:f>Sheet1!$B$2:$B$6</c:f>
              <c:numCache>
                <c:formatCode>0.0</c:formatCode>
                <c:ptCount val="5"/>
                <c:pt idx="0">
                  <c:v>5969.7</c:v>
                </c:pt>
                <c:pt idx="1">
                  <c:v>2439.9</c:v>
                </c:pt>
                <c:pt idx="2">
                  <c:v>6958.6</c:v>
                </c:pt>
                <c:pt idx="3">
                  <c:v>8253.6</c:v>
                </c:pt>
                <c:pt idx="4">
                  <c:v>13971.3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Ургамлын тос /мян.литр/</c:v>
                </c:pt>
              </c:strCache>
            </c:strRef>
          </c:tx>
          <c:marker>
            <c:symbol val="none"/>
          </c:marker>
          <c:dLbls>
            <c:dLbl>
              <c:idx val="2"/>
              <c:layout>
                <c:manualLayout>
                  <c:x val="-7.7777777777777779E-2"/>
                  <c:y val="-4.6666666666666683E-2"/>
                </c:manualLayout>
              </c:layout>
              <c:showVal val="1"/>
            </c:dLbl>
            <c:dLbl>
              <c:idx val="3"/>
              <c:layout>
                <c:manualLayout>
                  <c:x val="-7.7777777777777779E-2"/>
                  <c:y val="-6.6666666666666721E-2"/>
                </c:manualLayout>
              </c:layout>
              <c:showVal val="1"/>
            </c:dLbl>
            <c:dLbl>
              <c:idx val="4"/>
              <c:layout>
                <c:manualLayout>
                  <c:x val="-5.1851851851851864E-2"/>
                  <c:y val="-8.6666666666666975E-2"/>
                </c:manualLayout>
              </c:layout>
              <c:showVal val="1"/>
            </c:dLbl>
            <c:txPr>
              <a:bodyPr/>
              <a:lstStyle/>
              <a:p>
                <a:pPr>
                  <a:defRPr sz="700">
                    <a:latin typeface="Arial Mon" pitchFamily="34" charset="0"/>
                  </a:defRPr>
                </a:pPr>
                <a:endParaRPr lang="en-US"/>
              </a:p>
            </c:txPr>
            <c:showVal val="1"/>
          </c:dLbls>
          <c:cat>
            <c:numRef>
              <c:f>Sheet1!$A$2:$A$6</c:f>
              <c:numCache>
                <c:formatCode>General</c:formatCode>
                <c:ptCount val="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</c:numCache>
            </c:numRef>
          </c:cat>
          <c:val>
            <c:numRef>
              <c:f>Sheet1!$C$2:$C$6</c:f>
              <c:numCache>
                <c:formatCode>0.0</c:formatCode>
                <c:ptCount val="5"/>
                <c:pt idx="0">
                  <c:v>0</c:v>
                </c:pt>
                <c:pt idx="1">
                  <c:v>674.9</c:v>
                </c:pt>
                <c:pt idx="2">
                  <c:v>1517.3</c:v>
                </c:pt>
                <c:pt idx="3">
                  <c:v>1345.8</c:v>
                </c:pt>
                <c:pt idx="4">
                  <c:v>541.6</c:v>
                </c:pt>
              </c:numCache>
            </c:numRef>
          </c:val>
        </c:ser>
        <c:marker val="1"/>
        <c:axId val="91289472"/>
        <c:axId val="91291008"/>
      </c:lineChart>
      <c:catAx>
        <c:axId val="9128947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800">
                <a:latin typeface="Arial Mon" pitchFamily="34" charset="0"/>
              </a:defRPr>
            </a:pPr>
            <a:endParaRPr lang="en-US"/>
          </a:p>
        </c:txPr>
        <c:crossAx val="91291008"/>
        <c:crosses val="autoZero"/>
        <c:auto val="1"/>
        <c:lblAlgn val="ctr"/>
        <c:lblOffset val="100"/>
      </c:catAx>
      <c:valAx>
        <c:axId val="91291008"/>
        <c:scaling>
          <c:orientation val="minMax"/>
        </c:scaling>
        <c:axPos val="l"/>
        <c:numFmt formatCode="0.0" sourceLinked="1"/>
        <c:tickLblPos val="nextTo"/>
        <c:txPr>
          <a:bodyPr/>
          <a:lstStyle/>
          <a:p>
            <a:pPr>
              <a:defRPr sz="800">
                <a:latin typeface="Arial Mon" pitchFamily="34" charset="0"/>
              </a:defRPr>
            </a:pPr>
            <a:endParaRPr lang="en-US"/>
          </a:p>
        </c:txPr>
        <c:crossAx val="91289472"/>
        <c:crosses val="autoZero"/>
        <c:crossBetween val="between"/>
      </c:valAx>
      <c:spPr>
        <a:blipFill>
          <a:blip xmlns:r="http://schemas.openxmlformats.org/officeDocument/2006/relationships" r:embed="rId1"/>
          <a:stretch>
            <a:fillRect/>
          </a:stretch>
        </a:blipFill>
      </c:spPr>
    </c:plotArea>
    <c:legend>
      <c:legendPos val="b"/>
      <c:layout/>
      <c:txPr>
        <a:bodyPr/>
        <a:lstStyle/>
        <a:p>
          <a:pPr>
            <a:defRPr sz="800">
              <a:latin typeface="Arial Mon" pitchFamily="34" charset="0"/>
            </a:defRPr>
          </a:pPr>
          <a:endParaRPr lang="en-US"/>
        </a:p>
      </c:txPr>
    </c:legend>
    <c:plotVisOnly val="1"/>
  </c:chart>
  <c:txPr>
    <a:bodyPr/>
    <a:lstStyle/>
    <a:p>
      <a:pPr>
        <a:defRPr sz="1800"/>
      </a:pPr>
      <a:endParaRPr lang="en-US"/>
    </a:p>
  </c:txPr>
  <c:externalData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>
        <c:manualLayout>
          <c:layoutTarget val="inner"/>
          <c:xMode val="edge"/>
          <c:yMode val="edge"/>
          <c:x val="0.18783038944456298"/>
          <c:y val="8.8235294117647217E-2"/>
          <c:w val="0.80316060154642832"/>
          <c:h val="0.55977709587772118"/>
        </c:manualLayout>
      </c:layout>
      <c:barChart>
        <c:barDir val="col"/>
        <c:grouping val="clustered"/>
        <c:ser>
          <c:idx val="0"/>
          <c:order val="0"/>
          <c:tx>
            <c:strRef>
              <c:f>Sheet1!$B$1</c:f>
              <c:strCache>
                <c:ptCount val="1"/>
                <c:pt idx="0">
                  <c:v>Цахилгаан /сая кв.цаг/</c:v>
                </c:pt>
              </c:strCache>
            </c:strRef>
          </c:tx>
          <c:spPr>
            <a:solidFill>
              <a:schemeClr val="bg2">
                <a:lumMod val="75000"/>
              </a:schemeClr>
            </a:solidFill>
          </c:spPr>
          <c:cat>
            <c:numRef>
              <c:f>Sheet1!$A$2:$A$6</c:f>
              <c:numCache>
                <c:formatCode>General</c:formatCode>
                <c:ptCount val="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</c:numCache>
            </c:numRef>
          </c:cat>
          <c:val>
            <c:numRef>
              <c:f>Sheet1!$B$2:$B$6</c:f>
              <c:numCache>
                <c:formatCode>General</c:formatCode>
                <c:ptCount val="5"/>
                <c:pt idx="0">
                  <c:v>109.1</c:v>
                </c:pt>
                <c:pt idx="1">
                  <c:v>109.7</c:v>
                </c:pt>
                <c:pt idx="2">
                  <c:v>103.7</c:v>
                </c:pt>
                <c:pt idx="3">
                  <c:v>109.1</c:v>
                </c:pt>
                <c:pt idx="4">
                  <c:v>109.3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Дулаан /мян.ккал/</c:v>
                </c:pt>
              </c:strCache>
            </c:strRef>
          </c:tx>
          <c:spPr>
            <a:solidFill>
              <a:schemeClr val="bg2">
                <a:lumMod val="50000"/>
              </a:schemeClr>
            </a:solidFill>
          </c:spPr>
          <c:cat>
            <c:numRef>
              <c:f>Sheet1!$A$2:$A$6</c:f>
              <c:numCache>
                <c:formatCode>General</c:formatCode>
                <c:ptCount val="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</c:numCache>
            </c:numRef>
          </c:cat>
          <c:val>
            <c:numRef>
              <c:f>Sheet1!$C$2:$C$6</c:f>
              <c:numCache>
                <c:formatCode>General</c:formatCode>
                <c:ptCount val="5"/>
                <c:pt idx="0">
                  <c:v>282.5</c:v>
                </c:pt>
                <c:pt idx="1">
                  <c:v>286.60000000000002</c:v>
                </c:pt>
                <c:pt idx="2">
                  <c:v>289.10000000000002</c:v>
                </c:pt>
                <c:pt idx="3">
                  <c:v>302.10000000000002</c:v>
                </c:pt>
                <c:pt idx="4">
                  <c:v>297.2</c:v>
                </c:pt>
              </c:numCache>
            </c:numRef>
          </c:val>
        </c:ser>
        <c:axId val="91417984"/>
        <c:axId val="91419776"/>
      </c:barChart>
      <c:catAx>
        <c:axId val="9141798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800">
                <a:latin typeface="Arial Mon" pitchFamily="34" charset="0"/>
              </a:defRPr>
            </a:pPr>
            <a:endParaRPr lang="en-US"/>
          </a:p>
        </c:txPr>
        <c:crossAx val="91419776"/>
        <c:crosses val="autoZero"/>
        <c:auto val="1"/>
        <c:lblAlgn val="ctr"/>
        <c:lblOffset val="100"/>
      </c:catAx>
      <c:valAx>
        <c:axId val="91419776"/>
        <c:scaling>
          <c:orientation val="minMax"/>
          <c:max val="310"/>
          <c:min val="100"/>
        </c:scaling>
        <c:axPos val="l"/>
        <c:majorGridlines/>
        <c:numFmt formatCode="General" sourceLinked="1"/>
        <c:tickLblPos val="nextTo"/>
        <c:txPr>
          <a:bodyPr/>
          <a:lstStyle/>
          <a:p>
            <a:pPr>
              <a:defRPr sz="800">
                <a:latin typeface="Arial Mon" pitchFamily="34" charset="0"/>
              </a:defRPr>
            </a:pPr>
            <a:endParaRPr lang="en-US"/>
          </a:p>
        </c:txPr>
        <c:crossAx val="91417984"/>
        <c:crosses val="autoZero"/>
        <c:crossBetween val="between"/>
        <c:majorUnit val="50"/>
        <c:minorUnit val="20"/>
      </c:valAx>
      <c:spPr>
        <a:blipFill>
          <a:blip xmlns:r="http://schemas.openxmlformats.org/officeDocument/2006/relationships" r:embed="rId1"/>
          <a:stretch>
            <a:fillRect/>
          </a:stretch>
        </a:blipFill>
      </c:spPr>
    </c:plotArea>
    <c:legend>
      <c:legendPos val="b"/>
      <c:layout/>
      <c:txPr>
        <a:bodyPr/>
        <a:lstStyle/>
        <a:p>
          <a:pPr>
            <a:defRPr sz="800">
              <a:latin typeface="Arial Mon" pitchFamily="34" charset="0"/>
            </a:defRPr>
          </a:pPr>
          <a:endParaRPr lang="en-US"/>
        </a:p>
      </c:txPr>
    </c:legend>
    <c:plotVisOnly val="1"/>
  </c:chart>
  <c:txPr>
    <a:bodyPr/>
    <a:lstStyle/>
    <a:p>
      <a:pPr>
        <a:defRPr sz="1800"/>
      </a:pPr>
      <a:endParaRPr lang="en-US"/>
    </a:p>
  </c:txPr>
  <c:externalData r:id="rId2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>
        <c:manualLayout>
          <c:layoutTarget val="inner"/>
          <c:xMode val="edge"/>
          <c:yMode val="edge"/>
          <c:x val="0.1120966129233847"/>
          <c:y val="9.1666666666666882E-2"/>
          <c:w val="0.84425259342582182"/>
          <c:h val="0.60941404199475058"/>
        </c:manualLayout>
      </c:layout>
      <c:lineChart>
        <c:grouping val="standard"/>
        <c:ser>
          <c:idx val="0"/>
          <c:order val="0"/>
          <c:tx>
            <c:strRef>
              <c:f>Sheet1!$B$1</c:f>
              <c:strCache>
                <c:ptCount val="1"/>
                <c:pt idx="0">
                  <c:v>Нэхий дээл / мян.ш/</c:v>
                </c:pt>
              </c:strCache>
            </c:strRef>
          </c:tx>
          <c:marker>
            <c:symbol val="none"/>
          </c:marker>
          <c:cat>
            <c:numRef>
              <c:f>Sheet1!$A$2:$A$6</c:f>
              <c:numCache>
                <c:formatCode>General</c:formatCode>
                <c:ptCount val="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</c:numCache>
            </c:numRef>
          </c:cat>
          <c:val>
            <c:numRef>
              <c:f>Sheet1!$B$2:$B$6</c:f>
              <c:numCache>
                <c:formatCode>General</c:formatCode>
                <c:ptCount val="5"/>
                <c:pt idx="0">
                  <c:v>7.8</c:v>
                </c:pt>
                <c:pt idx="1">
                  <c:v>3.1</c:v>
                </c:pt>
                <c:pt idx="2">
                  <c:v>5.4</c:v>
                </c:pt>
                <c:pt idx="3">
                  <c:v>4.8</c:v>
                </c:pt>
                <c:pt idx="4">
                  <c:v>2.1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Гутал / мян.хос/</c:v>
                </c:pt>
              </c:strCache>
            </c:strRef>
          </c:tx>
          <c:marker>
            <c:symbol val="none"/>
          </c:marker>
          <c:cat>
            <c:numRef>
              <c:f>Sheet1!$A$2:$A$6</c:f>
              <c:numCache>
                <c:formatCode>General</c:formatCode>
                <c:ptCount val="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</c:numCache>
            </c:numRef>
          </c:cat>
          <c:val>
            <c:numRef>
              <c:f>Sheet1!$C$2:$C$6</c:f>
              <c:numCache>
                <c:formatCode>General</c:formatCode>
                <c:ptCount val="5"/>
                <c:pt idx="0">
                  <c:v>11.5</c:v>
                </c:pt>
                <c:pt idx="1">
                  <c:v>7.5</c:v>
                </c:pt>
                <c:pt idx="2">
                  <c:v>13.1</c:v>
                </c:pt>
                <c:pt idx="3">
                  <c:v>21.9</c:v>
                </c:pt>
                <c:pt idx="4">
                  <c:v>7.6</c:v>
                </c:pt>
              </c:numCache>
            </c:numRef>
          </c:val>
        </c:ser>
        <c:marker val="1"/>
        <c:axId val="91473024"/>
        <c:axId val="91474560"/>
      </c:lineChart>
      <c:catAx>
        <c:axId val="91473024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800">
                <a:latin typeface="Arial Mon" pitchFamily="34" charset="0"/>
              </a:defRPr>
            </a:pPr>
            <a:endParaRPr lang="en-US"/>
          </a:p>
        </c:txPr>
        <c:crossAx val="91474560"/>
        <c:crosses val="autoZero"/>
        <c:auto val="1"/>
        <c:lblAlgn val="ctr"/>
        <c:lblOffset val="100"/>
      </c:catAx>
      <c:valAx>
        <c:axId val="91474560"/>
        <c:scaling>
          <c:orientation val="minMax"/>
        </c:scaling>
        <c:axPos val="l"/>
        <c:majorGridlines/>
        <c:numFmt formatCode="General" sourceLinked="1"/>
        <c:tickLblPos val="nextTo"/>
        <c:txPr>
          <a:bodyPr/>
          <a:lstStyle/>
          <a:p>
            <a:pPr>
              <a:defRPr sz="800">
                <a:latin typeface="Arial Mon" pitchFamily="34" charset="0"/>
              </a:defRPr>
            </a:pPr>
            <a:endParaRPr lang="en-US"/>
          </a:p>
        </c:txPr>
        <c:crossAx val="91473024"/>
        <c:crosses val="autoZero"/>
        <c:crossBetween val="between"/>
      </c:valAx>
      <c:spPr>
        <a:blipFill>
          <a:blip xmlns:r="http://schemas.openxmlformats.org/officeDocument/2006/relationships" r:embed="rId1"/>
          <a:stretch>
            <a:fillRect/>
          </a:stretch>
        </a:blipFill>
      </c:spPr>
    </c:plotArea>
    <c:legend>
      <c:legendPos val="b"/>
      <c:layout/>
      <c:txPr>
        <a:bodyPr/>
        <a:lstStyle/>
        <a:p>
          <a:pPr>
            <a:defRPr sz="800">
              <a:latin typeface="Arial Mon" pitchFamily="34" charset="0"/>
            </a:defRPr>
          </a:pPr>
          <a:endParaRPr lang="en-US"/>
        </a:p>
      </c:txPr>
    </c:legend>
    <c:plotVisOnly val="1"/>
  </c:chart>
  <c:txPr>
    <a:bodyPr/>
    <a:lstStyle/>
    <a:p>
      <a:pPr>
        <a:defRPr sz="1800"/>
      </a:pPr>
      <a:endParaRPr lang="en-US"/>
    </a:p>
  </c:txPr>
  <c:externalData r:id="rId2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/>
      <c:lineChart>
        <c:grouping val="standard"/>
        <c:ser>
          <c:idx val="0"/>
          <c:order val="0"/>
          <c:tx>
            <c:strRef>
              <c:f>Sheet1!$B$1</c:f>
              <c:strCache>
                <c:ptCount val="1"/>
                <c:pt idx="0">
                  <c:v>Төмрийн бэлдэц / тн/</c:v>
                </c:pt>
              </c:strCache>
            </c:strRef>
          </c:tx>
          <c:marker>
            <c:symbol val="none"/>
          </c:marker>
          <c:cat>
            <c:numRef>
              <c:f>Sheet1!$A$2:$A$6</c:f>
              <c:numCache>
                <c:formatCode>General</c:formatCode>
                <c:ptCount val="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</c:numCache>
            </c:numRef>
          </c:cat>
          <c:val>
            <c:numRef>
              <c:f>Sheet1!$B$2:$B$6</c:f>
              <c:numCache>
                <c:formatCode>General</c:formatCode>
                <c:ptCount val="5"/>
                <c:pt idx="0">
                  <c:v>23499.1</c:v>
                </c:pt>
                <c:pt idx="1">
                  <c:v>28512</c:v>
                </c:pt>
                <c:pt idx="2">
                  <c:v>26729.7</c:v>
                </c:pt>
                <c:pt idx="3">
                  <c:v>24655.5</c:v>
                </c:pt>
                <c:pt idx="4">
                  <c:v>28718.9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Төмрийн цувимал / тн/</c:v>
                </c:pt>
              </c:strCache>
            </c:strRef>
          </c:tx>
          <c:marker>
            <c:symbol val="none"/>
          </c:marker>
          <c:cat>
            <c:numRef>
              <c:f>Sheet1!$A$2:$A$6</c:f>
              <c:numCache>
                <c:formatCode>General</c:formatCode>
                <c:ptCount val="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</c:numCache>
            </c:numRef>
          </c:cat>
          <c:val>
            <c:numRef>
              <c:f>Sheet1!$C$2:$C$6</c:f>
              <c:numCache>
                <c:formatCode>General</c:formatCode>
                <c:ptCount val="5"/>
                <c:pt idx="0">
                  <c:v>21525.8</c:v>
                </c:pt>
                <c:pt idx="1">
                  <c:v>26915.9</c:v>
                </c:pt>
                <c:pt idx="2">
                  <c:v>23787.9</c:v>
                </c:pt>
                <c:pt idx="3">
                  <c:v>22525.200000000001</c:v>
                </c:pt>
                <c:pt idx="4">
                  <c:v>26660.9</c:v>
                </c:pt>
              </c:numCache>
            </c:numRef>
          </c:val>
        </c:ser>
        <c:marker val="1"/>
        <c:axId val="36296192"/>
        <c:axId val="36297728"/>
      </c:lineChart>
      <c:catAx>
        <c:axId val="3629619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800">
                <a:latin typeface="Arial Mon" pitchFamily="34" charset="0"/>
              </a:defRPr>
            </a:pPr>
            <a:endParaRPr lang="en-US"/>
          </a:p>
        </c:txPr>
        <c:crossAx val="36297728"/>
        <c:crosses val="autoZero"/>
        <c:auto val="1"/>
        <c:lblAlgn val="ctr"/>
        <c:lblOffset val="100"/>
      </c:catAx>
      <c:valAx>
        <c:axId val="36297728"/>
        <c:scaling>
          <c:orientation val="minMax"/>
          <c:max val="29000"/>
          <c:min val="21000"/>
        </c:scaling>
        <c:axPos val="l"/>
        <c:majorGridlines/>
        <c:numFmt formatCode="General" sourceLinked="1"/>
        <c:tickLblPos val="nextTo"/>
        <c:txPr>
          <a:bodyPr/>
          <a:lstStyle/>
          <a:p>
            <a:pPr>
              <a:defRPr sz="800">
                <a:latin typeface="Arial Mon" pitchFamily="34" charset="0"/>
              </a:defRPr>
            </a:pPr>
            <a:endParaRPr lang="en-US"/>
          </a:p>
        </c:txPr>
        <c:crossAx val="36296192"/>
        <c:crosses val="autoZero"/>
        <c:crossBetween val="between"/>
        <c:majorUnit val="2000"/>
      </c:valAx>
    </c:plotArea>
    <c:legend>
      <c:legendPos val="b"/>
      <c:layout/>
      <c:txPr>
        <a:bodyPr/>
        <a:lstStyle/>
        <a:p>
          <a:pPr>
            <a:defRPr sz="800" b="1">
              <a:latin typeface="Arial Mon" pitchFamily="34" charset="0"/>
            </a:defRPr>
          </a:pPr>
          <a:endParaRPr lang="en-US"/>
        </a:p>
      </c:txPr>
    </c:legend>
    <c:plotVisOnly val="1"/>
  </c:chart>
  <c:spPr>
    <a:blipFill>
      <a:blip xmlns:r="http://schemas.openxmlformats.org/officeDocument/2006/relationships" r:embed="rId1"/>
      <a:stretch>
        <a:fillRect/>
      </a:stretch>
    </a:blipFill>
  </c:spPr>
  <c:txPr>
    <a:bodyPr/>
    <a:lstStyle/>
    <a:p>
      <a:pPr>
        <a:defRPr sz="1800"/>
      </a:pPr>
      <a:endParaRPr lang="en-US"/>
    </a:p>
  </c:txPr>
  <c:externalData r:id="rId2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>
        <c:manualLayout>
          <c:layoutTarget val="inner"/>
          <c:xMode val="edge"/>
          <c:yMode val="edge"/>
          <c:x val="0.12295355937650652"/>
          <c:y val="7.4042335617138882E-2"/>
          <c:w val="0.83623011409288162"/>
          <c:h val="0.61123172103487156"/>
        </c:manualLayout>
      </c:layout>
      <c:lineChart>
        <c:grouping val="standard"/>
        <c:ser>
          <c:idx val="0"/>
          <c:order val="0"/>
          <c:tx>
            <c:strRef>
              <c:f>Sheet1!$B$1</c:f>
              <c:strCache>
                <c:ptCount val="1"/>
                <c:pt idx="0">
                  <c:v>Хүдэр /мян.тн/</c:v>
                </c:pt>
              </c:strCache>
            </c:strRef>
          </c:tx>
          <c:marker>
            <c:symbol val="none"/>
          </c:marker>
          <c:cat>
            <c:numRef>
              <c:f>Sheet1!$A$2:$A$6</c:f>
              <c:numCache>
                <c:formatCode>General</c:formatCode>
                <c:ptCount val="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</c:numCache>
            </c:numRef>
          </c:cat>
          <c:val>
            <c:numRef>
              <c:f>Sheet1!$B$2:$B$6</c:f>
              <c:numCache>
                <c:formatCode>General</c:formatCode>
                <c:ptCount val="5"/>
                <c:pt idx="0">
                  <c:v>375.9</c:v>
                </c:pt>
                <c:pt idx="1">
                  <c:v>1100.5</c:v>
                </c:pt>
                <c:pt idx="2">
                  <c:v>751.2</c:v>
                </c:pt>
                <c:pt idx="3">
                  <c:v>880.3</c:v>
                </c:pt>
                <c:pt idx="4">
                  <c:v>18.899999999999999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Хүдрийн баяжмал /мян.тн/</c:v>
                </c:pt>
              </c:strCache>
            </c:strRef>
          </c:tx>
          <c:marker>
            <c:symbol val="none"/>
          </c:marker>
          <c:cat>
            <c:numRef>
              <c:f>Sheet1!$A$2:$A$6</c:f>
              <c:numCache>
                <c:formatCode>General</c:formatCode>
                <c:ptCount val="5"/>
                <c:pt idx="0">
                  <c:v>2011</c:v>
                </c:pt>
                <c:pt idx="1">
                  <c:v>2012</c:v>
                </c:pt>
                <c:pt idx="2">
                  <c:v>2013</c:v>
                </c:pt>
                <c:pt idx="3">
                  <c:v>2014</c:v>
                </c:pt>
                <c:pt idx="4">
                  <c:v>2015</c:v>
                </c:pt>
              </c:numCache>
            </c:numRef>
          </c:cat>
          <c:val>
            <c:numRef>
              <c:f>Sheet1!$C$2:$C$6</c:f>
              <c:numCache>
                <c:formatCode>General</c:formatCode>
                <c:ptCount val="5"/>
                <c:pt idx="0">
                  <c:v>266.5</c:v>
                </c:pt>
                <c:pt idx="1">
                  <c:v>338.1</c:v>
                </c:pt>
                <c:pt idx="2">
                  <c:v>370.2</c:v>
                </c:pt>
                <c:pt idx="3">
                  <c:v>514.9</c:v>
                </c:pt>
                <c:pt idx="4">
                  <c:v>0</c:v>
                </c:pt>
              </c:numCache>
            </c:numRef>
          </c:val>
        </c:ser>
        <c:marker val="1"/>
        <c:axId val="98896896"/>
        <c:axId val="98906880"/>
      </c:lineChart>
      <c:catAx>
        <c:axId val="9889689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800">
                <a:latin typeface="Arial Mon" pitchFamily="34" charset="0"/>
              </a:defRPr>
            </a:pPr>
            <a:endParaRPr lang="en-US"/>
          </a:p>
        </c:txPr>
        <c:crossAx val="98906880"/>
        <c:crosses val="autoZero"/>
        <c:auto val="1"/>
        <c:lblAlgn val="ctr"/>
        <c:lblOffset val="100"/>
      </c:catAx>
      <c:valAx>
        <c:axId val="98906880"/>
        <c:scaling>
          <c:orientation val="minMax"/>
        </c:scaling>
        <c:axPos val="l"/>
        <c:majorGridlines/>
        <c:numFmt formatCode="General" sourceLinked="1"/>
        <c:tickLblPos val="nextTo"/>
        <c:txPr>
          <a:bodyPr/>
          <a:lstStyle/>
          <a:p>
            <a:pPr>
              <a:defRPr sz="800">
                <a:latin typeface="Arial Mon" pitchFamily="34" charset="0"/>
              </a:defRPr>
            </a:pPr>
            <a:endParaRPr lang="en-US"/>
          </a:p>
        </c:txPr>
        <c:crossAx val="98896896"/>
        <c:crosses val="autoZero"/>
        <c:crossBetween val="between"/>
      </c:valAx>
      <c:spPr>
        <a:blipFill>
          <a:blip xmlns:r="http://schemas.openxmlformats.org/officeDocument/2006/relationships" r:embed="rId1"/>
          <a:stretch>
            <a:fillRect/>
          </a:stretch>
        </a:blipFill>
      </c:spPr>
    </c:plotArea>
    <c:legend>
      <c:legendPos val="b"/>
      <c:layout/>
      <c:txPr>
        <a:bodyPr/>
        <a:lstStyle/>
        <a:p>
          <a:pPr>
            <a:defRPr sz="800">
              <a:latin typeface="Arial Mon" pitchFamily="34" charset="0"/>
            </a:defRPr>
          </a:pPr>
          <a:endParaRPr lang="en-US"/>
        </a:p>
      </c:txPr>
    </c:legend>
    <c:plotVisOnly val="1"/>
  </c:chart>
  <c:txPr>
    <a:bodyPr/>
    <a:lstStyle/>
    <a:p>
      <a:pPr>
        <a:defRPr sz="1800"/>
      </a:pPr>
      <a:endParaRPr lang="en-US"/>
    </a:p>
  </c:txPr>
  <c:externalData r:id="rId2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image" Target="../media/image10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42145E-D351-4204-9175-EA10C3EB7BC9}" type="datetimeFigureOut">
              <a:rPr lang="en-US" smtClean="0"/>
              <a:pPr/>
              <a:t>9/21/2015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51940E-7A83-46F5-BF0C-406A4A13EB8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51940E-7A83-46F5-BF0C-406A4A13EB84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B9E183-6869-453C-93E1-29B14594C3E2}" type="datetimeFigureOut">
              <a:rPr lang="en-US" smtClean="0"/>
              <a:pPr/>
              <a:t>9/21/2015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C76C91-D6DE-4767-BE84-67E80AE226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B9E183-6869-453C-93E1-29B14594C3E2}" type="datetimeFigureOut">
              <a:rPr lang="en-US" smtClean="0"/>
              <a:pPr/>
              <a:t>9/21/2015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C76C91-D6DE-4767-BE84-67E80AE226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B9E183-6869-453C-93E1-29B14594C3E2}" type="datetimeFigureOut">
              <a:rPr lang="en-US" smtClean="0"/>
              <a:pPr/>
              <a:t>9/21/2015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C76C91-D6DE-4767-BE84-67E80AE226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B9E183-6869-453C-93E1-29B14594C3E2}" type="datetimeFigureOut">
              <a:rPr lang="en-US" smtClean="0"/>
              <a:pPr/>
              <a:t>9/21/2015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C76C91-D6DE-4767-BE84-67E80AE226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B9E183-6869-453C-93E1-29B14594C3E2}" type="datetimeFigureOut">
              <a:rPr lang="en-US" smtClean="0"/>
              <a:pPr/>
              <a:t>9/21/2015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C76C91-D6DE-4767-BE84-67E80AE226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B9E183-6869-453C-93E1-29B14594C3E2}" type="datetimeFigureOut">
              <a:rPr lang="en-US" smtClean="0"/>
              <a:pPr/>
              <a:t>9/21/2015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C76C91-D6DE-4767-BE84-67E80AE226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B9E183-6869-453C-93E1-29B14594C3E2}" type="datetimeFigureOut">
              <a:rPr lang="en-US" smtClean="0"/>
              <a:pPr/>
              <a:t>9/21/2015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C76C91-D6DE-4767-BE84-67E80AE226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B9E183-6869-453C-93E1-29B14594C3E2}" type="datetimeFigureOut">
              <a:rPr lang="en-US" smtClean="0"/>
              <a:pPr/>
              <a:t>9/21/2015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C76C91-D6DE-4767-BE84-67E80AE226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B9E183-6869-453C-93E1-29B14594C3E2}" type="datetimeFigureOut">
              <a:rPr lang="en-US" smtClean="0"/>
              <a:pPr/>
              <a:t>9/21/2015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C76C91-D6DE-4767-BE84-67E80AE226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B9E183-6869-453C-93E1-29B14594C3E2}" type="datetimeFigureOut">
              <a:rPr lang="en-US" smtClean="0"/>
              <a:pPr/>
              <a:t>9/21/2015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C76C91-D6DE-4767-BE84-67E80AE226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B9E183-6869-453C-93E1-29B14594C3E2}" type="datetimeFigureOut">
              <a:rPr lang="en-US" smtClean="0"/>
              <a:pPr/>
              <a:t>9/21/2015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C76C91-D6DE-4767-BE84-67E80AE226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DB9E183-6869-453C-93E1-29B14594C3E2}" type="datetimeFigureOut">
              <a:rPr lang="en-US" smtClean="0"/>
              <a:pPr/>
              <a:t>9/21/2015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9C76C91-D6DE-4767-BE84-67E80AE226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57" r:id="rId1"/>
    <p:sldLayoutId id="2147484358" r:id="rId2"/>
    <p:sldLayoutId id="2147484359" r:id="rId3"/>
    <p:sldLayoutId id="2147484360" r:id="rId4"/>
    <p:sldLayoutId id="2147484361" r:id="rId5"/>
    <p:sldLayoutId id="2147484362" r:id="rId6"/>
    <p:sldLayoutId id="2147484363" r:id="rId7"/>
    <p:sldLayoutId id="2147484364" r:id="rId8"/>
    <p:sldLayoutId id="2147484365" r:id="rId9"/>
    <p:sldLayoutId id="2147484366" r:id="rId10"/>
    <p:sldLayoutId id="214748436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chart" Target="../charts/chart1.xml"/><Relationship Id="rId4" Type="http://schemas.openxmlformats.org/officeDocument/2006/relationships/package" Target="../embeddings/Microsoft_Office_Excel_Worksheet1.xlsx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4.xml"/><Relationship Id="rId3" Type="http://schemas.openxmlformats.org/officeDocument/2006/relationships/package" Target="../embeddings/Microsoft_Office_Excel_Worksheet3.xlsx"/><Relationship Id="rId7" Type="http://schemas.openxmlformats.org/officeDocument/2006/relationships/package" Target="../embeddings/Microsoft_Office_Excel_Worksheet7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chart" Target="../charts/chart3.xml"/><Relationship Id="rId5" Type="http://schemas.openxmlformats.org/officeDocument/2006/relationships/package" Target="../embeddings/Microsoft_Office_Excel_Worksheet5.xlsx"/><Relationship Id="rId4" Type="http://schemas.openxmlformats.org/officeDocument/2006/relationships/chart" Target="../charts/char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Office_Excel_Worksheet9.xls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chart" Target="../charts/chart6.xml"/><Relationship Id="rId5" Type="http://schemas.openxmlformats.org/officeDocument/2006/relationships/package" Target="../embeddings/Microsoft_Office_Excel_Worksheet11.xlsx"/><Relationship Id="rId4" Type="http://schemas.openxmlformats.org/officeDocument/2006/relationships/chart" Target="../charts/char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447800" y="152400"/>
            <a:ext cx="6934200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mn-MN" sz="2800" i="1" dirty="0" smtClean="0">
                <a:solidFill>
                  <a:srgbClr val="003E6C"/>
                </a:solidFill>
                <a:latin typeface="Arial" pitchFamily="34" charset="0"/>
                <a:cs typeface="Arial" pitchFamily="34" charset="0"/>
              </a:rPr>
              <a:t>Аж үйлдвэрийн сүүлийн 5 жилийн </a:t>
            </a:r>
            <a:r>
              <a:rPr lang="en-US" sz="2800" i="1" dirty="0" smtClean="0">
                <a:solidFill>
                  <a:srgbClr val="003E6C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mn-MN" sz="2800" i="1" dirty="0" smtClean="0">
                <a:solidFill>
                  <a:srgbClr val="003E6C"/>
                </a:solidFill>
                <a:latin typeface="Arial" pitchFamily="34" charset="0"/>
                <a:cs typeface="Arial" pitchFamily="34" charset="0"/>
              </a:rPr>
              <a:t>-р </a:t>
            </a:r>
            <a:r>
              <a:rPr lang="mn-MN" sz="2800" i="1" dirty="0" smtClean="0">
                <a:solidFill>
                  <a:srgbClr val="003E6C"/>
                </a:solidFill>
                <a:latin typeface="Arial" pitchFamily="34" charset="0"/>
                <a:cs typeface="Arial" pitchFamily="34" charset="0"/>
              </a:rPr>
              <a:t>улирлын үйлдвэрлэлт</a:t>
            </a:r>
            <a:br>
              <a:rPr lang="mn-MN" sz="2800" i="1" dirty="0" smtClean="0">
                <a:solidFill>
                  <a:srgbClr val="003E6C"/>
                </a:solidFill>
                <a:latin typeface="Arial" pitchFamily="34" charset="0"/>
                <a:cs typeface="Arial" pitchFamily="34" charset="0"/>
              </a:rPr>
            </a:br>
            <a:r>
              <a:rPr lang="mn-MN" sz="900" i="1" dirty="0" smtClean="0">
                <a:solidFill>
                  <a:srgbClr val="003E6C"/>
                </a:solidFill>
                <a:latin typeface="Arial" pitchFamily="34" charset="0"/>
                <a:cs typeface="Arial" pitchFamily="34" charset="0"/>
              </a:rPr>
              <a:t> / 2005 оны зэрэгцүүлэх үнэ, сараар, сая.төг/</a:t>
            </a:r>
            <a:endParaRPr lang="en-US" sz="900" i="1" dirty="0">
              <a:solidFill>
                <a:srgbClr val="003E6C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0" name="Object 9"/>
          <p:cNvGraphicFramePr>
            <a:graphicFrameLocks noChangeAspect="1"/>
          </p:cNvGraphicFramePr>
          <p:nvPr/>
        </p:nvGraphicFramePr>
        <p:xfrm>
          <a:off x="1903413" y="1446213"/>
          <a:ext cx="5773737" cy="1446212"/>
        </p:xfrm>
        <a:graphic>
          <a:graphicData uri="http://schemas.openxmlformats.org/presentationml/2006/ole">
            <p:oleObj spid="_x0000_s1027" name="Worksheet" r:id="rId4" imgW="5438880" imgH="1343025" progId="Excel.Sheet.12">
              <p:embed/>
            </p:oleObj>
          </a:graphicData>
        </a:graphic>
      </p:graphicFrame>
      <p:graphicFrame>
        <p:nvGraphicFramePr>
          <p:cNvPr id="5" name="Chart 4"/>
          <p:cNvGraphicFramePr/>
          <p:nvPr/>
        </p:nvGraphicFramePr>
        <p:xfrm>
          <a:off x="1524000" y="3200400"/>
          <a:ext cx="7010400" cy="3352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/>
        </p:nvGraphicFramePr>
        <p:xfrm>
          <a:off x="1066800" y="1524000"/>
          <a:ext cx="4167188" cy="627063"/>
        </p:xfrm>
        <a:graphic>
          <a:graphicData uri="http://schemas.openxmlformats.org/presentationml/2006/ole">
            <p:oleObj spid="_x0000_s18434" name="Worksheet" r:id="rId3" imgW="4867290" imgH="742950" progId="Excel.Sheet.12">
              <p:embed/>
            </p:oleObj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1219200" y="304800"/>
            <a:ext cx="7620000" cy="6858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mn-MN" sz="2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3E6C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Аж үйлдвэрийн бүтээгдэхүүний гол</a:t>
            </a:r>
            <a:r>
              <a:rPr kumimoji="0" lang="mn-MN" sz="2800" b="0" i="1" u="none" strike="noStrike" kern="1200" cap="none" spc="0" normalizeH="0" noProof="0" dirty="0" smtClean="0">
                <a:ln>
                  <a:noFill/>
                </a:ln>
                <a:solidFill>
                  <a:srgbClr val="003E6C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нэр 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mn-MN" sz="2800" b="0" i="1" u="none" strike="noStrike" kern="1200" cap="none" spc="0" normalizeH="0" noProof="0" dirty="0" smtClean="0">
                <a:ln>
                  <a:noFill/>
                </a:ln>
                <a:solidFill>
                  <a:srgbClr val="003E6C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төрлийн </a:t>
            </a:r>
            <a:r>
              <a:rPr kumimoji="0" lang="mn-MN" sz="2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3E6C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үйлдвэрлэлт </a:t>
            </a:r>
            <a:r>
              <a:rPr kumimoji="0" lang="en-US" sz="2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3E6C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2</a:t>
            </a:r>
            <a:r>
              <a:rPr kumimoji="0" lang="mn-MN" sz="2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3E6C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-р </a:t>
            </a:r>
            <a:r>
              <a:rPr kumimoji="0" lang="mn-MN" sz="2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3E6C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улирлын</a:t>
            </a:r>
            <a:r>
              <a:rPr kumimoji="0" lang="mn-MN" sz="2800" b="0" i="1" u="none" strike="noStrike" kern="1200" cap="none" spc="0" normalizeH="0" noProof="0" dirty="0" smtClean="0">
                <a:ln>
                  <a:noFill/>
                </a:ln>
                <a:solidFill>
                  <a:srgbClr val="003E6C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байдлаар</a:t>
            </a:r>
            <a:r>
              <a:rPr kumimoji="0" lang="mn-MN" sz="2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3E6C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mn-MN" sz="2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3E6C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endParaRPr kumimoji="0" lang="en-US" sz="900" b="0" i="1" u="none" strike="noStrike" kern="1200" cap="none" spc="0" normalizeH="0" baseline="0" noProof="0" dirty="0">
              <a:ln>
                <a:noFill/>
              </a:ln>
              <a:solidFill>
                <a:srgbClr val="003E6C"/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114801" y="1142999"/>
            <a:ext cx="1143000" cy="38100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mn-MN" sz="10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3E6C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Хүснэгт</a:t>
            </a:r>
            <a:r>
              <a:rPr kumimoji="0" lang="mn-MN" sz="1000" b="0" i="1" u="none" strike="noStrike" kern="1200" cap="none" spc="0" normalizeH="0" noProof="0" dirty="0" smtClean="0">
                <a:ln>
                  <a:noFill/>
                </a:ln>
                <a:solidFill>
                  <a:srgbClr val="003E6C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1 </a:t>
            </a:r>
            <a:endParaRPr kumimoji="0" lang="en-US" sz="1000" b="0" i="1" u="none" strike="noStrike" kern="1200" cap="none" spc="0" normalizeH="0" baseline="0" noProof="0" dirty="0">
              <a:ln>
                <a:noFill/>
              </a:ln>
              <a:solidFill>
                <a:srgbClr val="003E6C"/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graphicFrame>
        <p:nvGraphicFramePr>
          <p:cNvPr id="5" name="Chart 4"/>
          <p:cNvGraphicFramePr/>
          <p:nvPr/>
        </p:nvGraphicFramePr>
        <p:xfrm>
          <a:off x="5334000" y="1219200"/>
          <a:ext cx="3429000" cy="1600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7" name="Object 6"/>
          <p:cNvGraphicFramePr>
            <a:graphicFrameLocks noChangeAspect="1"/>
          </p:cNvGraphicFramePr>
          <p:nvPr/>
        </p:nvGraphicFramePr>
        <p:xfrm>
          <a:off x="1063625" y="3200400"/>
          <a:ext cx="4178300" cy="627063"/>
        </p:xfrm>
        <a:graphic>
          <a:graphicData uri="http://schemas.openxmlformats.org/presentationml/2006/ole">
            <p:oleObj spid="_x0000_s18435" name="Worksheet" r:id="rId5" imgW="4276800" imgH="628650" progId="Excel.Sheet.12">
              <p:embed/>
            </p:oleObj>
          </a:graphicData>
        </a:graphic>
      </p:graphicFrame>
      <p:graphicFrame>
        <p:nvGraphicFramePr>
          <p:cNvPr id="10" name="Chart 9"/>
          <p:cNvGraphicFramePr/>
          <p:nvPr/>
        </p:nvGraphicFramePr>
        <p:xfrm>
          <a:off x="5562600" y="2819400"/>
          <a:ext cx="3048000" cy="1727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9" name="Object 8"/>
          <p:cNvGraphicFramePr>
            <a:graphicFrameLocks noChangeAspect="1"/>
          </p:cNvGraphicFramePr>
          <p:nvPr/>
        </p:nvGraphicFramePr>
        <p:xfrm>
          <a:off x="1063625" y="5103813"/>
          <a:ext cx="4221163" cy="615950"/>
        </p:xfrm>
        <a:graphic>
          <a:graphicData uri="http://schemas.openxmlformats.org/presentationml/2006/ole">
            <p:oleObj spid="_x0000_s18436" name="Worksheet" r:id="rId7" imgW="4486320" imgH="657225" progId="Excel.Sheet.12">
              <p:embed/>
            </p:oleObj>
          </a:graphicData>
        </a:graphic>
      </p:graphicFrame>
      <p:graphicFrame>
        <p:nvGraphicFramePr>
          <p:cNvPr id="12" name="Chart 11"/>
          <p:cNvGraphicFramePr/>
          <p:nvPr/>
        </p:nvGraphicFramePr>
        <p:xfrm>
          <a:off x="5638800" y="4724400"/>
          <a:ext cx="3200400" cy="152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581402" y="2057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/>
        </p:nvGraphicFramePr>
        <p:xfrm>
          <a:off x="1147763" y="606425"/>
          <a:ext cx="3956050" cy="595313"/>
        </p:xfrm>
        <a:graphic>
          <a:graphicData uri="http://schemas.openxmlformats.org/presentationml/2006/ole">
            <p:oleObj spid="_x0000_s19458" name="Worksheet" r:id="rId3" imgW="4391010" imgH="657225" progId="Excel.Sheet.12">
              <p:embed/>
            </p:oleObj>
          </a:graphicData>
        </a:graphic>
      </p:graphicFrame>
      <p:graphicFrame>
        <p:nvGraphicFramePr>
          <p:cNvPr id="5" name="Chart 4"/>
          <p:cNvGraphicFramePr/>
          <p:nvPr/>
        </p:nvGraphicFramePr>
        <p:xfrm>
          <a:off x="5486400" y="381000"/>
          <a:ext cx="3352800" cy="1447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7" name="Object 6"/>
          <p:cNvGraphicFramePr>
            <a:graphicFrameLocks noChangeAspect="1"/>
          </p:cNvGraphicFramePr>
          <p:nvPr/>
        </p:nvGraphicFramePr>
        <p:xfrm>
          <a:off x="1147763" y="3125788"/>
          <a:ext cx="3933825" cy="690562"/>
        </p:xfrm>
        <a:graphic>
          <a:graphicData uri="http://schemas.openxmlformats.org/presentationml/2006/ole">
            <p:oleObj spid="_x0000_s19459" name="Worksheet" r:id="rId5" imgW="3743280" imgH="657225" progId="Excel.Sheet.12">
              <p:embed/>
            </p:oleObj>
          </a:graphicData>
        </a:graphic>
      </p:graphicFrame>
      <p:graphicFrame>
        <p:nvGraphicFramePr>
          <p:cNvPr id="8" name="Chart 7"/>
          <p:cNvGraphicFramePr/>
          <p:nvPr/>
        </p:nvGraphicFramePr>
        <p:xfrm>
          <a:off x="5257800" y="2514600"/>
          <a:ext cx="3505200" cy="1955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1296</TotalTime>
  <Words>44</Words>
  <Application>Microsoft Office PowerPoint</Application>
  <PresentationFormat>On-screen Show (4:3)</PresentationFormat>
  <Paragraphs>26</Paragraphs>
  <Slides>3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Solstice</vt:lpstr>
      <vt:lpstr>Microsoft Office Excel Worksheet</vt:lpstr>
      <vt:lpstr>Аж үйлдвэрийн сүүлийн 5 жилийн 2-р улирлын үйлдвэрлэлт  / 2005 оны зэрэгцүүлэх үнэ, сараар, сая.төг/</vt:lpstr>
      <vt:lpstr>Slide 2</vt:lpstr>
      <vt:lpstr>Slide 3</vt:lpstr>
    </vt:vector>
  </TitlesOfParts>
  <Company>CtrlSoft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tserenpuntsag</dc:creator>
  <cp:lastModifiedBy>Battsengel</cp:lastModifiedBy>
  <cp:revision>206</cp:revision>
  <dcterms:created xsi:type="dcterms:W3CDTF">2014-11-06T07:56:32Z</dcterms:created>
  <dcterms:modified xsi:type="dcterms:W3CDTF">2015-09-21T02:27:35Z</dcterms:modified>
</cp:coreProperties>
</file>