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56" r:id="rId1"/>
  </p:sldMasterIdLst>
  <p:notesMasterIdLst>
    <p:notesMasterId r:id="rId5"/>
  </p:notesMasterIdLst>
  <p:sldIdLst>
    <p:sldId id="259" r:id="rId2"/>
    <p:sldId id="261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3E6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38" autoAdjust="0"/>
  </p:normalViewPr>
  <p:slideViewPr>
    <p:cSldViewPr>
      <p:cViewPr>
        <p:scale>
          <a:sx n="100" d="100"/>
          <a:sy n="100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2238" y="-10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2.xlsx"/><Relationship Id="rId1" Type="http://schemas.openxmlformats.org/officeDocument/2006/relationships/image" Target="../media/image3.jpeg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4.xlsx"/><Relationship Id="rId1" Type="http://schemas.openxmlformats.org/officeDocument/2006/relationships/image" Target="../media/image7.jpeg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6.xlsx"/><Relationship Id="rId1" Type="http://schemas.openxmlformats.org/officeDocument/2006/relationships/image" Target="../media/image8.jpeg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8.xlsx"/><Relationship Id="rId1" Type="http://schemas.openxmlformats.org/officeDocument/2006/relationships/image" Target="../media/image9.jpeg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0.xlsx"/><Relationship Id="rId1" Type="http://schemas.openxmlformats.org/officeDocument/2006/relationships/image" Target="../media/image12.jpeg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Office_Excel_Worksheet12.xlsx"/><Relationship Id="rId1" Type="http://schemas.openxmlformats.org/officeDocument/2006/relationships/image" Target="../media/image13.jpeg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>
        <c:manualLayout>
          <c:layoutTarget val="inner"/>
          <c:xMode val="edge"/>
          <c:yMode val="edge"/>
          <c:x val="9.6175967134542989E-2"/>
          <c:y val="4.545454545454547E-2"/>
          <c:w val="0.88751968503937018"/>
          <c:h val="0.78865962777380116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Бүгд</c:v>
                </c:pt>
              </c:strCache>
            </c:strRef>
          </c:tx>
          <c:spPr>
            <a:ln>
              <a:solidFill>
                <a:schemeClr val="bg2">
                  <a:lumMod val="75000"/>
                </a:schemeClr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7.9710144927536516E-2"/>
                  <c:y val="1.1363636363636387E-2"/>
                </c:manualLayout>
              </c:layout>
              <c:showVal val="1"/>
            </c:dLbl>
            <c:dLbl>
              <c:idx val="1"/>
              <c:layout>
                <c:manualLayout>
                  <c:x val="-7.0652173913043612E-2"/>
                  <c:y val="-4.1666666666666692E-2"/>
                </c:manualLayout>
              </c:layout>
              <c:showVal val="1"/>
            </c:dLbl>
            <c:dLbl>
              <c:idx val="2"/>
              <c:layout>
                <c:manualLayout>
                  <c:x val="-6.1594202898550734E-2"/>
                  <c:y val="-4.1666666666666692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76595.8</c:v>
                </c:pt>
                <c:pt idx="1">
                  <c:v>126236.8</c:v>
                </c:pt>
                <c:pt idx="2">
                  <c:v>123909.29999999999</c:v>
                </c:pt>
                <c:pt idx="3">
                  <c:v>145048</c:v>
                </c:pt>
                <c:pt idx="4">
                  <c:v>73923.399999999994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Цахилгаан, дулаан, ус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1.5151515151515181E-2"/>
                </c:manualLayout>
              </c:layout>
              <c:showVal val="1"/>
            </c:dLbl>
            <c:dLbl>
              <c:idx val="1"/>
              <c:layout>
                <c:manualLayout>
                  <c:x val="-3.8043478260869651E-2"/>
                  <c:y val="-3.7878787878787956E-2"/>
                </c:manualLayout>
              </c:layout>
              <c:showVal val="1"/>
            </c:dLbl>
            <c:dLbl>
              <c:idx val="2"/>
              <c:layout>
                <c:manualLayout>
                  <c:x val="-3.9855072463768224E-2"/>
                  <c:y val="-4.1666666666666692E-2"/>
                </c:manualLayout>
              </c:layout>
              <c:showVal val="1"/>
            </c:dLbl>
            <c:dLbl>
              <c:idx val="3"/>
              <c:layout>
                <c:manualLayout>
                  <c:x val="-5.2536231884058142E-2"/>
                  <c:y val="-3.7878787878787956E-2"/>
                </c:manualLayout>
              </c:layout>
              <c:showVal val="1"/>
            </c:dLbl>
            <c:dLbl>
              <c:idx val="4"/>
              <c:layout>
                <c:manualLayout>
                  <c:x val="-5.4347826086956534E-2"/>
                  <c:y val="-3.7878787878787956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Sheet1!$C$2:$C$6</c:f>
              <c:numCache>
                <c:formatCode>0.0</c:formatCode>
                <c:ptCount val="5"/>
                <c:pt idx="0">
                  <c:v>8813</c:v>
                </c:pt>
                <c:pt idx="1">
                  <c:v>8741.7999999999993</c:v>
                </c:pt>
                <c:pt idx="2">
                  <c:v>8670.1</c:v>
                </c:pt>
                <c:pt idx="3" formatCode="General">
                  <c:v>8984.5</c:v>
                </c:pt>
                <c:pt idx="4" formatCode="General">
                  <c:v>8846.7999999999993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Уул уурхай олборлолт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6.8840579710144928E-2"/>
                  <c:y val="-2.2727272727272742E-2"/>
                </c:manualLayout>
              </c:layout>
              <c:showVal val="1"/>
            </c:dLbl>
            <c:dLbl>
              <c:idx val="1"/>
              <c:layout>
                <c:manualLayout>
                  <c:x val="-4.5289855072463761E-2"/>
                  <c:y val="-2.2727272727272742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Sheet1!$D$2:$D$6</c:f>
              <c:numCache>
                <c:formatCode>0.0</c:formatCode>
                <c:ptCount val="5"/>
                <c:pt idx="0">
                  <c:v>19971.3</c:v>
                </c:pt>
                <c:pt idx="1">
                  <c:v>61509.2</c:v>
                </c:pt>
                <c:pt idx="2">
                  <c:v>56502.6</c:v>
                </c:pt>
                <c:pt idx="3" formatCode="General">
                  <c:v>74537.100000000006</c:v>
                </c:pt>
                <c:pt idx="4" formatCode="General">
                  <c:v>6063.2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Боловсруулах үйлдвэрлэлт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9710144927536516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-2.5362318840579715E-2"/>
                  <c:y val="1.5151515151515157E-2"/>
                </c:manualLayout>
              </c:layout>
              <c:showVal val="1"/>
            </c:dLbl>
            <c:dLbl>
              <c:idx val="2"/>
              <c:layout>
                <c:manualLayout>
                  <c:x val="-7.2463768115942157E-2"/>
                  <c:y val="-2.6515151515151564E-2"/>
                </c:manualLayout>
              </c:layout>
              <c:showVal val="1"/>
            </c:dLbl>
            <c:txPr>
              <a:bodyPr/>
              <a:lstStyle/>
              <a:p>
                <a:pPr>
                  <a:defRPr sz="8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showVal val="1"/>
          </c:dLbls>
          <c:cat>
            <c:strRef>
              <c:f>Sheet1!$A$2:$A$6</c:f>
              <c:strCache>
                <c:ptCount val="5"/>
                <c:pt idx="0">
                  <c:v>2011 он</c:v>
                </c:pt>
                <c:pt idx="1">
                  <c:v>2012 он</c:v>
                </c:pt>
                <c:pt idx="2">
                  <c:v>2013 он</c:v>
                </c:pt>
                <c:pt idx="3">
                  <c:v>2014 он</c:v>
                </c:pt>
                <c:pt idx="4">
                  <c:v>2015 он</c:v>
                </c:pt>
              </c:strCache>
            </c:strRef>
          </c:cat>
          <c:val>
            <c:numRef>
              <c:f>Sheet1!$E$2:$E$6</c:f>
              <c:numCache>
                <c:formatCode>0.0</c:formatCode>
                <c:ptCount val="5"/>
                <c:pt idx="0">
                  <c:v>47811.5</c:v>
                </c:pt>
                <c:pt idx="1">
                  <c:v>55985.8</c:v>
                </c:pt>
                <c:pt idx="2">
                  <c:v>58736.6</c:v>
                </c:pt>
                <c:pt idx="3" formatCode="General">
                  <c:v>61526.400000000001</c:v>
                </c:pt>
                <c:pt idx="4" formatCode="General">
                  <c:v>59013.4</c:v>
                </c:pt>
              </c:numCache>
            </c:numRef>
          </c:val>
        </c:ser>
        <c:dLbls>
          <c:showVal val="1"/>
        </c:dLbls>
        <c:marker val="1"/>
        <c:axId val="68921216"/>
        <c:axId val="68922752"/>
      </c:lineChart>
      <c:catAx>
        <c:axId val="6892121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68922752"/>
        <c:crosses val="autoZero"/>
        <c:auto val="1"/>
        <c:lblAlgn val="ctr"/>
        <c:lblOffset val="100"/>
      </c:catAx>
      <c:valAx>
        <c:axId val="68922752"/>
        <c:scaling>
          <c:orientation val="minMax"/>
          <c:max val="150000"/>
          <c:min val="5000"/>
        </c:scaling>
        <c:axPos val="l"/>
        <c:majorGridlines/>
        <c:numFmt formatCode="0.0" sourceLinked="1"/>
        <c:majorTickMark val="none"/>
        <c:tickLblPos val="nextTo"/>
        <c:txPr>
          <a:bodyPr/>
          <a:lstStyle/>
          <a:p>
            <a:pPr>
              <a:defRPr sz="1000">
                <a:latin typeface="Arial Mon" pitchFamily="34" charset="0"/>
              </a:defRPr>
            </a:pPr>
            <a:endParaRPr lang="en-US"/>
          </a:p>
        </c:txPr>
        <c:crossAx val="68921216"/>
        <c:crosses val="autoZero"/>
        <c:crossBetween val="between"/>
        <c:majorUnit val="10000"/>
        <c:minorUnit val="1000"/>
      </c:valAx>
    </c:plotArea>
    <c:legend>
      <c:legendPos val="b"/>
      <c:layout/>
      <c:txPr>
        <a:bodyPr/>
        <a:lstStyle/>
        <a:p>
          <a:pPr>
            <a:defRPr sz="8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Гурил /тонн/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7.407407407407407E-2"/>
                  <c:y val="-5.3333333333333531E-2"/>
                </c:manualLayout>
              </c:layout>
              <c:showVal val="1"/>
            </c:dLbl>
            <c:dLbl>
              <c:idx val="1"/>
              <c:layout>
                <c:manualLayout>
                  <c:x val="-7.407407407407407E-2"/>
                  <c:y val="-7.3333333333333584E-2"/>
                </c:manualLayout>
              </c:layout>
              <c:showVal val="1"/>
            </c:dLbl>
            <c:dLbl>
              <c:idx val="2"/>
              <c:layout>
                <c:manualLayout>
                  <c:x val="-0.1"/>
                  <c:y val="-0.10666666666666685"/>
                </c:manualLayout>
              </c:layout>
              <c:showVal val="1"/>
            </c:dLbl>
            <c:dLbl>
              <c:idx val="3"/>
              <c:layout>
                <c:manualLayout>
                  <c:x val="-0.1"/>
                  <c:y val="-1.9999999999999983E-2"/>
                </c:manualLayout>
              </c:layout>
              <c:showVal val="1"/>
            </c:dLbl>
            <c:dLbl>
              <c:idx val="4"/>
              <c:layout>
                <c:manualLayout>
                  <c:x val="-1.4814814814814815E-2"/>
                  <c:y val="-3.333333333333334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0.0</c:formatCode>
                <c:ptCount val="5"/>
                <c:pt idx="0">
                  <c:v>7650.7</c:v>
                </c:pt>
                <c:pt idx="1">
                  <c:v>3230.7</c:v>
                </c:pt>
                <c:pt idx="2">
                  <c:v>15496.7</c:v>
                </c:pt>
                <c:pt idx="3">
                  <c:v>11360.8</c:v>
                </c:pt>
                <c:pt idx="4">
                  <c:v>21138.400000000001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Ургамлын тос /мян.литр/</c:v>
                </c:pt>
              </c:strCache>
            </c:strRef>
          </c:tx>
          <c:marker>
            <c:symbol val="none"/>
          </c:marker>
          <c:dLbls>
            <c:dLbl>
              <c:idx val="2"/>
              <c:layout>
                <c:manualLayout>
                  <c:x val="-7.7777777777777779E-2"/>
                  <c:y val="-4.6666666666666683E-2"/>
                </c:manualLayout>
              </c:layout>
              <c:showVal val="1"/>
            </c:dLbl>
            <c:dLbl>
              <c:idx val="3"/>
              <c:layout>
                <c:manualLayout>
                  <c:x val="-7.7777777777777779E-2"/>
                  <c:y val="-6.6666666666666721E-2"/>
                </c:manualLayout>
              </c:layout>
              <c:showVal val="1"/>
            </c:dLbl>
            <c:dLbl>
              <c:idx val="4"/>
              <c:layout>
                <c:manualLayout>
                  <c:x val="-5.1851851851851864E-2"/>
                  <c:y val="-8.6666666666667003E-2"/>
                </c:manualLayout>
              </c:layout>
              <c:showVal val="1"/>
            </c:dLbl>
            <c:txPr>
              <a:bodyPr/>
              <a:lstStyle/>
              <a:p>
                <a:pPr>
                  <a:defRPr sz="700">
                    <a:latin typeface="Arial Mon" pitchFamily="34" charset="0"/>
                  </a:defRPr>
                </a:pPr>
                <a:endParaRPr lang="en-US"/>
              </a:p>
            </c:txPr>
            <c:showVal val="1"/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0.0</c:formatCode>
                <c:ptCount val="5"/>
                <c:pt idx="0">
                  <c:v>0</c:v>
                </c:pt>
                <c:pt idx="1">
                  <c:v>1107.3</c:v>
                </c:pt>
                <c:pt idx="2">
                  <c:v>2380.4</c:v>
                </c:pt>
                <c:pt idx="3">
                  <c:v>1679.7</c:v>
                </c:pt>
                <c:pt idx="4">
                  <c:v>627.4</c:v>
                </c:pt>
              </c:numCache>
            </c:numRef>
          </c:val>
        </c:ser>
        <c:marker val="1"/>
        <c:axId val="78690560"/>
        <c:axId val="78712832"/>
      </c:lineChart>
      <c:catAx>
        <c:axId val="786905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8712832"/>
        <c:crosses val="autoZero"/>
        <c:auto val="1"/>
        <c:lblAlgn val="ctr"/>
        <c:lblOffset val="100"/>
      </c:catAx>
      <c:valAx>
        <c:axId val="78712832"/>
        <c:scaling>
          <c:orientation val="minMax"/>
        </c:scaling>
        <c:axPos val="l"/>
        <c:numFmt formatCode="0.0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8690560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8783038944456301"/>
          <c:y val="8.8235294117647231E-2"/>
          <c:w val="0.80316060154642832"/>
          <c:h val="0.55977709587772118"/>
        </c:manualLayout>
      </c:layout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Цахилгаан /сая кв.цаг/</c:v>
                </c:pt>
              </c:strCache>
            </c:strRef>
          </c:tx>
          <c:spPr>
            <a:solidFill>
              <a:schemeClr val="bg2">
                <a:lumMod val="75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147.19999999999999</c:v>
                </c:pt>
                <c:pt idx="1">
                  <c:v>148</c:v>
                </c:pt>
                <c:pt idx="2">
                  <c:v>144</c:v>
                </c:pt>
                <c:pt idx="3">
                  <c:v>150.19999999999999</c:v>
                </c:pt>
                <c:pt idx="4">
                  <c:v>148.1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Дулаан /мян.ккал/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</c:spP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321.60000000000002</c:v>
                </c:pt>
                <c:pt idx="1">
                  <c:v>320.60000000000002</c:v>
                </c:pt>
                <c:pt idx="2">
                  <c:v>327.3</c:v>
                </c:pt>
                <c:pt idx="3">
                  <c:v>346.5</c:v>
                </c:pt>
                <c:pt idx="4">
                  <c:v>337.4</c:v>
                </c:pt>
              </c:numCache>
            </c:numRef>
          </c:val>
        </c:ser>
        <c:axId val="79089664"/>
        <c:axId val="79091200"/>
      </c:barChart>
      <c:catAx>
        <c:axId val="7908966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091200"/>
        <c:crosses val="autoZero"/>
        <c:auto val="1"/>
        <c:lblAlgn val="ctr"/>
        <c:lblOffset val="100"/>
      </c:catAx>
      <c:valAx>
        <c:axId val="79091200"/>
        <c:scaling>
          <c:orientation val="minMax"/>
          <c:max val="350"/>
          <c:min val="1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089664"/>
        <c:crosses val="autoZero"/>
        <c:crossBetween val="between"/>
        <c:majorUnit val="100"/>
        <c:minorUnit val="20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209661292338471"/>
          <c:y val="9.1666666666666924E-2"/>
          <c:w val="0.84425259342582182"/>
          <c:h val="0.6094140419947505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Нэхий дээл / мян.ш/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12.2</c:v>
                </c:pt>
                <c:pt idx="1">
                  <c:v>3.2</c:v>
                </c:pt>
                <c:pt idx="2">
                  <c:v>6.5</c:v>
                </c:pt>
                <c:pt idx="3">
                  <c:v>6.4</c:v>
                </c:pt>
                <c:pt idx="4">
                  <c:v>2.5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Гутал / мян.хос/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2.9</c:v>
                </c:pt>
                <c:pt idx="1">
                  <c:v>13.9</c:v>
                </c:pt>
                <c:pt idx="2">
                  <c:v>19</c:v>
                </c:pt>
                <c:pt idx="3">
                  <c:v>27.1</c:v>
                </c:pt>
                <c:pt idx="4">
                  <c:v>12</c:v>
                </c:pt>
              </c:numCache>
            </c:numRef>
          </c:val>
        </c:ser>
        <c:marker val="1"/>
        <c:axId val="79169024"/>
        <c:axId val="79170560"/>
      </c:lineChart>
      <c:catAx>
        <c:axId val="791690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170560"/>
        <c:crosses val="autoZero"/>
        <c:auto val="1"/>
        <c:lblAlgn val="ctr"/>
        <c:lblOffset val="100"/>
      </c:catAx>
      <c:valAx>
        <c:axId val="791705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169024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Төмрийн бэлдэц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40920.800000000003</c:v>
                </c:pt>
                <c:pt idx="1">
                  <c:v>45529.7</c:v>
                </c:pt>
                <c:pt idx="2">
                  <c:v>38286.199999999997</c:v>
                </c:pt>
                <c:pt idx="3">
                  <c:v>40621.4</c:v>
                </c:pt>
                <c:pt idx="4">
                  <c:v>31065.9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Төмрийн цувимал / 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37071</c:v>
                </c:pt>
                <c:pt idx="1">
                  <c:v>43086.5</c:v>
                </c:pt>
                <c:pt idx="2">
                  <c:v>35014.400000000001</c:v>
                </c:pt>
                <c:pt idx="3">
                  <c:v>37450.1</c:v>
                </c:pt>
                <c:pt idx="4">
                  <c:v>28016.9</c:v>
                </c:pt>
              </c:numCache>
            </c:numRef>
          </c:val>
        </c:ser>
        <c:marker val="1"/>
        <c:axId val="79222272"/>
        <c:axId val="79223808"/>
      </c:lineChart>
      <c:catAx>
        <c:axId val="792222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223808"/>
        <c:crosses val="autoZero"/>
        <c:auto val="1"/>
        <c:lblAlgn val="ctr"/>
        <c:lblOffset val="100"/>
      </c:catAx>
      <c:valAx>
        <c:axId val="79223808"/>
        <c:scaling>
          <c:orientation val="minMax"/>
          <c:max val="46000"/>
          <c:min val="2500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222272"/>
        <c:crosses val="autoZero"/>
        <c:crossBetween val="between"/>
        <c:majorUnit val="5000"/>
      </c:valAx>
    </c:plotArea>
    <c:legend>
      <c:legendPos val="b"/>
      <c:layout/>
      <c:txPr>
        <a:bodyPr/>
        <a:lstStyle/>
        <a:p>
          <a:pPr>
            <a:defRPr sz="800" b="1">
              <a:latin typeface="Arial Mon" pitchFamily="34" charset="0"/>
            </a:defRPr>
          </a:pPr>
          <a:endParaRPr lang="en-US"/>
        </a:p>
      </c:txPr>
    </c:legend>
    <c:plotVisOnly val="1"/>
  </c:chart>
  <c:spPr>
    <a:blipFill>
      <a:blip xmlns:r="http://schemas.openxmlformats.org/officeDocument/2006/relationships" r:embed="rId1"/>
      <a:stretch>
        <a:fillRect/>
      </a:stretch>
    </a:blipFill>
  </c:spPr>
  <c:txPr>
    <a:bodyPr/>
    <a:lstStyle/>
    <a:p>
      <a:pPr>
        <a:defRPr sz="18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2295355937650652"/>
          <c:y val="7.4042335617138896E-2"/>
          <c:w val="0.83623011409288162"/>
          <c:h val="0.61123172103487178"/>
        </c:manualLayout>
      </c:layout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Хүдэр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734.4</c:v>
                </c:pt>
                <c:pt idx="1">
                  <c:v>1911.5</c:v>
                </c:pt>
                <c:pt idx="2">
                  <c:v>1445.1</c:v>
                </c:pt>
                <c:pt idx="3">
                  <c:v>1700</c:v>
                </c:pt>
                <c:pt idx="4">
                  <c:v>18.899999999999999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Хүдрийн баяжмал /мян.тн/</c:v>
                </c:pt>
              </c:strCache>
            </c:strRef>
          </c:tx>
          <c:marker>
            <c:symbol val="none"/>
          </c:marker>
          <c:cat>
            <c:numRef>
              <c:f>Sheet1!$A$2:$A$6</c:f>
              <c:numCache>
                <c:formatCode>General</c:formatCode>
                <c:ptCount val="5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368.9</c:v>
                </c:pt>
                <c:pt idx="1">
                  <c:v>476.8</c:v>
                </c:pt>
                <c:pt idx="2">
                  <c:v>579</c:v>
                </c:pt>
                <c:pt idx="3">
                  <c:v>982.7</c:v>
                </c:pt>
                <c:pt idx="4">
                  <c:v>383</c:v>
                </c:pt>
              </c:numCache>
            </c:numRef>
          </c:val>
        </c:ser>
        <c:marker val="1"/>
        <c:axId val="79567872"/>
        <c:axId val="79573760"/>
      </c:lineChart>
      <c:catAx>
        <c:axId val="7956787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573760"/>
        <c:crosses val="autoZero"/>
        <c:auto val="1"/>
        <c:lblAlgn val="ctr"/>
        <c:lblOffset val="100"/>
      </c:catAx>
      <c:valAx>
        <c:axId val="7957376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800">
                <a:latin typeface="Arial Mon" pitchFamily="34" charset="0"/>
              </a:defRPr>
            </a:pPr>
            <a:endParaRPr lang="en-US"/>
          </a:p>
        </c:txPr>
        <c:crossAx val="79567872"/>
        <c:crosses val="autoZero"/>
        <c:crossBetween val="between"/>
      </c:valAx>
      <c:spPr>
        <a:blipFill>
          <a:blip xmlns:r="http://schemas.openxmlformats.org/officeDocument/2006/relationships" r:embed="rId1"/>
          <a:stretch>
            <a:fillRect/>
          </a:stretch>
        </a:blipFill>
      </c:spPr>
    </c:plotArea>
    <c:legend>
      <c:legendPos val="b"/>
      <c:layout/>
      <c:txPr>
        <a:bodyPr/>
        <a:lstStyle/>
        <a:p>
          <a:pPr>
            <a:defRPr sz="800">
              <a:latin typeface="Arial Mon" pitchFamily="34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42145E-D351-4204-9175-EA10C3EB7BC9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51940E-7A83-46F5-BF0C-406A4A13EB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51940E-7A83-46F5-BF0C-406A4A13EB8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ADB9E183-6869-453C-93E1-29B14594C3E2}" type="datetimeFigureOut">
              <a:rPr lang="en-US" smtClean="0"/>
              <a:pPr/>
              <a:t>10/20/2015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19C76C91-D6DE-4767-BE84-67E80AE226D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chart" Target="../charts/chart1.xml"/><Relationship Id="rId4" Type="http://schemas.openxmlformats.org/officeDocument/2006/relationships/package" Target="../embeddings/Microsoft_Office_Excel_Worksheet1.xlsx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package" Target="../embeddings/Microsoft_Office_Excel_Worksheet3.xlsx"/><Relationship Id="rId7" Type="http://schemas.openxmlformats.org/officeDocument/2006/relationships/package" Target="../embeddings/Microsoft_Office_Excel_Worksheet7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chart" Target="../charts/chart3.xml"/><Relationship Id="rId5" Type="http://schemas.openxmlformats.org/officeDocument/2006/relationships/package" Target="../embeddings/Microsoft_Office_Excel_Worksheet5.xlsx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Office_Excel_Worksheet9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chart" Target="../charts/chart6.xml"/><Relationship Id="rId5" Type="http://schemas.openxmlformats.org/officeDocument/2006/relationships/package" Target="../embeddings/Microsoft_Office_Excel_Worksheet11.xlsx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447800" y="152400"/>
            <a:ext cx="69342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Аж үйлдвэрийн сүүлийн 5 жилийн </a:t>
            </a:r>
            <a:r>
              <a:rPr lang="en-US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-р </a:t>
            </a:r>
            <a: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улирлын үйлдвэрлэлт</a:t>
            </a:r>
            <a:br>
              <a:rPr lang="mn-MN" sz="28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</a:br>
            <a:r>
              <a:rPr lang="mn-MN" sz="900" i="1" dirty="0" smtClean="0">
                <a:solidFill>
                  <a:srgbClr val="003E6C"/>
                </a:solidFill>
                <a:latin typeface="Arial" pitchFamily="34" charset="0"/>
                <a:cs typeface="Arial" pitchFamily="34" charset="0"/>
              </a:rPr>
              <a:t> / 2005 оны зэрэгцүүлэх үнэ, сараар, сая.төг/</a:t>
            </a:r>
            <a:endParaRPr lang="en-US" sz="900" i="1" dirty="0">
              <a:solidFill>
                <a:srgbClr val="003E6C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1903413" y="1446213"/>
          <a:ext cx="5773737" cy="1446212"/>
        </p:xfrm>
        <a:graphic>
          <a:graphicData uri="http://schemas.openxmlformats.org/presentationml/2006/ole">
            <p:oleObj spid="_x0000_s1027" name="Worksheet" r:id="rId4" imgW="5438880" imgH="13430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1524000" y="3200400"/>
          <a:ext cx="7010400" cy="3352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066800" y="1524000"/>
          <a:ext cx="4167188" cy="627063"/>
        </p:xfrm>
        <a:graphic>
          <a:graphicData uri="http://schemas.openxmlformats.org/presentationml/2006/ole">
            <p:oleObj spid="_x0000_s18434" name="Worksheet" r:id="rId3" imgW="4867290" imgH="742950" progId="Excel.Sheet.12">
              <p:embed/>
            </p:oleObj>
          </a:graphicData>
        </a:graphic>
      </p:graphicFrame>
      <p:sp>
        <p:nvSpPr>
          <p:cNvPr id="3" name="Title 1"/>
          <p:cNvSpPr txBox="1">
            <a:spLocks/>
          </p:cNvSpPr>
          <p:nvPr/>
        </p:nvSpPr>
        <p:spPr>
          <a:xfrm>
            <a:off x="1219200" y="304800"/>
            <a:ext cx="7620000" cy="6858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Аж үйлдвэрийн бүтээгдэхүүний гол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нэр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төрлийн 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үйлдвэрлэлт </a:t>
            </a:r>
            <a:r>
              <a:rPr kumimoji="0" lang="en-US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3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-р 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улирлын</a:t>
            </a:r>
            <a:r>
              <a:rPr kumimoji="0" lang="mn-MN" sz="28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байдлаар</a:t>
            </a:r>
            <a: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mn-MN" sz="28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endParaRPr kumimoji="0" lang="en-US" sz="9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114801" y="1142999"/>
            <a:ext cx="1143000" cy="381001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Хүснэгт</a:t>
            </a:r>
            <a:r>
              <a:rPr kumimoji="0" lang="mn-MN" sz="1000" b="0" i="1" u="none" strike="noStrike" kern="1200" cap="none" spc="0" normalizeH="0" noProof="0" dirty="0" smtClean="0">
                <a:ln>
                  <a:noFill/>
                </a:ln>
                <a:solidFill>
                  <a:srgbClr val="003E6C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1 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srgbClr val="003E6C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5" name="Chart 4"/>
          <p:cNvGraphicFramePr/>
          <p:nvPr/>
        </p:nvGraphicFramePr>
        <p:xfrm>
          <a:off x="5334000" y="1219200"/>
          <a:ext cx="3429000" cy="160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063625" y="3200400"/>
          <a:ext cx="4178300" cy="627063"/>
        </p:xfrm>
        <a:graphic>
          <a:graphicData uri="http://schemas.openxmlformats.org/presentationml/2006/ole">
            <p:oleObj spid="_x0000_s18435" name="Worksheet" r:id="rId5" imgW="4276800" imgH="628650" progId="Excel.Sheet.12">
              <p:embed/>
            </p:oleObj>
          </a:graphicData>
        </a:graphic>
      </p:graphicFrame>
      <p:graphicFrame>
        <p:nvGraphicFramePr>
          <p:cNvPr id="10" name="Chart 9"/>
          <p:cNvGraphicFramePr/>
          <p:nvPr/>
        </p:nvGraphicFramePr>
        <p:xfrm>
          <a:off x="5562600" y="2819400"/>
          <a:ext cx="3048000" cy="172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1063625" y="5103813"/>
          <a:ext cx="4221163" cy="615950"/>
        </p:xfrm>
        <a:graphic>
          <a:graphicData uri="http://schemas.openxmlformats.org/presentationml/2006/ole">
            <p:oleObj spid="_x0000_s18436" name="Worksheet" r:id="rId7" imgW="4486320" imgH="657225" progId="Excel.Sheet.12">
              <p:embed/>
            </p:oleObj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5638800" y="4724400"/>
          <a:ext cx="3200400" cy="152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81402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1147763" y="606425"/>
          <a:ext cx="3956050" cy="595313"/>
        </p:xfrm>
        <a:graphic>
          <a:graphicData uri="http://schemas.openxmlformats.org/presentationml/2006/ole">
            <p:oleObj spid="_x0000_s19458" name="Worksheet" r:id="rId3" imgW="4391010" imgH="657225" progId="Excel.Sheet.12">
              <p:embed/>
            </p:oleObj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486400" y="381000"/>
          <a:ext cx="3352800" cy="144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47763" y="3125788"/>
          <a:ext cx="3933825" cy="690562"/>
        </p:xfrm>
        <a:graphic>
          <a:graphicData uri="http://schemas.openxmlformats.org/presentationml/2006/ole">
            <p:oleObj spid="_x0000_s19459" name="Worksheet" r:id="rId5" imgW="3743280" imgH="657225" progId="Excel.Sheet.12">
              <p:embed/>
            </p:oleObj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257800" y="2514600"/>
          <a:ext cx="3505200" cy="195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1338</TotalTime>
  <Words>44</Words>
  <Application>Microsoft Office PowerPoint</Application>
  <PresentationFormat>On-screen Show (4:3)</PresentationFormat>
  <Paragraphs>26</Paragraphs>
  <Slides>3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Solstice</vt:lpstr>
      <vt:lpstr>Microsoft Office Excel Worksheet</vt:lpstr>
      <vt:lpstr>Аж үйлдвэрийн сүүлийн 5 жилийн 3-р улирлын үйлдвэрлэлт  / 2005 оны зэрэгцүүлэх үнэ, сараар, сая.төг/</vt:lpstr>
      <vt:lpstr>Slide 2</vt:lpstr>
      <vt:lpstr>Slide 3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tserenpuntsag</dc:creator>
  <cp:lastModifiedBy>Battsengel</cp:lastModifiedBy>
  <cp:revision>207</cp:revision>
  <dcterms:created xsi:type="dcterms:W3CDTF">2014-11-06T07:56:32Z</dcterms:created>
  <dcterms:modified xsi:type="dcterms:W3CDTF">2015-10-20T01:36:34Z</dcterms:modified>
</cp:coreProperties>
</file>