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charts/chart6.xml" ContentType="application/vnd.openxmlformats-officedocument.drawingml.chart+xml"/>
  <Override PartName="/ppt/charts/chart7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56" r:id="rId1"/>
  </p:sldMasterIdLst>
  <p:notesMasterIdLst>
    <p:notesMasterId r:id="rId7"/>
  </p:notesMasterIdLst>
  <p:sldIdLst>
    <p:sldId id="264" r:id="rId2"/>
    <p:sldId id="265" r:id="rId3"/>
    <p:sldId id="260" r:id="rId4"/>
    <p:sldId id="261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03E6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1" autoAdjust="0"/>
    <p:restoredTop sz="94638" autoAdjust="0"/>
  </p:normalViewPr>
  <p:slideViewPr>
    <p:cSldViewPr>
      <p:cViewPr>
        <p:scale>
          <a:sx n="90" d="100"/>
          <a:sy n="90" d="100"/>
        </p:scale>
        <p:origin x="-1674" y="-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-2238" y="-10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2.xlsx"/><Relationship Id="rId1" Type="http://schemas.openxmlformats.org/officeDocument/2006/relationships/image" Target="../media/image4.jpeg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3.xlsx"/><Relationship Id="rId1" Type="http://schemas.openxmlformats.org/officeDocument/2006/relationships/image" Target="../media/image6.jpeg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6.xlsx"/><Relationship Id="rId1" Type="http://schemas.openxmlformats.org/officeDocument/2006/relationships/image" Target="../media/image10.jpeg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8.xlsx"/><Relationship Id="rId1" Type="http://schemas.openxmlformats.org/officeDocument/2006/relationships/image" Target="../media/image11.jpeg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10.xlsx"/><Relationship Id="rId1" Type="http://schemas.openxmlformats.org/officeDocument/2006/relationships/image" Target="../media/image12.jpeg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12.xlsx"/><Relationship Id="rId1" Type="http://schemas.openxmlformats.org/officeDocument/2006/relationships/image" Target="../media/image15.jpeg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14.xlsx"/><Relationship Id="rId1" Type="http://schemas.openxmlformats.org/officeDocument/2006/relationships/image" Target="../media/image16.jpe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9.2548214081935407E-2"/>
          <c:y val="5.4054054054054057E-2"/>
          <c:w val="0.87846627867168781"/>
          <c:h val="0.80850606512023837"/>
        </c:manualLayout>
      </c:layout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spPr>
            <a:ln>
              <a:solidFill>
                <a:schemeClr val="bg2">
                  <a:lumMod val="75000"/>
                </a:schemeClr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-3.7500000000000012E-2"/>
                  <c:y val="-4.5977011494252866E-2"/>
                </c:manualLayout>
              </c:layout>
              <c:showVal val="1"/>
            </c:dLbl>
            <c:dLbl>
              <c:idx val="1"/>
              <c:layout>
                <c:manualLayout>
                  <c:x val="-6.0416666666666764E-2"/>
                  <c:y val="4.5977011494252866E-2"/>
                </c:manualLayout>
              </c:layout>
              <c:showVal val="1"/>
            </c:dLbl>
            <c:dLbl>
              <c:idx val="2"/>
              <c:layout>
                <c:manualLayout>
                  <c:x val="-5.6249999999999981E-2"/>
                  <c:y val="-5.1724137931034544E-2"/>
                </c:manualLayout>
              </c:layout>
              <c:showVal val="1"/>
            </c:dLbl>
            <c:dLbl>
              <c:idx val="3"/>
              <c:layout>
                <c:manualLayout>
                  <c:x val="-4.1666666666666692E-2"/>
                  <c:y val="6.321839080459779E-2"/>
                </c:manualLayout>
              </c:layout>
              <c:showVal val="1"/>
            </c:dLbl>
            <c:dLbl>
              <c:idx val="4"/>
              <c:layout>
                <c:manualLayout>
                  <c:x val="-6.2500000000000083E-2"/>
                  <c:y val="-6.8965517241379393E-2"/>
                </c:manualLayout>
              </c:layout>
              <c:showVal val="1"/>
            </c:dLbl>
            <c:dLbl>
              <c:idx val="5"/>
              <c:layout>
                <c:manualLayout>
                  <c:x val="-4.5833333333333441E-2"/>
                  <c:y val="8.0459770114942528E-2"/>
                </c:manualLayout>
              </c:layout>
              <c:showVal val="1"/>
            </c:dLbl>
            <c:dLbl>
              <c:idx val="7"/>
              <c:layout>
                <c:manualLayout>
                  <c:x val="-0.10208333333333325"/>
                  <c:y val="-4.5977011494252866E-2"/>
                </c:manualLayout>
              </c:layout>
              <c:showVal val="1"/>
            </c:dLbl>
            <c:dLbl>
              <c:idx val="8"/>
              <c:layout>
                <c:manualLayout>
                  <c:x val="-5.0000000000000051E-2"/>
                  <c:y val="-4.5977011494252866E-2"/>
                </c:manualLayout>
              </c:layout>
              <c:showVal val="1"/>
            </c:dLbl>
            <c:dLbl>
              <c:idx val="9"/>
              <c:layout>
                <c:manualLayout>
                  <c:x val="-4.5833333333333441E-2"/>
                  <c:y val="5.7471264367816133E-2"/>
                </c:manualLayout>
              </c:layout>
              <c:showVal val="1"/>
            </c:dLbl>
            <c:dLbl>
              <c:idx val="10"/>
              <c:layout>
                <c:manualLayout>
                  <c:x val="-4.3749999999999997E-2"/>
                  <c:y val="4.5977011494252915E-2"/>
                </c:manualLayout>
              </c:layout>
              <c:showVal val="1"/>
            </c:dLbl>
            <c:dLbl>
              <c:idx val="11"/>
              <c:layout>
                <c:manualLayout>
                  <c:x val="0"/>
                  <c:y val="-3.4482758620689682E-2"/>
                </c:manualLayout>
              </c:layout>
              <c:showVal val="1"/>
            </c:dLbl>
            <c:txPr>
              <a:bodyPr/>
              <a:lstStyle/>
              <a:p>
                <a:pPr>
                  <a:defRPr sz="1000">
                    <a:latin typeface="Arial Mon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Sheet1!$A$2:$A$13</c:f>
              <c:strCache>
                <c:ptCount val="12"/>
                <c:pt idx="0">
                  <c:v>1 сар</c:v>
                </c:pt>
                <c:pt idx="1">
                  <c:v>2 сар</c:v>
                </c:pt>
                <c:pt idx="2">
                  <c:v>3 сар</c:v>
                </c:pt>
                <c:pt idx="3">
                  <c:v>4 сар</c:v>
                </c:pt>
                <c:pt idx="4">
                  <c:v>5 сар</c:v>
                </c:pt>
                <c:pt idx="5">
                  <c:v>6 сар</c:v>
                </c:pt>
                <c:pt idx="6">
                  <c:v>7 сар</c:v>
                </c:pt>
                <c:pt idx="7">
                  <c:v>8 сар</c:v>
                </c:pt>
                <c:pt idx="8">
                  <c:v>9 сар</c:v>
                </c:pt>
                <c:pt idx="9">
                  <c:v>10 сар</c:v>
                </c:pt>
                <c:pt idx="10">
                  <c:v>11 сар</c:v>
                </c:pt>
                <c:pt idx="11">
                  <c:v>12 сар</c:v>
                </c:pt>
              </c:strCache>
            </c:strRef>
          </c:cat>
          <c:val>
            <c:numRef>
              <c:f>Sheet1!$B$2:$B$13</c:f>
              <c:numCache>
                <c:formatCode>0.0</c:formatCode>
                <c:ptCount val="12"/>
                <c:pt idx="0">
                  <c:v>14959.695</c:v>
                </c:pt>
                <c:pt idx="1">
                  <c:v>10719.402</c:v>
                </c:pt>
                <c:pt idx="2">
                  <c:v>12708.72100000001</c:v>
                </c:pt>
                <c:pt idx="3">
                  <c:v>11756.412</c:v>
                </c:pt>
                <c:pt idx="4">
                  <c:v>19927.792000000001</c:v>
                </c:pt>
                <c:pt idx="5">
                  <c:v>14789.587</c:v>
                </c:pt>
                <c:pt idx="6">
                  <c:v>17315.302</c:v>
                </c:pt>
                <c:pt idx="7">
                  <c:v>19696.628999999997</c:v>
                </c:pt>
                <c:pt idx="8">
                  <c:v>23174.434000000001</c:v>
                </c:pt>
                <c:pt idx="9">
                  <c:v>19148.833999999992</c:v>
                </c:pt>
                <c:pt idx="10">
                  <c:v>21656.153999999977</c:v>
                </c:pt>
                <c:pt idx="11">
                  <c:v>21936.919000000002</c:v>
                </c:pt>
              </c:numCache>
            </c:numRef>
          </c:val>
        </c:ser>
        <c:marker val="1"/>
        <c:axId val="78061568"/>
        <c:axId val="78063872"/>
      </c:lineChart>
      <c:catAx>
        <c:axId val="78061568"/>
        <c:scaling>
          <c:orientation val="minMax"/>
        </c:scaling>
        <c:axPos val="b"/>
        <c:tickLblPos val="nextTo"/>
        <c:txPr>
          <a:bodyPr/>
          <a:lstStyle/>
          <a:p>
            <a:pPr>
              <a:defRPr sz="1000">
                <a:latin typeface="Arial Mon" pitchFamily="34" charset="0"/>
              </a:defRPr>
            </a:pPr>
            <a:endParaRPr lang="en-US"/>
          </a:p>
        </c:txPr>
        <c:crossAx val="78063872"/>
        <c:crosses val="autoZero"/>
        <c:auto val="1"/>
        <c:lblAlgn val="ctr"/>
        <c:lblOffset val="100"/>
      </c:catAx>
      <c:valAx>
        <c:axId val="78063872"/>
        <c:scaling>
          <c:orientation val="minMax"/>
          <c:min val="10000"/>
        </c:scaling>
        <c:axPos val="l"/>
        <c:majorGridlines/>
        <c:numFmt formatCode="0.0" sourceLinked="1"/>
        <c:tickLblPos val="nextTo"/>
        <c:txPr>
          <a:bodyPr/>
          <a:lstStyle/>
          <a:p>
            <a:pPr>
              <a:defRPr sz="1000">
                <a:latin typeface="Arial Mon" pitchFamily="34" charset="0"/>
              </a:defRPr>
            </a:pPr>
            <a:endParaRPr lang="en-US"/>
          </a:p>
        </c:txPr>
        <c:crossAx val="78061568"/>
        <c:crosses val="autoZero"/>
        <c:crossBetween val="between"/>
        <c:majorUnit val="5000"/>
        <c:minorUnit val="1000"/>
      </c:valAx>
    </c:plotArea>
    <c:plotVisOnly val="1"/>
  </c:chart>
  <c:spPr>
    <a:blipFill>
      <a:blip xmlns:r="http://schemas.openxmlformats.org/officeDocument/2006/relationships" r:embed="rId1"/>
      <a:stretch>
        <a:fillRect/>
      </a:stretch>
    </a:blipFill>
  </c:spPr>
  <c:txPr>
    <a:bodyPr/>
    <a:lstStyle/>
    <a:p>
      <a:pPr>
        <a:defRPr sz="1800"/>
      </a:pPr>
      <a:endParaRPr lang="en-US"/>
    </a:p>
  </c:tx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3481291210549903"/>
          <c:y val="0.11929446319210099"/>
          <c:w val="0.77080741469816505"/>
          <c:h val="0.6538686023622059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Бүгд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  <a:effectLst>
              <a:outerShdw blurRad="50800" dist="50800" dir="5400000" algn="ctr" rotWithShape="0">
                <a:srgbClr val="000000"/>
              </a:outerShdw>
            </a:effectLst>
          </c:spPr>
          <c:invertIfNegative val="1"/>
          <c:dLbls>
            <c:txPr>
              <a:bodyPr/>
              <a:lstStyle/>
              <a:p>
                <a:pPr>
                  <a:defRPr sz="800"/>
                </a:pPr>
                <a:endParaRPr lang="en-US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2010 он</c:v>
                </c:pt>
                <c:pt idx="1">
                  <c:v>2011 он</c:v>
                </c:pt>
                <c:pt idx="2">
                  <c:v>2012 он</c:v>
                </c:pt>
                <c:pt idx="3">
                  <c:v>2013 он</c:v>
                </c:pt>
                <c:pt idx="4">
                  <c:v>2014 он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77249.8</c:v>
                </c:pt>
                <c:pt idx="1">
                  <c:v>114246.1</c:v>
                </c:pt>
                <c:pt idx="2">
                  <c:v>168297</c:v>
                </c:pt>
                <c:pt idx="3" formatCode="0.0">
                  <c:v>178498.6</c:v>
                </c:pt>
                <c:pt idx="4" formatCode="0.0">
                  <c:v>207789.9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Цахилгаан, дулаан, ус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</c:spPr>
          <c:dLbls>
            <c:txPr>
              <a:bodyPr/>
              <a:lstStyle/>
              <a:p>
                <a:pPr>
                  <a:defRPr sz="800"/>
                </a:pPr>
                <a:endParaRPr lang="en-US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2010 он</c:v>
                </c:pt>
                <c:pt idx="1">
                  <c:v>2011 он</c:v>
                </c:pt>
                <c:pt idx="2">
                  <c:v>2012 он</c:v>
                </c:pt>
                <c:pt idx="3">
                  <c:v>2013 он</c:v>
                </c:pt>
                <c:pt idx="4">
                  <c:v>2014 он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10741.7</c:v>
                </c:pt>
                <c:pt idx="1">
                  <c:v>17253.5</c:v>
                </c:pt>
                <c:pt idx="2">
                  <c:v>23027.4</c:v>
                </c:pt>
                <c:pt idx="3" formatCode="0.0">
                  <c:v>32032.6</c:v>
                </c:pt>
                <c:pt idx="4" formatCode="0.0">
                  <c:v>32753.4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Уул уурхай</c:v>
                </c:pt>
              </c:strCache>
            </c:strRef>
          </c:tx>
          <c:spPr>
            <a:solidFill>
              <a:schemeClr val="bg2">
                <a:lumMod val="90000"/>
              </a:schemeClr>
            </a:solidFill>
          </c:spPr>
          <c:dLbls>
            <c:txPr>
              <a:bodyPr/>
              <a:lstStyle/>
              <a:p>
                <a:pPr>
                  <a:defRPr sz="800"/>
                </a:pPr>
                <a:endParaRPr lang="en-US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2010 он</c:v>
                </c:pt>
                <c:pt idx="1">
                  <c:v>2011 он</c:v>
                </c:pt>
                <c:pt idx="2">
                  <c:v>2012 он</c:v>
                </c:pt>
                <c:pt idx="3">
                  <c:v>2013 он</c:v>
                </c:pt>
                <c:pt idx="4">
                  <c:v>2014 он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17471</c:v>
                </c:pt>
                <c:pt idx="1">
                  <c:v>30380.9</c:v>
                </c:pt>
                <c:pt idx="2">
                  <c:v>78533.2</c:v>
                </c:pt>
                <c:pt idx="3" formatCode="0.0">
                  <c:v>59728</c:v>
                </c:pt>
                <c:pt idx="4" formatCode="0.0">
                  <c:v>60488.7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Боловсруулах</c:v>
                </c:pt>
              </c:strCache>
            </c:strRef>
          </c:tx>
          <c:spPr>
            <a:solidFill>
              <a:schemeClr val="bg2">
                <a:lumMod val="25000"/>
              </a:schemeClr>
            </a:solidFill>
          </c:spPr>
          <c:dLbls>
            <c:showVal val="1"/>
          </c:dLbls>
          <c:cat>
            <c:strRef>
              <c:f>Sheet1!$A$2:$A$6</c:f>
              <c:strCache>
                <c:ptCount val="5"/>
                <c:pt idx="0">
                  <c:v>2010 он</c:v>
                </c:pt>
                <c:pt idx="1">
                  <c:v>2011 он</c:v>
                </c:pt>
                <c:pt idx="2">
                  <c:v>2012 он</c:v>
                </c:pt>
                <c:pt idx="3">
                  <c:v>2013 он</c:v>
                </c:pt>
                <c:pt idx="4">
                  <c:v>2014 он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5"/>
                <c:pt idx="0">
                  <c:v>49037.1</c:v>
                </c:pt>
                <c:pt idx="1">
                  <c:v>66611.600000000006</c:v>
                </c:pt>
                <c:pt idx="2">
                  <c:v>66736.399999999994</c:v>
                </c:pt>
                <c:pt idx="3" formatCode="0.0">
                  <c:v>86738.1</c:v>
                </c:pt>
                <c:pt idx="4" formatCode="0.0">
                  <c:v>114547.8</c:v>
                </c:pt>
              </c:numCache>
            </c:numRef>
          </c:val>
        </c:ser>
        <c:gapWidth val="75"/>
        <c:axId val="96671616"/>
        <c:axId val="96673152"/>
      </c:barChart>
      <c:catAx>
        <c:axId val="96671616"/>
        <c:scaling>
          <c:orientation val="minMax"/>
        </c:scaling>
        <c:axPos val="b"/>
        <c:majorTickMark val="none"/>
        <c:tickLblPos val="nextTo"/>
        <c:spPr>
          <a:ln>
            <a:solidFill>
              <a:schemeClr val="bg2">
                <a:lumMod val="50000"/>
              </a:schemeClr>
            </a:solidFill>
          </a:ln>
        </c:spPr>
        <c:crossAx val="96673152"/>
        <c:crosses val="autoZero"/>
        <c:auto val="1"/>
        <c:lblAlgn val="ctr"/>
        <c:lblOffset val="100"/>
      </c:catAx>
      <c:valAx>
        <c:axId val="96673152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spPr>
          <a:ln w="9525">
            <a:noFill/>
          </a:ln>
        </c:spPr>
        <c:crossAx val="9667161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9.4681473239758077E-2"/>
          <c:y val="0.88628268940475641"/>
          <c:w val="0.81063691087527101"/>
          <c:h val="9.8173269144465766E-2"/>
        </c:manualLayout>
      </c:layout>
    </c:legend>
    <c:plotVisOnly val="1"/>
  </c:chart>
  <c:spPr>
    <a:blipFill>
      <a:blip xmlns:r="http://schemas.openxmlformats.org/officeDocument/2006/relationships" r:embed="rId1"/>
      <a:stretch>
        <a:fillRect/>
      </a:stretch>
    </a:blipFill>
  </c:spPr>
  <c:txPr>
    <a:bodyPr/>
    <a:lstStyle/>
    <a:p>
      <a:pPr>
        <a:defRPr sz="1000">
          <a:latin typeface="Arial Mon" pitchFamily="34" charset="0"/>
        </a:defRPr>
      </a:pPr>
      <a:endParaRPr lang="en-US"/>
    </a:p>
  </c:txPr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Гурил /тонн/</c:v>
                </c:pt>
              </c:strCache>
            </c:strRef>
          </c:tx>
          <c:marker>
            <c:symbol val="none"/>
          </c:marker>
          <c:dLbls>
            <c:dLbl>
              <c:idx val="0"/>
              <c:layout>
                <c:manualLayout>
                  <c:x val="-7.407407407407407E-2"/>
                  <c:y val="-5.3333333333333406E-2"/>
                </c:manualLayout>
              </c:layout>
              <c:showVal val="1"/>
            </c:dLbl>
            <c:dLbl>
              <c:idx val="1"/>
              <c:layout>
                <c:manualLayout>
                  <c:x val="-7.407407407407407E-2"/>
                  <c:y val="-7.3333333333333445E-2"/>
                </c:manualLayout>
              </c:layout>
              <c:showVal val="1"/>
            </c:dLbl>
            <c:dLbl>
              <c:idx val="2"/>
              <c:layout>
                <c:manualLayout>
                  <c:x val="-0.1"/>
                  <c:y val="-0.10666666666666673"/>
                </c:manualLayout>
              </c:layout>
              <c:showVal val="1"/>
            </c:dLbl>
            <c:dLbl>
              <c:idx val="3"/>
              <c:layout>
                <c:manualLayout>
                  <c:x val="-0.1"/>
                  <c:y val="-1.9999999999999983E-2"/>
                </c:manualLayout>
              </c:layout>
              <c:showVal val="1"/>
            </c:dLbl>
            <c:dLbl>
              <c:idx val="4"/>
              <c:layout>
                <c:manualLayout>
                  <c:x val="-1.4814814814814815E-2"/>
                  <c:y val="-3.333333333333334E-2"/>
                </c:manualLayout>
              </c:layout>
              <c:showVal val="1"/>
            </c:dLbl>
            <c:txPr>
              <a:bodyPr/>
              <a:lstStyle/>
              <a:p>
                <a:pPr>
                  <a:defRPr sz="700">
                    <a:latin typeface="Arial Mon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Sheet1!$B$2:$B$6</c:f>
              <c:numCache>
                <c:formatCode>0.0</c:formatCode>
                <c:ptCount val="5"/>
                <c:pt idx="0">
                  <c:v>3661.9</c:v>
                </c:pt>
                <c:pt idx="1">
                  <c:v>9339</c:v>
                </c:pt>
                <c:pt idx="2">
                  <c:v>5033.7</c:v>
                </c:pt>
                <c:pt idx="3">
                  <c:v>28904</c:v>
                </c:pt>
                <c:pt idx="4">
                  <c:v>25918.525000000001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Ургамлын тос /мян.литр/</c:v>
                </c:pt>
              </c:strCache>
            </c:strRef>
          </c:tx>
          <c:marker>
            <c:symbol val="none"/>
          </c:marker>
          <c:dLbls>
            <c:dLbl>
              <c:idx val="2"/>
              <c:layout>
                <c:manualLayout>
                  <c:x val="-7.7777777777777779E-2"/>
                  <c:y val="-4.6666666666666683E-2"/>
                </c:manualLayout>
              </c:layout>
              <c:showVal val="1"/>
            </c:dLbl>
            <c:dLbl>
              <c:idx val="3"/>
              <c:layout>
                <c:manualLayout>
                  <c:x val="-7.7777777777777779E-2"/>
                  <c:y val="-6.6666666666666721E-2"/>
                </c:manualLayout>
              </c:layout>
              <c:showVal val="1"/>
            </c:dLbl>
            <c:dLbl>
              <c:idx val="4"/>
              <c:layout>
                <c:manualLayout>
                  <c:x val="-5.1851851851851864E-2"/>
                  <c:y val="-8.6666666666666808E-2"/>
                </c:manualLayout>
              </c:layout>
              <c:showVal val="1"/>
            </c:dLbl>
            <c:txPr>
              <a:bodyPr/>
              <a:lstStyle/>
              <a:p>
                <a:pPr>
                  <a:defRPr sz="700">
                    <a:latin typeface="Arial Mon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Sheet1!$C$2:$C$6</c:f>
              <c:numCache>
                <c:formatCode>0.0</c:formatCode>
                <c:ptCount val="5"/>
                <c:pt idx="0">
                  <c:v>0</c:v>
                </c:pt>
                <c:pt idx="1">
                  <c:v>0</c:v>
                </c:pt>
                <c:pt idx="2">
                  <c:v>1899.7</c:v>
                </c:pt>
                <c:pt idx="3">
                  <c:v>2951.6</c:v>
                </c:pt>
                <c:pt idx="4">
                  <c:v>1817.434</c:v>
                </c:pt>
              </c:numCache>
            </c:numRef>
          </c:val>
        </c:ser>
        <c:marker val="1"/>
        <c:axId val="91329280"/>
        <c:axId val="91330816"/>
      </c:lineChart>
      <c:catAx>
        <c:axId val="91329280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800">
                <a:latin typeface="Arial Mon" pitchFamily="34" charset="0"/>
              </a:defRPr>
            </a:pPr>
            <a:endParaRPr lang="en-US"/>
          </a:p>
        </c:txPr>
        <c:crossAx val="91330816"/>
        <c:crosses val="autoZero"/>
        <c:auto val="1"/>
        <c:lblAlgn val="ctr"/>
        <c:lblOffset val="100"/>
      </c:catAx>
      <c:valAx>
        <c:axId val="91330816"/>
        <c:scaling>
          <c:orientation val="minMax"/>
        </c:scaling>
        <c:axPos val="l"/>
        <c:numFmt formatCode="0.0" sourceLinked="1"/>
        <c:tickLblPos val="nextTo"/>
        <c:txPr>
          <a:bodyPr/>
          <a:lstStyle/>
          <a:p>
            <a:pPr>
              <a:defRPr sz="800">
                <a:latin typeface="Arial Mon" pitchFamily="34" charset="0"/>
              </a:defRPr>
            </a:pPr>
            <a:endParaRPr lang="en-US"/>
          </a:p>
        </c:txPr>
        <c:crossAx val="91329280"/>
        <c:crosses val="autoZero"/>
        <c:crossBetween val="between"/>
      </c:valAx>
      <c:spPr>
        <a:blipFill>
          <a:blip xmlns:r="http://schemas.openxmlformats.org/officeDocument/2006/relationships" r:embed="rId1"/>
          <a:stretch>
            <a:fillRect/>
          </a:stretch>
        </a:blipFill>
      </c:spPr>
    </c:plotArea>
    <c:legend>
      <c:legendPos val="b"/>
      <c:layout/>
      <c:txPr>
        <a:bodyPr/>
        <a:lstStyle/>
        <a:p>
          <a:pPr>
            <a:defRPr sz="800">
              <a:latin typeface="Arial Mon" pitchFamily="34" charset="0"/>
            </a:defRPr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8783038944456276"/>
          <c:y val="8.8235294117647092E-2"/>
          <c:w val="0.80316060154642832"/>
          <c:h val="0.55977709587772118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Цахилгаан /сая кв.цаг/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</c:spPr>
          <c:cat>
            <c:numRef>
              <c:f>Sheet1!$A$2:$A$6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206.9</c:v>
                </c:pt>
                <c:pt idx="1">
                  <c:v>216.5</c:v>
                </c:pt>
                <c:pt idx="2">
                  <c:v>218.5</c:v>
                </c:pt>
                <c:pt idx="3">
                  <c:v>214</c:v>
                </c:pt>
                <c:pt idx="4">
                  <c:v>222.3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Дулаан /мян.ккал/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</c:spPr>
          <c:cat>
            <c:numRef>
              <c:f>Sheet1!$A$2:$A$6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513.4</c:v>
                </c:pt>
                <c:pt idx="1">
                  <c:v>513.29999999999995</c:v>
                </c:pt>
                <c:pt idx="2">
                  <c:v>514.29999999999995</c:v>
                </c:pt>
                <c:pt idx="3">
                  <c:v>528.79999999999995</c:v>
                </c:pt>
                <c:pt idx="4">
                  <c:v>546.70000000000005</c:v>
                </c:pt>
              </c:numCache>
            </c:numRef>
          </c:val>
        </c:ser>
        <c:axId val="91371776"/>
        <c:axId val="91385856"/>
      </c:barChart>
      <c:catAx>
        <c:axId val="91371776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800">
                <a:latin typeface="Arial Mon" pitchFamily="34" charset="0"/>
              </a:defRPr>
            </a:pPr>
            <a:endParaRPr lang="en-US"/>
          </a:p>
        </c:txPr>
        <c:crossAx val="91385856"/>
        <c:crosses val="autoZero"/>
        <c:auto val="1"/>
        <c:lblAlgn val="ctr"/>
        <c:lblOffset val="100"/>
      </c:catAx>
      <c:valAx>
        <c:axId val="91385856"/>
        <c:scaling>
          <c:orientation val="minMax"/>
          <c:max val="600"/>
          <c:min val="100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800">
                <a:latin typeface="Arial Mon" pitchFamily="34" charset="0"/>
              </a:defRPr>
            </a:pPr>
            <a:endParaRPr lang="en-US"/>
          </a:p>
        </c:txPr>
        <c:crossAx val="91371776"/>
        <c:crosses val="autoZero"/>
        <c:crossBetween val="between"/>
        <c:majorUnit val="200"/>
        <c:minorUnit val="20"/>
      </c:valAx>
      <c:spPr>
        <a:blipFill>
          <a:blip xmlns:r="http://schemas.openxmlformats.org/officeDocument/2006/relationships" r:embed="rId1"/>
          <a:stretch>
            <a:fillRect/>
          </a:stretch>
        </a:blipFill>
      </c:spPr>
    </c:plotArea>
    <c:legend>
      <c:legendPos val="b"/>
      <c:layout/>
      <c:txPr>
        <a:bodyPr/>
        <a:lstStyle/>
        <a:p>
          <a:pPr>
            <a:defRPr sz="800">
              <a:latin typeface="Arial Mon" pitchFamily="34" charset="0"/>
            </a:defRPr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1209661292338462"/>
          <c:y val="9.166666666666673E-2"/>
          <c:w val="0.84425259342582182"/>
          <c:h val="0.60941404199475058"/>
        </c:manualLayout>
      </c:layout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Нэхий дээл / мян.ш/</c:v>
                </c:pt>
              </c:strCache>
            </c:strRef>
          </c:tx>
          <c:marker>
            <c:symbol val="none"/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16.600000000000001</c:v>
                </c:pt>
                <c:pt idx="1">
                  <c:v>22.5</c:v>
                </c:pt>
                <c:pt idx="2">
                  <c:v>9</c:v>
                </c:pt>
                <c:pt idx="3">
                  <c:v>10.200000000000001</c:v>
                </c:pt>
                <c:pt idx="4">
                  <c:v>9.1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Гутал / мян.хос/</c:v>
                </c:pt>
              </c:strCache>
            </c:strRef>
          </c:tx>
          <c:marker>
            <c:symbol val="none"/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2.7</c:v>
                </c:pt>
                <c:pt idx="1">
                  <c:v>6.6</c:v>
                </c:pt>
                <c:pt idx="2">
                  <c:v>23</c:v>
                </c:pt>
                <c:pt idx="3">
                  <c:v>27.7</c:v>
                </c:pt>
                <c:pt idx="4">
                  <c:v>37.300000000000004</c:v>
                </c:pt>
              </c:numCache>
            </c:numRef>
          </c:val>
        </c:ser>
        <c:marker val="1"/>
        <c:axId val="96714752"/>
        <c:axId val="96716288"/>
      </c:lineChart>
      <c:catAx>
        <c:axId val="96714752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800">
                <a:latin typeface="Arial Mon" pitchFamily="34" charset="0"/>
              </a:defRPr>
            </a:pPr>
            <a:endParaRPr lang="en-US"/>
          </a:p>
        </c:txPr>
        <c:crossAx val="96716288"/>
        <c:crosses val="autoZero"/>
        <c:auto val="1"/>
        <c:lblAlgn val="ctr"/>
        <c:lblOffset val="100"/>
      </c:catAx>
      <c:valAx>
        <c:axId val="96716288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800">
                <a:latin typeface="Arial Mon" pitchFamily="34" charset="0"/>
              </a:defRPr>
            </a:pPr>
            <a:endParaRPr lang="en-US"/>
          </a:p>
        </c:txPr>
        <c:crossAx val="96714752"/>
        <c:crosses val="autoZero"/>
        <c:crossBetween val="between"/>
      </c:valAx>
      <c:spPr>
        <a:blipFill>
          <a:blip xmlns:r="http://schemas.openxmlformats.org/officeDocument/2006/relationships" r:embed="rId1"/>
          <a:stretch>
            <a:fillRect/>
          </a:stretch>
        </a:blipFill>
      </c:spPr>
    </c:plotArea>
    <c:legend>
      <c:legendPos val="b"/>
      <c:layout/>
      <c:txPr>
        <a:bodyPr/>
        <a:lstStyle/>
        <a:p>
          <a:pPr>
            <a:defRPr sz="800">
              <a:latin typeface="Arial Mon" pitchFamily="34" charset="0"/>
            </a:defRPr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575694941541399"/>
          <c:y val="3.2258064516129038E-2"/>
          <c:w val="0.80076383917919369"/>
          <c:h val="0.67745110490220972"/>
        </c:manualLayout>
      </c:layout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Төмрийн бэлдэц / тн/</c:v>
                </c:pt>
              </c:strCache>
            </c:strRef>
          </c:tx>
          <c:marker>
            <c:symbol val="none"/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53858.8</c:v>
                </c:pt>
                <c:pt idx="1">
                  <c:v>59793.599999999999</c:v>
                </c:pt>
                <c:pt idx="2">
                  <c:v>59970.2</c:v>
                </c:pt>
                <c:pt idx="3">
                  <c:v>53362.400000000001</c:v>
                </c:pt>
                <c:pt idx="4">
                  <c:v>57911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Төмрийн цувимал / тн/</c:v>
                </c:pt>
              </c:strCache>
            </c:strRef>
          </c:tx>
          <c:marker>
            <c:symbol val="none"/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61750.2</c:v>
                </c:pt>
                <c:pt idx="1">
                  <c:v>55426.1</c:v>
                </c:pt>
                <c:pt idx="2">
                  <c:v>57002.3</c:v>
                </c:pt>
                <c:pt idx="3">
                  <c:v>50270.400000000001</c:v>
                </c:pt>
                <c:pt idx="4">
                  <c:v>54290</c:v>
                </c:pt>
              </c:numCache>
            </c:numRef>
          </c:val>
        </c:ser>
        <c:marker val="1"/>
        <c:axId val="96851072"/>
        <c:axId val="96852608"/>
      </c:lineChart>
      <c:catAx>
        <c:axId val="96851072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800">
                <a:latin typeface="Arial Mon" pitchFamily="34" charset="0"/>
              </a:defRPr>
            </a:pPr>
            <a:endParaRPr lang="en-US"/>
          </a:p>
        </c:txPr>
        <c:crossAx val="96852608"/>
        <c:crosses val="autoZero"/>
        <c:auto val="1"/>
        <c:lblAlgn val="ctr"/>
        <c:lblOffset val="100"/>
      </c:catAx>
      <c:valAx>
        <c:axId val="96852608"/>
        <c:scaling>
          <c:orientation val="minMax"/>
          <c:min val="50000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800">
                <a:latin typeface="Arial Mon" pitchFamily="34" charset="0"/>
              </a:defRPr>
            </a:pPr>
            <a:endParaRPr lang="en-US"/>
          </a:p>
        </c:txPr>
        <c:crossAx val="96851072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/>
      <c:txPr>
        <a:bodyPr/>
        <a:lstStyle/>
        <a:p>
          <a:pPr>
            <a:defRPr sz="800" b="1">
              <a:latin typeface="Arial Mon" pitchFamily="34" charset="0"/>
            </a:defRPr>
          </a:pPr>
          <a:endParaRPr lang="en-US"/>
        </a:p>
      </c:txPr>
    </c:legend>
    <c:plotVisOnly val="1"/>
  </c:chart>
  <c:spPr>
    <a:blipFill>
      <a:blip xmlns:r="http://schemas.openxmlformats.org/officeDocument/2006/relationships" r:embed="rId1"/>
      <a:stretch>
        <a:fillRect/>
      </a:stretch>
    </a:blipFill>
  </c:spPr>
  <c:txPr>
    <a:bodyPr/>
    <a:lstStyle/>
    <a:p>
      <a:pPr>
        <a:defRPr sz="1800"/>
      </a:pPr>
      <a:endParaRPr lang="en-US"/>
    </a:p>
  </c:txPr>
  <c:externalData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3382317699418006"/>
          <c:y val="0.11949688107168427"/>
          <c:w val="0.8362301140928815"/>
          <c:h val="0.61123172103487089"/>
        </c:manualLayout>
      </c:layout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Хүдэр /мян.тн/</c:v>
                </c:pt>
              </c:strCache>
            </c:strRef>
          </c:tx>
          <c:marker>
            <c:symbol val="none"/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526.79999999999995</c:v>
                </c:pt>
                <c:pt idx="1">
                  <c:v>1110.5</c:v>
                </c:pt>
                <c:pt idx="2">
                  <c:v>2282.6999999999998</c:v>
                </c:pt>
                <c:pt idx="3">
                  <c:v>2054.1</c:v>
                </c:pt>
                <c:pt idx="4">
                  <c:v>2180.8000000000002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Хүдрийн баяжмал /мян.тн/</c:v>
                </c:pt>
              </c:strCache>
            </c:strRef>
          </c:tx>
          <c:marker>
            <c:symbol val="none"/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0</c:v>
                </c:pt>
                <c:pt idx="1">
                  <c:v>484.4</c:v>
                </c:pt>
                <c:pt idx="2">
                  <c:v>663.5</c:v>
                </c:pt>
                <c:pt idx="3">
                  <c:v>847.3</c:v>
                </c:pt>
                <c:pt idx="4">
                  <c:v>1583.8</c:v>
                </c:pt>
              </c:numCache>
            </c:numRef>
          </c:val>
        </c:ser>
        <c:marker val="1"/>
        <c:axId val="94311168"/>
        <c:axId val="94312704"/>
      </c:lineChart>
      <c:catAx>
        <c:axId val="94311168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800">
                <a:latin typeface="Arial Mon" pitchFamily="34" charset="0"/>
              </a:defRPr>
            </a:pPr>
            <a:endParaRPr lang="en-US"/>
          </a:p>
        </c:txPr>
        <c:crossAx val="94312704"/>
        <c:crosses val="autoZero"/>
        <c:auto val="1"/>
        <c:lblAlgn val="ctr"/>
        <c:lblOffset val="100"/>
      </c:catAx>
      <c:valAx>
        <c:axId val="94312704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800">
                <a:latin typeface="Arial Mon" pitchFamily="34" charset="0"/>
              </a:defRPr>
            </a:pPr>
            <a:endParaRPr lang="en-US"/>
          </a:p>
        </c:txPr>
        <c:crossAx val="94311168"/>
        <c:crosses val="autoZero"/>
        <c:crossBetween val="between"/>
      </c:valAx>
      <c:spPr>
        <a:blipFill>
          <a:blip xmlns:r="http://schemas.openxmlformats.org/officeDocument/2006/relationships" r:embed="rId1"/>
          <a:stretch>
            <a:fillRect/>
          </a:stretch>
        </a:blipFill>
      </c:spPr>
    </c:plotArea>
    <c:legend>
      <c:legendPos val="b"/>
      <c:layout/>
      <c:txPr>
        <a:bodyPr/>
        <a:lstStyle/>
        <a:p>
          <a:pPr>
            <a:defRPr sz="800">
              <a:latin typeface="Arial Mon" pitchFamily="34" charset="0"/>
            </a:defRPr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image" Target="../media/image7.e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image" Target="../media/image1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42145E-D351-4204-9175-EA10C3EB7BC9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51940E-7A83-46F5-BF0C-406A4A13EB8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B9E183-6869-453C-93E1-29B14594C3E2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C76C91-D6DE-4767-BE84-67E80AE226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B9E183-6869-453C-93E1-29B14594C3E2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C76C91-D6DE-4767-BE84-67E80AE226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B9E183-6869-453C-93E1-29B14594C3E2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C76C91-D6DE-4767-BE84-67E80AE226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B9E183-6869-453C-93E1-29B14594C3E2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C76C91-D6DE-4767-BE84-67E80AE226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B9E183-6869-453C-93E1-29B14594C3E2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C76C91-D6DE-4767-BE84-67E80AE226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B9E183-6869-453C-93E1-29B14594C3E2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C76C91-D6DE-4767-BE84-67E80AE226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B9E183-6869-453C-93E1-29B14594C3E2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C76C91-D6DE-4767-BE84-67E80AE226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B9E183-6869-453C-93E1-29B14594C3E2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C76C91-D6DE-4767-BE84-67E80AE226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B9E183-6869-453C-93E1-29B14594C3E2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C76C91-D6DE-4767-BE84-67E80AE226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B9E183-6869-453C-93E1-29B14594C3E2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C76C91-D6DE-4767-BE84-67E80AE226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B9E183-6869-453C-93E1-29B14594C3E2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C76C91-D6DE-4767-BE84-67E80AE226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DB9E183-6869-453C-93E1-29B14594C3E2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19C76C91-D6DE-4767-BE84-67E80AE226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7" r:id="rId1"/>
    <p:sldLayoutId id="2147484358" r:id="rId2"/>
    <p:sldLayoutId id="2147484359" r:id="rId3"/>
    <p:sldLayoutId id="2147484360" r:id="rId4"/>
    <p:sldLayoutId id="2147484361" r:id="rId5"/>
    <p:sldLayoutId id="2147484362" r:id="rId6"/>
    <p:sldLayoutId id="2147484363" r:id="rId7"/>
    <p:sldLayoutId id="2147484364" r:id="rId8"/>
    <p:sldLayoutId id="2147484365" r:id="rId9"/>
    <p:sldLayoutId id="2147484366" r:id="rId10"/>
    <p:sldLayoutId id="214748436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Excel_Worksheet1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package" Target="../embeddings/Microsoft_Office_Excel_Worksheet4.xlsx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hart" Target="../charts/chart5.xml"/><Relationship Id="rId3" Type="http://schemas.openxmlformats.org/officeDocument/2006/relationships/package" Target="../embeddings/Microsoft_Office_Excel_Worksheet5.xlsx"/><Relationship Id="rId7" Type="http://schemas.openxmlformats.org/officeDocument/2006/relationships/package" Target="../embeddings/Microsoft_Office_Excel_Worksheet9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chart" Target="../charts/chart4.xml"/><Relationship Id="rId5" Type="http://schemas.openxmlformats.org/officeDocument/2006/relationships/package" Target="../embeddings/Microsoft_Office_Excel_Worksheet7.xlsx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Excel_Worksheet11.xls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chart" Target="../charts/chart7.xml"/><Relationship Id="rId5" Type="http://schemas.openxmlformats.org/officeDocument/2006/relationships/package" Target="../embeddings/Microsoft_Office_Excel_Worksheet13.xlsx"/><Relationship Id="rId4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3 cop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66800" y="1600200"/>
            <a:ext cx="7748104" cy="4572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1600200"/>
            <a:ext cx="7498080" cy="3352800"/>
          </a:xfrm>
        </p:spPr>
        <p:txBody>
          <a:bodyPr>
            <a:normAutofit fontScale="90000"/>
          </a:bodyPr>
          <a:lstStyle/>
          <a:p>
            <a:pPr algn="ctr" eaLnBrk="0" hangingPunct="0"/>
            <a:r>
              <a:rPr lang="mn-MN" sz="4400" smtClean="0">
                <a:solidFill>
                  <a:schemeClr val="bg2">
                    <a:lumMod val="50000"/>
                  </a:schemeClr>
                </a:solidFill>
                <a:latin typeface="Arial Mon" pitchFamily="34" charset="0"/>
              </a:rPr>
              <a:t>Дархан-Уул аймгийн</a:t>
            </a:r>
            <a:br>
              <a:rPr lang="mn-MN" sz="4400" smtClean="0">
                <a:solidFill>
                  <a:schemeClr val="bg2">
                    <a:lumMod val="50000"/>
                  </a:schemeClr>
                </a:solidFill>
                <a:latin typeface="Arial Mon" pitchFamily="34" charset="0"/>
              </a:rPr>
            </a:br>
            <a:r>
              <a:rPr lang="mn-MN" sz="4400" smtClean="0">
                <a:solidFill>
                  <a:schemeClr val="bg2">
                    <a:lumMod val="50000"/>
                  </a:schemeClr>
                </a:solidFill>
                <a:latin typeface="Arial Mon" pitchFamily="34" charset="0"/>
              </a:rPr>
              <a:t>Аж үйлвэрийн үйлдвэрлэлт, гол нэр төрлийн бүтээгдэхүүн</a:t>
            </a:r>
            <a:r>
              <a:rPr lang="mn-MN" sz="4400" b="1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mn-MN" sz="4400" smtClean="0">
                <a:solidFill>
                  <a:schemeClr val="bg2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талаарх инфографик</a:t>
            </a:r>
            <a:endParaRPr lang="en-US" sz="4400" dirty="0">
              <a:solidFill>
                <a:schemeClr val="bg2">
                  <a:lumMod val="50000"/>
                </a:schemeClr>
              </a:solidFill>
              <a:latin typeface="Arial Mon" pitchFamily="34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219200" y="533400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6"/>
          <p:cNvSpPr txBox="1">
            <a:spLocks/>
          </p:cNvSpPr>
          <p:nvPr/>
        </p:nvSpPr>
        <p:spPr bwMode="auto">
          <a:xfrm>
            <a:off x="1447800" y="152400"/>
            <a:ext cx="7186613" cy="304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i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i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6"/>
          <p:cNvSpPr txBox="1">
            <a:spLocks noGrp="1"/>
          </p:cNvSpPr>
          <p:nvPr>
            <p:ph type="title"/>
          </p:nvPr>
        </p:nvSpPr>
        <p:spPr bwMode="auto">
          <a:xfrm>
            <a:off x="1435608" y="274638"/>
            <a:ext cx="7498080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90000"/>
          </a:bodyPr>
          <a:lstStyle/>
          <a:p>
            <a:pPr algn="r" eaLnBrk="0" hangingPunct="0"/>
            <a:r>
              <a:rPr lang="mn-MN" sz="1600" i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i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219200" y="533400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1"/>
          <p:cNvSpPr txBox="1">
            <a:spLocks/>
          </p:cNvSpPr>
          <p:nvPr/>
        </p:nvSpPr>
        <p:spPr>
          <a:xfrm>
            <a:off x="1447800" y="685800"/>
            <a:ext cx="6934200" cy="609600"/>
          </a:xfrm>
          <a:prstGeom prst="rect">
            <a:avLst/>
          </a:prstGeom>
        </p:spPr>
        <p:txBody>
          <a:bodyPr anchor="ctr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n-MN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3E6C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Аж үйлдвэрийн 2014 оны үйлдвэрлэлт</a:t>
            </a:r>
            <a:br>
              <a:rPr kumimoji="0" lang="mn-MN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3E6C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mn-MN" sz="9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3E6C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/ 2005 оны зэрэгцүүлэх үнэ, сараар, сая.төг/</a:t>
            </a:r>
            <a:endParaRPr kumimoji="0" lang="en-US" sz="900" b="0" i="1" u="none" strike="noStrike" kern="1200" cap="none" spc="0" normalizeH="0" baseline="0" noProof="0" dirty="0">
              <a:ln>
                <a:noFill/>
              </a:ln>
              <a:solidFill>
                <a:srgbClr val="003E6C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20482" name="Object 2"/>
          <p:cNvGraphicFramePr>
            <a:graphicFrameLocks noChangeAspect="1"/>
          </p:cNvGraphicFramePr>
          <p:nvPr/>
        </p:nvGraphicFramePr>
        <p:xfrm>
          <a:off x="1219200" y="1447800"/>
          <a:ext cx="7543800" cy="1371600"/>
        </p:xfrm>
        <a:graphic>
          <a:graphicData uri="http://schemas.openxmlformats.org/presentationml/2006/ole">
            <p:oleObj spid="_x0000_s20482" name="Worksheet" r:id="rId3" imgW="8782020" imgH="1619340" progId="Excel.Sheet.12">
              <p:embed/>
            </p:oleObj>
          </a:graphicData>
        </a:graphic>
      </p:graphicFrame>
      <p:graphicFrame>
        <p:nvGraphicFramePr>
          <p:cNvPr id="8" name="Chart 7"/>
          <p:cNvGraphicFramePr/>
          <p:nvPr/>
        </p:nvGraphicFramePr>
        <p:xfrm>
          <a:off x="1524000" y="3200400"/>
          <a:ext cx="7010400" cy="2819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/>
          <p:nvPr/>
        </p:nvGraphicFramePr>
        <p:xfrm>
          <a:off x="1905000" y="2743200"/>
          <a:ext cx="624840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219200" y="609600"/>
            <a:ext cx="7620000" cy="457200"/>
          </a:xfrm>
        </p:spPr>
        <p:txBody>
          <a:bodyPr>
            <a:normAutofit fontScale="90000"/>
          </a:bodyPr>
          <a:lstStyle/>
          <a:p>
            <a:pPr algn="ctr"/>
            <a:r>
              <a:rPr lang="mn-MN" sz="2800" i="1" dirty="0" smtClean="0">
                <a:solidFill>
                  <a:srgbClr val="003E6C"/>
                </a:solidFill>
                <a:latin typeface="Arial" pitchFamily="34" charset="0"/>
                <a:cs typeface="Arial" pitchFamily="34" charset="0"/>
              </a:rPr>
              <a:t>Аж үйлдвэрийн үйлдвэрлэлт салбараар</a:t>
            </a:r>
            <a:br>
              <a:rPr lang="mn-MN" sz="2800" i="1" dirty="0" smtClean="0">
                <a:solidFill>
                  <a:srgbClr val="003E6C"/>
                </a:solidFill>
                <a:latin typeface="Arial" pitchFamily="34" charset="0"/>
                <a:cs typeface="Arial" pitchFamily="34" charset="0"/>
              </a:rPr>
            </a:br>
            <a:r>
              <a:rPr lang="mn-MN" sz="900" i="1" dirty="0" smtClean="0">
                <a:solidFill>
                  <a:srgbClr val="003E6C"/>
                </a:solidFill>
                <a:latin typeface="Arial" pitchFamily="34" charset="0"/>
                <a:cs typeface="Arial" pitchFamily="34" charset="0"/>
              </a:rPr>
              <a:t> / 2005 оны зэрэгцүүлэх үнэ, сая.төг/</a:t>
            </a:r>
            <a:endParaRPr lang="en-US" sz="900" i="1" dirty="0">
              <a:solidFill>
                <a:srgbClr val="003E6C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905000" y="1295400"/>
          <a:ext cx="6248400" cy="1219200"/>
        </p:xfrm>
        <a:graphic>
          <a:graphicData uri="http://schemas.openxmlformats.org/presentationml/2006/ole">
            <p:oleObj spid="_x0000_s3075" name="Worksheet" r:id="rId4" imgW="4381560" imgH="1085850" progId="Excel.Sheet.12">
              <p:embed/>
            </p:oleObj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1219200" y="381000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6"/>
          <p:cNvSpPr txBox="1">
            <a:spLocks/>
          </p:cNvSpPr>
          <p:nvPr/>
        </p:nvSpPr>
        <p:spPr bwMode="auto">
          <a:xfrm>
            <a:off x="1474342" y="1"/>
            <a:ext cx="7186613" cy="380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i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i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1066800" y="1752600"/>
          <a:ext cx="4167188" cy="627063"/>
        </p:xfrm>
        <a:graphic>
          <a:graphicData uri="http://schemas.openxmlformats.org/presentationml/2006/ole">
            <p:oleObj spid="_x0000_s18434" name="Worksheet" r:id="rId3" imgW="4867290" imgH="742950" progId="Excel.Sheet.12">
              <p:embed/>
            </p:oleObj>
          </a:graphicData>
        </a:graphic>
      </p:graphicFrame>
      <p:sp>
        <p:nvSpPr>
          <p:cNvPr id="3" name="Title 1"/>
          <p:cNvSpPr txBox="1">
            <a:spLocks/>
          </p:cNvSpPr>
          <p:nvPr/>
        </p:nvSpPr>
        <p:spPr>
          <a:xfrm>
            <a:off x="1219200" y="685800"/>
            <a:ext cx="7620000" cy="685800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n-MN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3E6C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Аж үйлдвэрийн бүтээгдэхүүний гол</a:t>
            </a:r>
            <a:r>
              <a:rPr kumimoji="0" lang="mn-MN" sz="2800" b="0" i="1" u="none" strike="noStrike" kern="1200" cap="none" spc="0" normalizeH="0" noProof="0" dirty="0" smtClean="0">
                <a:ln>
                  <a:noFill/>
                </a:ln>
                <a:solidFill>
                  <a:srgbClr val="003E6C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нэр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n-MN" sz="2800" b="0" i="1" u="none" strike="noStrike" kern="1200" cap="none" spc="0" normalizeH="0" noProof="0" dirty="0" smtClean="0">
                <a:ln>
                  <a:noFill/>
                </a:ln>
                <a:solidFill>
                  <a:srgbClr val="003E6C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төрлийн </a:t>
            </a:r>
            <a:r>
              <a:rPr kumimoji="0" lang="mn-MN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3E6C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үйлдвэрлэлт 5</a:t>
            </a:r>
            <a:r>
              <a:rPr kumimoji="0" lang="mn-MN" sz="2800" b="0" i="1" u="none" strike="noStrike" kern="1200" cap="none" spc="0" normalizeH="0" noProof="0" dirty="0" smtClean="0">
                <a:ln>
                  <a:noFill/>
                </a:ln>
                <a:solidFill>
                  <a:srgbClr val="003E6C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жилээр</a:t>
            </a:r>
            <a:r>
              <a:rPr kumimoji="0" lang="mn-MN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3E6C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mn-MN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3E6C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endParaRPr kumimoji="0" lang="en-US" sz="900" b="0" i="1" u="none" strike="noStrike" kern="1200" cap="none" spc="0" normalizeH="0" baseline="0" noProof="0" dirty="0">
              <a:ln>
                <a:noFill/>
              </a:ln>
              <a:solidFill>
                <a:srgbClr val="003E6C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5334000" y="1371600"/>
          <a:ext cx="3429000" cy="144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063625" y="3200400"/>
          <a:ext cx="4194175" cy="744538"/>
        </p:xfrm>
        <a:graphic>
          <a:graphicData uri="http://schemas.openxmlformats.org/presentationml/2006/ole">
            <p:oleObj spid="_x0000_s18435" name="Worksheet" r:id="rId5" imgW="4609980" imgH="790665" progId="Excel.Sheet.12">
              <p:embed/>
            </p:oleObj>
          </a:graphicData>
        </a:graphic>
      </p:graphicFrame>
      <p:graphicFrame>
        <p:nvGraphicFramePr>
          <p:cNvPr id="10" name="Chart 9"/>
          <p:cNvGraphicFramePr/>
          <p:nvPr/>
        </p:nvGraphicFramePr>
        <p:xfrm>
          <a:off x="5562600" y="2819400"/>
          <a:ext cx="3048000" cy="172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1066800" y="5105400"/>
          <a:ext cx="4191000" cy="658812"/>
        </p:xfrm>
        <a:graphic>
          <a:graphicData uri="http://schemas.openxmlformats.org/presentationml/2006/ole">
            <p:oleObj spid="_x0000_s18436" name="Worksheet" r:id="rId7" imgW="4486320" imgH="657225" progId="Excel.Sheet.12">
              <p:embed/>
            </p:oleObj>
          </a:graphicData>
        </a:graphic>
      </p:graphicFrame>
      <p:graphicFrame>
        <p:nvGraphicFramePr>
          <p:cNvPr id="12" name="Chart 11"/>
          <p:cNvGraphicFramePr/>
          <p:nvPr/>
        </p:nvGraphicFramePr>
        <p:xfrm>
          <a:off x="5638800" y="4724400"/>
          <a:ext cx="3200400" cy="15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11" name="Title 6"/>
          <p:cNvSpPr txBox="1">
            <a:spLocks/>
          </p:cNvSpPr>
          <p:nvPr/>
        </p:nvSpPr>
        <p:spPr bwMode="auto">
          <a:xfrm>
            <a:off x="1474342" y="152401"/>
            <a:ext cx="7186613" cy="304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i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i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1219200" y="457200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81402" y="2057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1066800" y="1447800"/>
          <a:ext cx="3962400" cy="808037"/>
        </p:xfrm>
        <a:graphic>
          <a:graphicData uri="http://schemas.openxmlformats.org/presentationml/2006/ole">
            <p:oleObj spid="_x0000_s19458" name="Worksheet" r:id="rId3" imgW="4391010" imgH="809535" progId="Excel.Sheet.12">
              <p:embed/>
            </p:oleObj>
          </a:graphicData>
        </a:graphic>
      </p:graphicFrame>
      <p:graphicFrame>
        <p:nvGraphicFramePr>
          <p:cNvPr id="5" name="Chart 4"/>
          <p:cNvGraphicFramePr/>
          <p:nvPr/>
        </p:nvGraphicFramePr>
        <p:xfrm>
          <a:off x="5486400" y="685800"/>
          <a:ext cx="3352800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066800" y="4495800"/>
          <a:ext cx="3913188" cy="936625"/>
        </p:xfrm>
        <a:graphic>
          <a:graphicData uri="http://schemas.openxmlformats.org/presentationml/2006/ole">
            <p:oleObj spid="_x0000_s19459" name="Worksheet" r:id="rId5" imgW="3743280" imgH="904965" progId="Excel.Sheet.12">
              <p:embed/>
            </p:oleObj>
          </a:graphicData>
        </a:graphic>
      </p:graphicFrame>
      <p:graphicFrame>
        <p:nvGraphicFramePr>
          <p:cNvPr id="8" name="Chart 7"/>
          <p:cNvGraphicFramePr/>
          <p:nvPr/>
        </p:nvGraphicFramePr>
        <p:xfrm>
          <a:off x="5410200" y="3505200"/>
          <a:ext cx="3505200" cy="259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9" name="Title 6"/>
          <p:cNvSpPr txBox="1">
            <a:spLocks/>
          </p:cNvSpPr>
          <p:nvPr/>
        </p:nvSpPr>
        <p:spPr bwMode="auto">
          <a:xfrm>
            <a:off x="1474342" y="152400"/>
            <a:ext cx="718661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i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i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143000" y="457200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1222</TotalTime>
  <Words>59</Words>
  <Application>Microsoft Office PowerPoint</Application>
  <PresentationFormat>On-screen Show (4:3)</PresentationFormat>
  <Paragraphs>29</Paragraphs>
  <Slides>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Solstice</vt:lpstr>
      <vt:lpstr>Worksheet</vt:lpstr>
      <vt:lpstr>Дархан-Уул аймгийн Аж үйлвэрийн үйлдвэрлэлт, гол нэр төрлийн бүтээгдэхүүн талаарх инфографик</vt:lpstr>
      <vt:lpstr>ДАРХАН-УУЛ АЙМГИЙН СТАТИСТИКИЙН ХЭЛТЭС</vt:lpstr>
      <vt:lpstr>Аж үйлдвэрийн үйлдвэрлэлт салбараар  / 2005 оны зэрэгцүүлэх үнэ, сая.төг/</vt:lpstr>
      <vt:lpstr>Slide 4</vt:lpstr>
      <vt:lpstr>Slide 5</vt:lpstr>
    </vt:vector>
  </TitlesOfParts>
  <Company>CtrlSoft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tserenpuntsag</dc:creator>
  <cp:lastModifiedBy>Battsengel</cp:lastModifiedBy>
  <cp:revision>190</cp:revision>
  <dcterms:created xsi:type="dcterms:W3CDTF">2014-11-06T07:56:32Z</dcterms:created>
  <dcterms:modified xsi:type="dcterms:W3CDTF">2015-01-15T09:36:58Z</dcterms:modified>
</cp:coreProperties>
</file>