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30" r:id="rId4"/>
    <p:sldId id="331" r:id="rId5"/>
    <p:sldId id="332" r:id="rId6"/>
    <p:sldId id="334" r:id="rId7"/>
    <p:sldId id="335" r:id="rId8"/>
    <p:sldId id="336" r:id="rId9"/>
    <p:sldId id="338" r:id="rId10"/>
    <p:sldId id="339" r:id="rId11"/>
    <p:sldId id="340" r:id="rId12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gonbayar.Ya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07540441187388E-2"/>
          <c:y val="8.3653735187108613E-2"/>
          <c:w val="0.95459236326109387"/>
          <c:h val="0.72632075841266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 хайгч иргэн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492</c:v>
                </c:pt>
                <c:pt idx="1">
                  <c:v>486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Үүнээс: эмэгтэй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286</c:v>
                </c:pt>
                <c:pt idx="1">
                  <c:v>257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32800"/>
        <c:axId val="57939840"/>
      </c:lineChart>
      <c:catAx>
        <c:axId val="579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939840"/>
        <c:crosses val="autoZero"/>
        <c:auto val="1"/>
        <c:lblAlgn val="ctr"/>
        <c:lblOffset val="100"/>
        <c:noMultiLvlLbl val="0"/>
      </c:catAx>
      <c:valAx>
        <c:axId val="5793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106234</c:v>
                </c:pt>
                <c:pt idx="1">
                  <c:v>129299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113600"/>
        <c:axId val="99124736"/>
      </c:barChart>
      <c:catAx>
        <c:axId val="991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24736"/>
        <c:crosses val="autoZero"/>
        <c:auto val="1"/>
        <c:lblAlgn val="ctr"/>
        <c:lblOffset val="100"/>
        <c:noMultiLvlLbl val="0"/>
      </c:catAx>
      <c:valAx>
        <c:axId val="9912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421838177533388E-3"/>
          <c:y val="9.6424254572180009E-3"/>
          <c:w val="0.93087195600942652"/>
          <c:h val="0.89008191759244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ХОРОГДСОН ХЭЭЛТЭГЧ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327</c:v>
                </c:pt>
                <c:pt idx="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47616"/>
        <c:axId val="99091200"/>
      </c:barChart>
      <c:catAx>
        <c:axId val="976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91200"/>
        <c:crosses val="autoZero"/>
        <c:auto val="1"/>
        <c:lblAlgn val="ctr"/>
        <c:lblOffset val="100"/>
        <c:noMultiLvlLbl val="0"/>
      </c:catAx>
      <c:valAx>
        <c:axId val="9909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64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16286.3</c:v>
                </c:pt>
                <c:pt idx="1">
                  <c:v>15079.5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Дулаан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">
                  <c:v>583.79999999999995</c:v>
                </c:pt>
                <c:pt idx="1">
                  <c:v>916.1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Бусад</c:v>
                </c:pt>
              </c:strCache>
            </c:strRef>
          </c:tx>
          <c:spPr>
            <a:solidFill>
              <a:srgbClr val="1F497D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0.0">
                  <c:v>100.2</c:v>
                </c:pt>
                <c:pt idx="1">
                  <c:v>114.3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320320"/>
        <c:axId val="54199040"/>
      </c:barChart>
      <c:catAx>
        <c:axId val="5332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99040"/>
        <c:crosses val="autoZero"/>
        <c:auto val="1"/>
        <c:lblAlgn val="ctr"/>
        <c:lblOffset val="100"/>
        <c:noMultiLvlLbl val="0"/>
      </c:catAx>
      <c:valAx>
        <c:axId val="5419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3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108.4</c:v>
                </c:pt>
                <c:pt idx="1">
                  <c:v>118.5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Үүнээс: хүн амаас орсон орлого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65.099999999999994</c:v>
                </c:pt>
                <c:pt idx="1">
                  <c:v>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88096"/>
        <c:axId val="53189632"/>
      </c:barChart>
      <c:catAx>
        <c:axId val="531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89632"/>
        <c:crosses val="autoZero"/>
        <c:auto val="1"/>
        <c:lblAlgn val="ctr"/>
        <c:lblOffset val="100"/>
        <c:noMultiLvlLbl val="0"/>
      </c:catAx>
      <c:valAx>
        <c:axId val="5318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0381948525091E-2"/>
          <c:y val="6.4780395658327106E-2"/>
          <c:w val="0.96249626884874684"/>
          <c:h val="0.78086831251356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Эрэгтэй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127</c:v>
                </c:pt>
                <c:pt idx="1">
                  <c:v>102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Эмэгтэй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106</c:v>
                </c:pt>
                <c:pt idx="1">
                  <c:v>107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909248"/>
        <c:axId val="57917440"/>
      </c:barChart>
      <c:catAx>
        <c:axId val="579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17440"/>
        <c:crosses val="autoZero"/>
        <c:auto val="1"/>
        <c:lblAlgn val="ctr"/>
        <c:lblOffset val="100"/>
        <c:noMultiLvlLbl val="0"/>
      </c:catAx>
      <c:valAx>
        <c:axId val="5791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6029135411587E-2"/>
          <c:y val="5.104606751742239E-2"/>
          <c:w val="0.87516703163583864"/>
          <c:h val="0.76292334147886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Даатгуулагч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Төрийн оролцоотой</c:v>
                </c:pt>
                <c:pt idx="1">
                  <c:v>Төсөвт байгууллага</c:v>
                </c:pt>
                <c:pt idx="2">
                  <c:v>ХХК</c:v>
                </c:pt>
                <c:pt idx="3">
                  <c:v>Бусад байгууллага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1039</c:v>
                </c:pt>
                <c:pt idx="1">
                  <c:v>1543</c:v>
                </c:pt>
                <c:pt idx="2">
                  <c:v>699</c:v>
                </c:pt>
                <c:pt idx="3">
                  <c:v>938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Байгууллага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Төрийн оролцоотой</c:v>
                </c:pt>
                <c:pt idx="1">
                  <c:v>Төсөвт байгууллага</c:v>
                </c:pt>
                <c:pt idx="2">
                  <c:v>ХХК</c:v>
                </c:pt>
                <c:pt idx="3">
                  <c:v>Бусад байгууллага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54</c:v>
                </c:pt>
                <c:pt idx="2">
                  <c:v>69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199808"/>
        <c:axId val="54209152"/>
      </c:barChart>
      <c:catAx>
        <c:axId val="5419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209152"/>
        <c:crosses val="autoZero"/>
        <c:auto val="1"/>
        <c:lblAlgn val="ctr"/>
        <c:lblOffset val="100"/>
        <c:noMultiLvlLbl val="0"/>
      </c:catAx>
      <c:valAx>
        <c:axId val="5420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19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970817996862819"/>
          <c:y val="0.9124532536881188"/>
          <c:w val="0.6164456661852199"/>
          <c:h val="8.754674631188376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39708492210581E-2"/>
          <c:y val="1.7436570428696414E-2"/>
          <c:w val="0.92310740569193561"/>
          <c:h val="0.87251493563304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244</c:v>
                </c:pt>
                <c:pt idx="1">
                  <c:v>209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Амьд төрсөн хүүхэд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245</c:v>
                </c:pt>
                <c:pt idx="1">
                  <c:v>209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314752"/>
        <c:axId val="58316288"/>
      </c:barChart>
      <c:catAx>
        <c:axId val="583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6288"/>
        <c:crosses val="autoZero"/>
        <c:auto val="1"/>
        <c:lblAlgn val="ctr"/>
        <c:lblOffset val="100"/>
        <c:noMultiLvlLbl val="0"/>
      </c:catAx>
      <c:valAx>
        <c:axId val="5831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11930255344862"/>
          <c:y val="0.92105207901643849"/>
          <c:w val="0.34776139489310465"/>
          <c:h val="7.8947920983561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2022022022046E-2"/>
          <c:y val="1.9826517967781943E-2"/>
          <c:w val="0.95595595595595551"/>
          <c:h val="0.7878351706036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Нялхсын эндэгдэл</c:v>
                </c:pt>
              </c:strCache>
            </c:strRef>
          </c:tx>
          <c:spPr>
            <a:solidFill>
              <a:schemeClr val="accent3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хүртлэх насандаа эндсэн хүүхэд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9096448"/>
        <c:axId val="99097984"/>
      </c:barChart>
      <c:catAx>
        <c:axId val="9909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97984"/>
        <c:crosses val="autoZero"/>
        <c:auto val="1"/>
        <c:lblAlgn val="ctr"/>
        <c:lblOffset val="100"/>
        <c:noMultiLvlLbl val="0"/>
      </c:catAx>
      <c:valAx>
        <c:axId val="99097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0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Гэмт хэрэг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</c:v>
                </c:pt>
                <c:pt idx="1">
                  <c:v>103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Согтуугаар үйлдсэн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906432"/>
        <c:axId val="97644928"/>
      </c:barChart>
      <c:catAx>
        <c:axId val="939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44928"/>
        <c:crosses val="autoZero"/>
        <c:auto val="1"/>
        <c:lblAlgn val="ctr"/>
        <c:lblOffset val="100"/>
        <c:noMultiLvlLbl val="0"/>
      </c:catAx>
      <c:valAx>
        <c:axId val="9764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90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22001205545508E-2"/>
          <c:y val="6.2146892655367263E-2"/>
          <c:w val="0.94695599758891125"/>
          <c:h val="0.7191142844432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Онц хүнд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Хүнд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Хүндэвтэр</c:v>
                </c:pt>
              </c:strCache>
            </c:strRef>
          </c:tx>
          <c:spPr>
            <a:solidFill>
              <a:srgbClr val="D856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</c:v>
                </c:pt>
                <c:pt idx="1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Хөнгөн</c:v>
                </c:pt>
              </c:strCache>
            </c:strRef>
          </c:tx>
          <c:spPr>
            <a:solidFill>
              <a:srgbClr val="D9562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2014  I-VI</c:v>
                </c:pt>
                <c:pt idx="1">
                  <c:v>2015 I-VI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62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32160"/>
        <c:axId val="98808192"/>
      </c:barChart>
      <c:catAx>
        <c:axId val="643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08192"/>
        <c:crosses val="autoZero"/>
        <c:auto val="1"/>
        <c:lblAlgn val="ctr"/>
        <c:lblOffset val="100"/>
        <c:noMultiLvlLbl val="0"/>
      </c:catAx>
      <c:valAx>
        <c:axId val="98808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33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29589223034026E-2"/>
          <c:y val="2.6812918951858642E-2"/>
          <c:w val="0.89378205736331162"/>
          <c:h val="0.554815067035539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Улс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Хүнсний бараа, ус ундаа</c:v>
                </c:pt>
                <c:pt idx="1">
                  <c:v>Согтууруулах ундаа, тамхи</c:v>
                </c:pt>
                <c:pt idx="2">
                  <c:v>Хувцас, бөс бараа, гутал</c:v>
                </c:pt>
                <c:pt idx="3">
                  <c:v>Орон сууц, ус цахилгаан, түлш </c:v>
                </c:pt>
                <c:pt idx="4">
                  <c:v>Тавилга, гэр ахуйн бараа</c:v>
                </c:pt>
                <c:pt idx="5">
                  <c:v>Эм тариа, эмнэлгийн үйлчилгээ</c:v>
                </c:pt>
                <c:pt idx="6">
                  <c:v>Тээвэр</c:v>
                </c:pt>
                <c:pt idx="7">
                  <c:v>Холбоо, шуудан</c:v>
                </c:pt>
                <c:pt idx="8">
                  <c:v>Амралт соёлын бараа үйлчилгээ</c:v>
                </c:pt>
                <c:pt idx="9">
                  <c:v>Боловсролын үйлчилгээ</c:v>
                </c:pt>
                <c:pt idx="10">
                  <c:v>Зочид буудал, нийтийн хоол</c:v>
                </c:pt>
                <c:pt idx="11">
                  <c:v>Бусад бараа үйлчилгээ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100.4</c:v>
                </c:pt>
                <c:pt idx="1">
                  <c:v>100.4</c:v>
                </c:pt>
                <c:pt idx="2">
                  <c:v>100.4</c:v>
                </c:pt>
                <c:pt idx="3">
                  <c:v>100.4</c:v>
                </c:pt>
                <c:pt idx="4">
                  <c:v>100.4</c:v>
                </c:pt>
                <c:pt idx="5">
                  <c:v>100.4</c:v>
                </c:pt>
                <c:pt idx="6">
                  <c:v>100.4</c:v>
                </c:pt>
                <c:pt idx="7">
                  <c:v>100.4</c:v>
                </c:pt>
                <c:pt idx="8">
                  <c:v>100.4</c:v>
                </c:pt>
                <c:pt idx="9">
                  <c:v>100.4</c:v>
                </c:pt>
                <c:pt idx="10">
                  <c:v>100.4</c:v>
                </c:pt>
                <c:pt idx="11">
                  <c:v>100.4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Говьсүмбэр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Хүнсний бараа, ус ундаа</c:v>
                </c:pt>
                <c:pt idx="1">
                  <c:v>Согтууруулах ундаа, тамхи</c:v>
                </c:pt>
                <c:pt idx="2">
                  <c:v>Хувцас, бөс бараа, гутал</c:v>
                </c:pt>
                <c:pt idx="3">
                  <c:v>Орон сууц, ус цахилгаан, түлш </c:v>
                </c:pt>
                <c:pt idx="4">
                  <c:v>Тавилга, гэр ахуйн бараа</c:v>
                </c:pt>
                <c:pt idx="5">
                  <c:v>Эм тариа, эмнэлгийн үйлчилгээ</c:v>
                </c:pt>
                <c:pt idx="6">
                  <c:v>Тээвэр</c:v>
                </c:pt>
                <c:pt idx="7">
                  <c:v>Холбоо, шуудан</c:v>
                </c:pt>
                <c:pt idx="8">
                  <c:v>Амралт соёлын бараа үйлчилгээ</c:v>
                </c:pt>
                <c:pt idx="9">
                  <c:v>Боловсролын үйлчилгээ</c:v>
                </c:pt>
                <c:pt idx="10">
                  <c:v>Зочид буудал, нийтийн хоол</c:v>
                </c:pt>
                <c:pt idx="11">
                  <c:v>Бусад бараа үйлчилгээ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100.9</c:v>
                </c:pt>
                <c:pt idx="1">
                  <c:v>100.9</c:v>
                </c:pt>
                <c:pt idx="2">
                  <c:v>100</c:v>
                </c:pt>
                <c:pt idx="3">
                  <c:v>100.1</c:v>
                </c:pt>
                <c:pt idx="4">
                  <c:v>100</c:v>
                </c:pt>
                <c:pt idx="5">
                  <c:v>101.3</c:v>
                </c:pt>
                <c:pt idx="6">
                  <c:v>100</c:v>
                </c:pt>
                <c:pt idx="7">
                  <c:v>100.8</c:v>
                </c:pt>
                <c:pt idx="8">
                  <c:v>100</c:v>
                </c:pt>
                <c:pt idx="9">
                  <c:v>100</c:v>
                </c:pt>
                <c:pt idx="10">
                  <c:v>104.1</c:v>
                </c:pt>
                <c:pt idx="11">
                  <c:v>100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076928"/>
        <c:axId val="54078464"/>
      </c:lineChart>
      <c:catAx>
        <c:axId val="54076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8464"/>
        <c:crosses val="autoZero"/>
        <c:auto val="1"/>
        <c:lblAlgn val="ctr"/>
        <c:lblOffset val="100"/>
        <c:noMultiLvlLbl val="0"/>
      </c:catAx>
      <c:valAx>
        <c:axId val="5407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07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82531701609639"/>
          <c:y val="6.3139394265136622E-2"/>
          <c:w val="0.25483129367865182"/>
          <c:h val="7.679234634919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8161</c:v>
                </c:pt>
                <c:pt idx="1">
                  <c:v>6185.2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2014 I-VI</c:v>
                </c:pt>
                <c:pt idx="1">
                  <c:v>2015 I-VI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.0">
                  <c:v>7884</c:v>
                </c:pt>
                <c:pt idx="1">
                  <c:v>6699.4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907072"/>
        <c:axId val="57908608"/>
      </c:barChart>
      <c:catAx>
        <c:axId val="5790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08608"/>
        <c:crosses val="autoZero"/>
        <c:auto val="1"/>
        <c:lblAlgn val="ctr"/>
        <c:lblOffset val="100"/>
        <c:noMultiLvlLbl val="0"/>
      </c:catAx>
      <c:valAx>
        <c:axId val="5790860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79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C5BBB528-2BBB-4FAF-BD91-0380C226716B}" type="datetimeFigureOut">
              <a:rPr lang="en-US" smtClean="0"/>
              <a:pPr/>
              <a:t>15.07.10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07956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330AD0B-A628-4EEA-9F04-22D1D92AC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0D00EBF1-3DC6-4BCA-966B-F8A75BAE65E2}" type="datetimeFigureOut">
              <a:rPr lang="en-US" smtClean="0"/>
              <a:pPr/>
              <a:t>15.07.10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07956"/>
            <a:ext cx="2918831" cy="48998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73DAB77A-53AC-4F55-8378-5881D1B67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D68-FAF4-4BC6-8969-875D705B9658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EFAC-1A03-4965-9D34-49F94391BE28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1EF2-4A2D-45D1-BFF8-8F54FAEB341D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D1E8-03F7-4A11-B567-40AEB1543C20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F196-D538-49D2-8978-E0AFA89ADA46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10A1-E98B-42CD-BECB-A6C307DE7CFC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6495-715E-4053-8487-43ADDDBA374D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3EDA-F647-40EA-87AF-133F21A14979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124F-688B-4295-B6A9-CCF717C6A06A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3F84-916E-4FD4-A7E4-72B7A3BE660A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A156-DD0D-468C-B501-E0F20E59029D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8466-2448-49B9-B2EC-AB79BDDEF2A1}" type="datetime1">
              <a:rPr lang="en-US" smtClean="0"/>
              <a:pPr/>
              <a:t>15.07.10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n-MN" smtClean="0"/>
              <a:t>Сургалт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183E-34DC-4AFB-A3C7-8B8F4FDA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https://encrypted-tbn3.gstatic.com/images?q=tbn:ANd9GcQrjWd4AfUnH4JdwTyxj5TpS2-Ta1A4KlaHHbGjUwTCxYeIQ8Xnl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0"/>
            <a:ext cx="7620000" cy="1676400"/>
          </a:xfrm>
        </p:spPr>
        <p:txBody>
          <a:bodyPr>
            <a:noAutofit/>
          </a:bodyPr>
          <a:lstStyle/>
          <a:p>
            <a:r>
              <a:rPr lang="mn-MN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ГОВЬСҮМБЭР АЙМГИЙН НИЙГЭМ ЭДИЙН ЗАСГИЙН </a:t>
            </a:r>
            <a:r>
              <a:rPr lang="mn-MN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БАЙДАЛ</a:t>
            </a:r>
            <a:br>
              <a:rPr lang="mn-MN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57800"/>
            <a:ext cx="7848600" cy="6858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(</a:t>
            </a:r>
            <a:r>
              <a:rPr lang="mn-MN" altLang="en-US" sz="28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2015 оны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6</a:t>
            </a:r>
            <a:r>
              <a:rPr lang="mn-MN" altLang="en-US" sz="28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 </a:t>
            </a:r>
            <a:r>
              <a:rPr lang="mn-MN" altLang="en-US" sz="28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дугаар сарын байдлаар</a:t>
            </a:r>
            <a:r>
              <a:rPr lang="en-US" altLang="en-US" sz="28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)</a:t>
            </a:r>
            <a:br>
              <a:rPr lang="en-US" altLang="en-US" sz="28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</a:b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Enkhtsetseg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5287"/>
            <a:ext cx="194872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3.gstatic.com/images?q=tbn:ANd9GcQrjWd4AfUnH4JdwTyxj5TpS2-Ta1A4KlaHHbGjUwTCxYeIQ8XnlQ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8" y="1031807"/>
            <a:ext cx="1458686" cy="187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Тээвэр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холбоо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Холбооны нийт орлого, үүнээс хүн амаас орсон орлого,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бүрийн эхний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сар, сая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:\share otgoo\2014 on\2014-01\MCCT_Medeelel_Alban_toot_2013.12.13\Information logo\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73551"/>
            <a:ext cx="466725" cy="46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13221987"/>
              </p:ext>
            </p:extLst>
          </p:nvPr>
        </p:nvGraphicFramePr>
        <p:xfrm>
          <a:off x="1331594" y="1905000"/>
          <a:ext cx="705040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93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C9C6A6B-9064-4E78-8CE2-E2B0E1BE3D72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pic>
        <p:nvPicPr>
          <p:cNvPr id="16387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23106"/>
      </p:ext>
    </p:extLst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Нийгмийн байдал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735388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mn-MN" sz="2200" b="0" dirty="0">
                <a:latin typeface="Arial" panose="020B0604020202020204" pitchFamily="34" charset="0"/>
                <a:cs typeface="Arial" panose="020B0604020202020204" pitchFamily="34" charset="0"/>
              </a:rPr>
              <a:t>Хөдөлмөр </a:t>
            </a:r>
            <a:r>
              <a:rPr lang="mn-MN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хэлтэст бүртгүүлсэн </a:t>
            </a:r>
            <a:r>
              <a:rPr lang="mn-MN" sz="2200" b="0" dirty="0">
                <a:latin typeface="Arial" panose="020B0604020202020204" pitchFamily="34" charset="0"/>
                <a:cs typeface="Arial" panose="020B0604020202020204" pitchFamily="34" charset="0"/>
              </a:rPr>
              <a:t>ажил хайгч иргэн, үүнээс </a:t>
            </a:r>
            <a:r>
              <a:rPr lang="mn-MN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эмэгтэй, жил </a:t>
            </a:r>
            <a:r>
              <a:rPr lang="mn-MN" sz="2200" b="0" dirty="0">
                <a:latin typeface="Arial" panose="020B0604020202020204" pitchFamily="34" charset="0"/>
                <a:cs typeface="Arial" panose="020B0604020202020204" pitchFamily="34" charset="0"/>
              </a:rPr>
              <a:t>бүрийн эхний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200" b="0" dirty="0"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447801"/>
            <a:ext cx="3886200" cy="685799"/>
          </a:xfrm>
        </p:spPr>
        <p:txBody>
          <a:bodyPr>
            <a:normAutofit/>
          </a:bodyPr>
          <a:lstStyle/>
          <a:p>
            <a:pPr algn="ctr"/>
            <a:r>
              <a:rPr lang="mn-M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Шинэ </a:t>
            </a:r>
            <a:r>
              <a:rPr lang="mn-MN" sz="1400" b="0" dirty="0">
                <a:latin typeface="Arial" panose="020B0604020202020204" pitchFamily="34" charset="0"/>
                <a:cs typeface="Arial" panose="020B0604020202020204" pitchFamily="34" charset="0"/>
              </a:rPr>
              <a:t>төрсөн хүүхдийн тоо, 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400" b="0" dirty="0">
                <a:latin typeface="Arial" panose="020B0604020202020204" pitchFamily="34" charset="0"/>
                <a:cs typeface="Arial" panose="020B0604020202020204" pitchFamily="34" charset="0"/>
              </a:rPr>
              <a:t>жил бүрийн эхний 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00" y="631370"/>
            <a:ext cx="576399" cy="5116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8217614"/>
              </p:ext>
            </p:extLst>
          </p:nvPr>
        </p:nvGraphicFramePr>
        <p:xfrm>
          <a:off x="762000" y="2286000"/>
          <a:ext cx="3886200" cy="387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8047851"/>
              </p:ext>
            </p:extLst>
          </p:nvPr>
        </p:nvGraphicFramePr>
        <p:xfrm>
          <a:off x="4953000" y="2286000"/>
          <a:ext cx="38862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8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Нийгмийн даатгал, халамж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Дундаж цалингийн үзүүлэлт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:\Users\User\Downloads\MCCT_Medeelel_Alban_toot_2013.12.13\MCCT_Medeelel_Alban_toot_2013.12.13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1" y="609600"/>
            <a:ext cx="523875" cy="5168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7520446"/>
              </p:ext>
            </p:extLst>
          </p:nvPr>
        </p:nvGraphicFramePr>
        <p:xfrm>
          <a:off x="1295400" y="2133600"/>
          <a:ext cx="7010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4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3735388" cy="609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mn-MN" sz="2200" dirty="0">
                <a:latin typeface="Arial" panose="020B0604020202020204" pitchFamily="34" charset="0"/>
                <a:cs typeface="Arial" panose="020B0604020202020204" pitchFamily="34" charset="0"/>
              </a:rPr>
              <a:t>Амаржсан эх, амьд төрсөн хүүхэд, жил </a:t>
            </a: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бүрийн</a:t>
            </a:r>
            <a:r>
              <a:rPr lang="mn-M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2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86200" cy="457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mn-MN" sz="6000" dirty="0">
                <a:latin typeface="Arial" panose="020B0604020202020204" pitchFamily="34" charset="0"/>
                <a:cs typeface="Arial" panose="020B0604020202020204" pitchFamily="34" charset="0"/>
              </a:rPr>
              <a:t>Хүүхдийн эндэгдэл, жил бүрийн эхний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6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69471"/>
            <a:ext cx="609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09799"/>
            <a:ext cx="3735388" cy="3916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58635269"/>
              </p:ext>
            </p:extLst>
          </p:nvPr>
        </p:nvGraphicFramePr>
        <p:xfrm>
          <a:off x="762000" y="2133600"/>
          <a:ext cx="388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5663171"/>
              </p:ext>
            </p:extLst>
          </p:nvPr>
        </p:nvGraphicFramePr>
        <p:xfrm>
          <a:off x="4876800" y="2133600"/>
          <a:ext cx="388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09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Гэмт хэрэг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735388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хэргийн тоо,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жил бүрийн эхний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ангилал,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жил бүрийн эхний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533400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8604927"/>
              </p:ext>
            </p:extLst>
          </p:nvPr>
        </p:nvGraphicFramePr>
        <p:xfrm>
          <a:off x="685800" y="2174875"/>
          <a:ext cx="3962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5228575"/>
              </p:ext>
            </p:extLst>
          </p:nvPr>
        </p:nvGraphicFramePr>
        <p:xfrm>
          <a:off x="4876800" y="2174875"/>
          <a:ext cx="4038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445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mn-MN" dirty="0"/>
              <a:t> </a:t>
            </a:r>
            <a:r>
              <a:rPr lang="mn-MN" dirty="0" smtClean="0"/>
              <a:t> 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Хэрэглээний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үнийн индекс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индекс, 2015 оны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дугаар сар,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өмнөх сар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=100%)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5929"/>
            <a:ext cx="533400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51826143"/>
              </p:ext>
            </p:extLst>
          </p:nvPr>
        </p:nvGraphicFramePr>
        <p:xfrm>
          <a:off x="1219200" y="2286000"/>
          <a:ext cx="7238999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16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Орон нутгийн төсөв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Орон төсвийн орлого, зарлага, жил 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бүрийн</a:t>
            </a: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байдлаар, сая төгрөгөөр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1243"/>
            <a:ext cx="533400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3456110"/>
              </p:ext>
            </p:extLst>
          </p:nvPr>
        </p:nvGraphicFramePr>
        <p:xfrm>
          <a:off x="1219200" y="2133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645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3811588" cy="457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Төл бойжилт, жил бүрийн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сараар, толгойгоор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457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Хорогдсон хээлтэгч, жил бүрийн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сараар, толгойгоор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1370"/>
            <a:ext cx="609600" cy="5878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0199231"/>
              </p:ext>
            </p:extLst>
          </p:nvPr>
        </p:nvGraphicFramePr>
        <p:xfrm>
          <a:off x="685800" y="2174875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8871278"/>
              </p:ext>
            </p:extLst>
          </p:nvPr>
        </p:nvGraphicFramePr>
        <p:xfrm>
          <a:off x="4800600" y="2174875"/>
          <a:ext cx="4038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57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Аж үйлдвэрийн бүтээгдэхүүн үйлдвэрлэл, салбараар, 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бүрийн эхний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b="1" dirty="0">
                <a:latin typeface="Arial" panose="020B0604020202020204" pitchFamily="34" charset="0"/>
                <a:cs typeface="Arial" panose="020B0604020202020204" pitchFamily="34" charset="0"/>
              </a:rPr>
              <a:t>сар, сая төгрөгөөр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183E-34DC-4AFB-A3C7-8B8F4FDA2C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" cy="45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19704936"/>
              </p:ext>
            </p:extLst>
          </p:nvPr>
        </p:nvGraphicFramePr>
        <p:xfrm>
          <a:off x="1143000" y="2362200"/>
          <a:ext cx="74675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27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208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ГОВЬСҮМБЭР АЙМГИЙН НИЙГЭМ ЭДИЙН ЗАСГИЙН БАЙДАЛ </vt:lpstr>
      <vt:lpstr>Нийгмийн байдал</vt:lpstr>
      <vt:lpstr>    Нийгмийн даатгал, халамж</vt:lpstr>
      <vt:lpstr>Эрүүл мэнд</vt:lpstr>
      <vt:lpstr>Гэмт хэрэг</vt:lpstr>
      <vt:lpstr>   Хэрэглээний үнийн индекс</vt:lpstr>
      <vt:lpstr>Орон нутгийн төсөв</vt:lpstr>
      <vt:lpstr>Мал аж ахуй</vt:lpstr>
      <vt:lpstr>Аж үйлдвэр</vt:lpstr>
      <vt:lpstr>    Тээвэр, холбоо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Enkhtsetseg</cp:lastModifiedBy>
  <cp:revision>610</cp:revision>
  <dcterms:created xsi:type="dcterms:W3CDTF">2013-11-26T12:21:25Z</dcterms:created>
  <dcterms:modified xsi:type="dcterms:W3CDTF">2015-07-10T01:59:57Z</dcterms:modified>
</cp:coreProperties>
</file>