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7" r:id="rId4"/>
    <p:sldId id="288" r:id="rId5"/>
    <p:sldId id="289" r:id="rId6"/>
    <p:sldId id="290" r:id="rId7"/>
    <p:sldId id="291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5" autoAdjust="0"/>
    <p:restoredTop sz="94660"/>
  </p:normalViewPr>
  <p:slideViewPr>
    <p:cSldViewPr>
      <p:cViewPr varScale="1">
        <p:scale>
          <a:sx n="102" d="100"/>
          <a:sy n="102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'11'!$K$160</c:f>
              <c:strCache>
                <c:ptCount val="1"/>
                <c:pt idx="0">
                  <c:v>2014 он</c:v>
                </c:pt>
              </c:strCache>
            </c:strRef>
          </c:tx>
          <c:dLbls>
            <c:dLbl>
              <c:idx val="10"/>
              <c:delete val="1"/>
            </c:dLbl>
            <c:showVal val="1"/>
          </c:dLbls>
          <c:cat>
            <c:strRef>
              <c:f>'11'!$L$159:$V$159</c:f>
              <c:strCache>
                <c:ptCount val="11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  <c:pt idx="10">
                  <c:v>11 сар</c:v>
                </c:pt>
              </c:strCache>
            </c:strRef>
          </c:cat>
          <c:val>
            <c:numRef>
              <c:f>'11'!$L$160:$V$160</c:f>
              <c:numCache>
                <c:formatCode>General</c:formatCode>
                <c:ptCount val="11"/>
                <c:pt idx="0">
                  <c:v>24.1</c:v>
                </c:pt>
                <c:pt idx="1">
                  <c:v>21.8</c:v>
                </c:pt>
                <c:pt idx="2">
                  <c:v>22.4</c:v>
                </c:pt>
                <c:pt idx="3">
                  <c:v>18.2</c:v>
                </c:pt>
                <c:pt idx="4">
                  <c:v>16.7</c:v>
                </c:pt>
                <c:pt idx="5">
                  <c:v>19.600000000000001</c:v>
                </c:pt>
                <c:pt idx="6">
                  <c:v>17.5</c:v>
                </c:pt>
                <c:pt idx="7">
                  <c:v>17.2</c:v>
                </c:pt>
                <c:pt idx="8">
                  <c:v>15.8</c:v>
                </c:pt>
                <c:pt idx="9">
                  <c:v>14.9</c:v>
                </c:pt>
                <c:pt idx="10">
                  <c:v>14.8</c:v>
                </c:pt>
              </c:numCache>
            </c:numRef>
          </c:val>
        </c:ser>
        <c:ser>
          <c:idx val="1"/>
          <c:order val="1"/>
          <c:tx>
            <c:strRef>
              <c:f>'11'!$K$161</c:f>
              <c:strCache>
                <c:ptCount val="1"/>
                <c:pt idx="0">
                  <c:v>2015 он</c:v>
                </c:pt>
              </c:strCache>
            </c:strRef>
          </c:tx>
          <c:dLbls>
            <c:dLbl>
              <c:idx val="8"/>
              <c:layout>
                <c:manualLayout>
                  <c:x val="0"/>
                  <c:y val="-3.5555306699515676E-2"/>
                </c:manualLayout>
              </c:layout>
              <c:showVal val="1"/>
            </c:dLbl>
            <c:dLbl>
              <c:idx val="9"/>
              <c:layout>
                <c:manualLayout>
                  <c:x val="1.3675117961352307E-2"/>
                  <c:y val="-4.7407075599354156E-2"/>
                </c:manualLayout>
              </c:layout>
              <c:showVal val="1"/>
            </c:dLbl>
            <c:dLbl>
              <c:idx val="10"/>
              <c:layout>
                <c:manualLayout>
                  <c:x val="-1.3675117961352184E-2"/>
                  <c:y val="6.5184728949112078E-2"/>
                </c:manualLayout>
              </c:layout>
              <c:showVal val="1"/>
            </c:dLbl>
            <c:showVal val="1"/>
          </c:dLbls>
          <c:cat>
            <c:strRef>
              <c:f>'11'!$L$159:$V$159</c:f>
              <c:strCache>
                <c:ptCount val="11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  <c:pt idx="10">
                  <c:v>11 сар</c:v>
                </c:pt>
              </c:strCache>
            </c:strRef>
          </c:cat>
          <c:val>
            <c:numRef>
              <c:f>'11'!$L$161:$V$161</c:f>
              <c:numCache>
                <c:formatCode>General</c:formatCode>
                <c:ptCount val="11"/>
                <c:pt idx="0">
                  <c:v>19.100000000000001</c:v>
                </c:pt>
                <c:pt idx="1">
                  <c:v>23.4</c:v>
                </c:pt>
                <c:pt idx="2">
                  <c:v>24.3</c:v>
                </c:pt>
                <c:pt idx="3">
                  <c:v>17.600000000000001</c:v>
                </c:pt>
                <c:pt idx="4">
                  <c:v>19.5</c:v>
                </c:pt>
                <c:pt idx="5">
                  <c:v>17.399999999999999</c:v>
                </c:pt>
                <c:pt idx="6">
                  <c:v>15</c:v>
                </c:pt>
                <c:pt idx="7">
                  <c:v>14.6</c:v>
                </c:pt>
                <c:pt idx="8">
                  <c:v>16.3</c:v>
                </c:pt>
                <c:pt idx="9">
                  <c:v>15.7</c:v>
                </c:pt>
                <c:pt idx="10">
                  <c:v>14.8</c:v>
                </c:pt>
              </c:numCache>
            </c:numRef>
          </c:val>
        </c:ser>
        <c:marker val="1"/>
        <c:axId val="77264000"/>
        <c:axId val="77265536"/>
      </c:lineChart>
      <c:catAx>
        <c:axId val="77264000"/>
        <c:scaling>
          <c:orientation val="minMax"/>
        </c:scaling>
        <c:axPos val="b"/>
        <c:tickLblPos val="nextTo"/>
        <c:crossAx val="77265536"/>
        <c:crosses val="autoZero"/>
        <c:auto val="1"/>
        <c:lblAlgn val="ctr"/>
        <c:lblOffset val="100"/>
      </c:catAx>
      <c:valAx>
        <c:axId val="77265536"/>
        <c:scaling>
          <c:orientation val="minMax"/>
        </c:scaling>
        <c:axPos val="l"/>
        <c:numFmt formatCode="General" sourceLinked="1"/>
        <c:tickLblPos val="nextTo"/>
        <c:crossAx val="7726400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'11'!$L$242</c:f>
              <c:strCache>
                <c:ptCount val="1"/>
                <c:pt idx="0">
                  <c:v>2014 оны 11 сарын дундаж үнэ, төг</c:v>
                </c:pt>
              </c:strCache>
            </c:strRef>
          </c:tx>
          <c:dLbls>
            <c:showVal val="1"/>
          </c:dLbls>
          <c:cat>
            <c:strRef>
              <c:f>'11'!$K$243:$K$245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'11'!$L$243:$L$245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'11'!$M$242</c:f>
              <c:strCache>
                <c:ptCount val="1"/>
                <c:pt idx="0">
                  <c:v>2015 оны 11 сарын дундаж үнэ, төг</c:v>
                </c:pt>
              </c:strCache>
            </c:strRef>
          </c:tx>
          <c:dLbls>
            <c:showVal val="1"/>
          </c:dLbls>
          <c:cat>
            <c:strRef>
              <c:f>'11'!$K$243:$K$245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'11'!$M$243:$M$245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hape val="cylinder"/>
        <c:axId val="77736960"/>
        <c:axId val="77878784"/>
        <c:axId val="0"/>
      </c:bar3DChart>
      <c:catAx>
        <c:axId val="77736960"/>
        <c:scaling>
          <c:orientation val="minMax"/>
        </c:scaling>
        <c:axPos val="b"/>
        <c:tickLblPos val="nextTo"/>
        <c:crossAx val="77878784"/>
        <c:crosses val="autoZero"/>
        <c:auto val="1"/>
        <c:lblAlgn val="ctr"/>
        <c:lblOffset val="100"/>
      </c:catAx>
      <c:valAx>
        <c:axId val="77878784"/>
        <c:scaling>
          <c:orientation val="minMax"/>
        </c:scaling>
        <c:axPos val="l"/>
        <c:numFmt formatCode="General" sourceLinked="1"/>
        <c:tickLblPos val="nextTo"/>
        <c:crossAx val="7773696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'11'!$L$226</c:f>
              <c:strCache>
                <c:ptCount val="1"/>
                <c:pt idx="0">
                  <c:v>2014 оны 11 сарын дундаж үнэ, төг</c:v>
                </c:pt>
              </c:strCache>
            </c:strRef>
          </c:tx>
          <c:cat>
            <c:strRef>
              <c:f>'11'!$K$227:$K$230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'11'!$L$227:$L$230</c:f>
              <c:numCache>
                <c:formatCode>General</c:formatCode>
                <c:ptCount val="4"/>
                <c:pt idx="0">
                  <c:v>1000</c:v>
                </c:pt>
                <c:pt idx="1">
                  <c:v>4500</c:v>
                </c:pt>
                <c:pt idx="2">
                  <c:v>6500</c:v>
                </c:pt>
                <c:pt idx="3">
                  <c:v>4000</c:v>
                </c:pt>
              </c:numCache>
            </c:numRef>
          </c:val>
        </c:ser>
        <c:ser>
          <c:idx val="1"/>
          <c:order val="1"/>
          <c:tx>
            <c:strRef>
              <c:f>'11'!$M$226</c:f>
              <c:strCache>
                <c:ptCount val="1"/>
                <c:pt idx="0">
                  <c:v>2015 оны 11 сарын дундаж үнэ, төг</c:v>
                </c:pt>
              </c:strCache>
            </c:strRef>
          </c:tx>
          <c:cat>
            <c:strRef>
              <c:f>'11'!$K$227:$K$230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'11'!$M$227:$M$230</c:f>
              <c:numCache>
                <c:formatCode>General</c:formatCode>
                <c:ptCount val="4"/>
                <c:pt idx="0">
                  <c:v>1300</c:v>
                </c:pt>
                <c:pt idx="1">
                  <c:v>3500</c:v>
                </c:pt>
                <c:pt idx="2">
                  <c:v>5000</c:v>
                </c:pt>
                <c:pt idx="3">
                  <c:v>2500</c:v>
                </c:pt>
              </c:numCache>
            </c:numRef>
          </c:val>
        </c:ser>
        <c:shape val="cylinder"/>
        <c:axId val="46869120"/>
        <c:axId val="46873600"/>
        <c:axId val="0"/>
      </c:bar3DChart>
      <c:catAx>
        <c:axId val="46869120"/>
        <c:scaling>
          <c:orientation val="minMax"/>
        </c:scaling>
        <c:axPos val="b"/>
        <c:tickLblPos val="nextTo"/>
        <c:crossAx val="46873600"/>
        <c:crosses val="autoZero"/>
        <c:auto val="1"/>
        <c:lblAlgn val="ctr"/>
        <c:lblOffset val="100"/>
      </c:catAx>
      <c:valAx>
        <c:axId val="46873600"/>
        <c:scaling>
          <c:orientation val="minMax"/>
        </c:scaling>
        <c:axPos val="l"/>
        <c:numFmt formatCode="General" sourceLinked="1"/>
        <c:tickLblPos val="nextTo"/>
        <c:crossAx val="4686912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'11'!$K$82:$K$85</c:f>
              <c:strCache>
                <c:ptCount val="4"/>
                <c:pt idx="0">
                  <c:v>2012.XI</c:v>
                </c:pt>
                <c:pt idx="1">
                  <c:v>2013.XI</c:v>
                </c:pt>
                <c:pt idx="2">
                  <c:v>2014.XI</c:v>
                </c:pt>
                <c:pt idx="3">
                  <c:v>2015.XI</c:v>
                </c:pt>
              </c:strCache>
            </c:strRef>
          </c:cat>
          <c:val>
            <c:numRef>
              <c:f>'11'!$L$82:$L$85</c:f>
              <c:numCache>
                <c:formatCode>General</c:formatCode>
                <c:ptCount val="4"/>
                <c:pt idx="0">
                  <c:v>5361.8</c:v>
                </c:pt>
                <c:pt idx="1">
                  <c:v>5959.9</c:v>
                </c:pt>
                <c:pt idx="2">
                  <c:v>6732</c:v>
                </c:pt>
                <c:pt idx="3">
                  <c:v>7965.8</c:v>
                </c:pt>
              </c:numCache>
            </c:numRef>
          </c:val>
        </c:ser>
        <c:axId val="127812352"/>
        <c:axId val="127813888"/>
      </c:barChart>
      <c:catAx>
        <c:axId val="127812352"/>
        <c:scaling>
          <c:orientation val="minMax"/>
        </c:scaling>
        <c:axPos val="b"/>
        <c:tickLblPos val="nextTo"/>
        <c:crossAx val="127813888"/>
        <c:crosses val="autoZero"/>
        <c:auto val="1"/>
        <c:lblAlgn val="ctr"/>
        <c:lblOffset val="100"/>
      </c:catAx>
      <c:valAx>
        <c:axId val="127813888"/>
        <c:scaling>
          <c:orientation val="minMax"/>
        </c:scaling>
        <c:axPos val="l"/>
        <c:numFmt formatCode="General" sourceLinked="1"/>
        <c:tickLblPos val="nextTo"/>
        <c:crossAx val="127812352"/>
        <c:crosses val="autoZero"/>
        <c:crossBetween val="between"/>
      </c:valAx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'11'!$K$109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'11'!$L$108:$N$108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'11'!$L$109:$N$109</c:f>
              <c:numCache>
                <c:formatCode>General</c:formatCode>
                <c:ptCount val="3"/>
                <c:pt idx="0">
                  <c:v>96330.5</c:v>
                </c:pt>
                <c:pt idx="1">
                  <c:v>122890.7</c:v>
                </c:pt>
                <c:pt idx="2">
                  <c:v>119092.3</c:v>
                </c:pt>
              </c:numCache>
            </c:numRef>
          </c:val>
        </c:ser>
        <c:ser>
          <c:idx val="1"/>
          <c:order val="1"/>
          <c:tx>
            <c:strRef>
              <c:f>'11'!$K$110</c:f>
              <c:strCache>
                <c:ptCount val="1"/>
                <c:pt idx="0">
                  <c:v>Иргэдийн хадгаламж</c:v>
                </c:pt>
              </c:strCache>
            </c:strRef>
          </c:tx>
          <c:dLbls>
            <c:showVal val="1"/>
          </c:dLbls>
          <c:cat>
            <c:strRef>
              <c:f>'11'!$L$108:$N$108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'11'!$L$110:$N$110</c:f>
              <c:numCache>
                <c:formatCode>General</c:formatCode>
                <c:ptCount val="3"/>
                <c:pt idx="0">
                  <c:v>35848.699999999997</c:v>
                </c:pt>
                <c:pt idx="1">
                  <c:v>40657.4</c:v>
                </c:pt>
                <c:pt idx="2">
                  <c:v>46629.7</c:v>
                </c:pt>
              </c:numCache>
            </c:numRef>
          </c:val>
        </c:ser>
        <c:shape val="cylinder"/>
        <c:axId val="82007168"/>
        <c:axId val="82008704"/>
        <c:axId val="0"/>
      </c:bar3DChart>
      <c:catAx>
        <c:axId val="82007168"/>
        <c:scaling>
          <c:orientation val="minMax"/>
        </c:scaling>
        <c:axPos val="b"/>
        <c:tickLblPos val="nextTo"/>
        <c:crossAx val="82008704"/>
        <c:crosses val="autoZero"/>
        <c:auto val="1"/>
        <c:lblAlgn val="ctr"/>
        <c:lblOffset val="100"/>
      </c:catAx>
      <c:valAx>
        <c:axId val="82008704"/>
        <c:scaling>
          <c:orientation val="minMax"/>
        </c:scaling>
        <c:axPos val="l"/>
        <c:numFmt formatCode="General" sourceLinked="1"/>
        <c:tickLblPos val="nextTo"/>
        <c:crossAx val="8200716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2098840769903757"/>
          <c:y val="6.9919072615923034E-2"/>
          <c:w val="0.85678937007874034"/>
          <c:h val="0.79822506561679785"/>
        </c:manualLayout>
      </c:layout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'11'!$P$120:$P$122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'11'!$Q$120:$Q$122</c:f>
              <c:numCache>
                <c:formatCode>General</c:formatCode>
                <c:ptCount val="3"/>
                <c:pt idx="0">
                  <c:v>3434.6</c:v>
                </c:pt>
                <c:pt idx="1">
                  <c:v>4172.7</c:v>
                </c:pt>
                <c:pt idx="2">
                  <c:v>4306.3999999999996</c:v>
                </c:pt>
              </c:numCache>
            </c:numRef>
          </c:val>
        </c:ser>
        <c:shape val="cone"/>
        <c:axId val="127623552"/>
        <c:axId val="127625472"/>
        <c:axId val="0"/>
      </c:bar3DChart>
      <c:catAx>
        <c:axId val="127623552"/>
        <c:scaling>
          <c:orientation val="minMax"/>
        </c:scaling>
        <c:axPos val="b"/>
        <c:tickLblPos val="nextTo"/>
        <c:crossAx val="127625472"/>
        <c:crosses val="autoZero"/>
        <c:auto val="1"/>
        <c:lblAlgn val="ctr"/>
        <c:lblOffset val="100"/>
      </c:catAx>
      <c:valAx>
        <c:axId val="127625472"/>
        <c:scaling>
          <c:orientation val="minMax"/>
        </c:scaling>
        <c:axPos val="l"/>
        <c:numFmt formatCode="General" sourceLinked="1"/>
        <c:tickLblPos val="nextTo"/>
        <c:crossAx val="127623552"/>
        <c:crosses val="autoZero"/>
        <c:crossBetween val="between"/>
      </c:valAx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'11'!$L$128:$N$128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'11'!$L$129:$N$129</c:f>
              <c:numCache>
                <c:formatCode>General</c:formatCode>
                <c:ptCount val="3"/>
                <c:pt idx="0">
                  <c:v>223.6</c:v>
                </c:pt>
                <c:pt idx="1">
                  <c:v>213.7</c:v>
                </c:pt>
                <c:pt idx="2">
                  <c:v>256.39999999999998</c:v>
                </c:pt>
              </c:numCache>
            </c:numRef>
          </c:val>
        </c:ser>
        <c:ser>
          <c:idx val="1"/>
          <c:order val="1"/>
          <c:tx>
            <c:strRef>
              <c:f>'11'!$K$130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'11'!$L$128:$N$128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'11'!$L$130:$N$130</c:f>
              <c:numCache>
                <c:formatCode>General</c:formatCode>
                <c:ptCount val="3"/>
                <c:pt idx="0">
                  <c:v>24.1</c:v>
                </c:pt>
                <c:pt idx="1">
                  <c:v>30.1</c:v>
                </c:pt>
                <c:pt idx="2">
                  <c:v>30.9</c:v>
                </c:pt>
              </c:numCache>
            </c:numRef>
          </c:val>
        </c:ser>
        <c:ser>
          <c:idx val="2"/>
          <c:order val="2"/>
          <c:tx>
            <c:strRef>
              <c:f>'11'!$K$131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'11'!$L$128:$N$128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'11'!$L$131:$N$131</c:f>
              <c:numCache>
                <c:formatCode>General</c:formatCode>
                <c:ptCount val="3"/>
                <c:pt idx="0">
                  <c:v>161</c:v>
                </c:pt>
                <c:pt idx="1">
                  <c:v>172.6</c:v>
                </c:pt>
                <c:pt idx="2">
                  <c:v>162</c:v>
                </c:pt>
              </c:numCache>
            </c:numRef>
          </c:val>
        </c:ser>
        <c:shape val="cylinder"/>
        <c:axId val="44577152"/>
        <c:axId val="44579072"/>
        <c:axId val="0"/>
      </c:bar3DChart>
      <c:catAx>
        <c:axId val="44577152"/>
        <c:scaling>
          <c:orientation val="minMax"/>
        </c:scaling>
        <c:axPos val="b"/>
        <c:tickLblPos val="nextTo"/>
        <c:crossAx val="44579072"/>
        <c:crosses val="autoZero"/>
        <c:auto val="1"/>
        <c:lblAlgn val="ctr"/>
        <c:lblOffset val="100"/>
      </c:catAx>
      <c:valAx>
        <c:axId val="44579072"/>
        <c:scaling>
          <c:orientation val="minMax"/>
        </c:scaling>
        <c:axPos val="l"/>
        <c:numFmt formatCode="General" sourceLinked="1"/>
        <c:tickLblPos val="nextTo"/>
        <c:crossAx val="4457715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'11'!$K$140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showVal val="1"/>
          </c:dLbls>
          <c:cat>
            <c:strRef>
              <c:f>'11'!$J$141:$J$143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'11'!$K$141:$K$143</c:f>
              <c:numCache>
                <c:formatCode>General</c:formatCode>
                <c:ptCount val="3"/>
                <c:pt idx="0">
                  <c:v>2172</c:v>
                </c:pt>
                <c:pt idx="1">
                  <c:v>2023</c:v>
                </c:pt>
                <c:pt idx="2">
                  <c:v>1957</c:v>
                </c:pt>
              </c:numCache>
            </c:numRef>
          </c:val>
        </c:ser>
        <c:ser>
          <c:idx val="1"/>
          <c:order val="1"/>
          <c:tx>
            <c:strRef>
              <c:f>'11'!$L$140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showVal val="1"/>
          </c:dLbls>
          <c:cat>
            <c:strRef>
              <c:f>'11'!$J$141:$J$143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'11'!$L$141:$L$143</c:f>
              <c:numCache>
                <c:formatCode>General</c:formatCode>
                <c:ptCount val="3"/>
                <c:pt idx="0">
                  <c:v>2178</c:v>
                </c:pt>
                <c:pt idx="1">
                  <c:v>2030</c:v>
                </c:pt>
                <c:pt idx="2">
                  <c:v>1962</c:v>
                </c:pt>
              </c:numCache>
            </c:numRef>
          </c:val>
        </c:ser>
        <c:axId val="80309632"/>
        <c:axId val="80315520"/>
      </c:barChart>
      <c:catAx>
        <c:axId val="80309632"/>
        <c:scaling>
          <c:orientation val="minMax"/>
        </c:scaling>
        <c:axPos val="b"/>
        <c:tickLblPos val="nextTo"/>
        <c:crossAx val="80315520"/>
        <c:crosses val="autoZero"/>
        <c:auto val="1"/>
        <c:lblAlgn val="ctr"/>
        <c:lblOffset val="100"/>
      </c:catAx>
      <c:valAx>
        <c:axId val="80315520"/>
        <c:scaling>
          <c:orientation val="minMax"/>
        </c:scaling>
        <c:axPos val="l"/>
        <c:numFmt formatCode="General" sourceLinked="1"/>
        <c:tickLblPos val="nextTo"/>
        <c:crossAx val="8030963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'11'!$K$168</c:f>
              <c:strCache>
                <c:ptCount val="1"/>
                <c:pt idx="0">
                  <c:v>Халдварт өвчнөөр өвчлөгчид, 2013,2014, 2015 оны  11 сарын байдлаар / 10000 хүн амд/</c:v>
                </c:pt>
              </c:strCache>
            </c:strRef>
          </c:tx>
          <c:cat>
            <c:strRef>
              <c:f>'11'!$L$167:$N$167</c:f>
              <c:strCache>
                <c:ptCount val="3"/>
                <c:pt idx="0">
                  <c:v>2013 он</c:v>
                </c:pt>
                <c:pt idx="1">
                  <c:v>2014 он</c:v>
                </c:pt>
                <c:pt idx="2">
                  <c:v>2015 он</c:v>
                </c:pt>
              </c:strCache>
            </c:strRef>
          </c:cat>
          <c:val>
            <c:numRef>
              <c:f>'11'!$L$168:$N$168</c:f>
              <c:numCache>
                <c:formatCode>General</c:formatCode>
                <c:ptCount val="3"/>
                <c:pt idx="0">
                  <c:v>113</c:v>
                </c:pt>
                <c:pt idx="1">
                  <c:v>127.5</c:v>
                </c:pt>
                <c:pt idx="2">
                  <c:v>164.9</c:v>
                </c:pt>
              </c:numCache>
            </c:numRef>
          </c:val>
        </c:ser>
        <c:axId val="80339328"/>
        <c:axId val="80340864"/>
      </c:barChart>
      <c:catAx>
        <c:axId val="80339328"/>
        <c:scaling>
          <c:orientation val="minMax"/>
        </c:scaling>
        <c:axPos val="b"/>
        <c:tickLblPos val="nextTo"/>
        <c:crossAx val="80340864"/>
        <c:crosses val="autoZero"/>
        <c:auto val="1"/>
        <c:lblAlgn val="ctr"/>
        <c:lblOffset val="100"/>
      </c:catAx>
      <c:valAx>
        <c:axId val="80340864"/>
        <c:scaling>
          <c:orientation val="minMax"/>
        </c:scaling>
        <c:axPos val="l"/>
        <c:numFmt formatCode="General" sourceLinked="1"/>
        <c:tickLblPos val="nextTo"/>
        <c:crossAx val="80339328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'11'!$K$2:$K$7</c:f>
              <c:strCache>
                <c:ptCount val="6"/>
                <c:pt idx="0">
                  <c:v>Алдар цолтой ахмадуудад үзүүлсэн хөнгөлөлт тусламж</c:v>
                </c:pt>
                <c:pt idx="1">
                  <c:v>Хөгжлийн бэрхшээлтэй иргэнд олгож байгаа хөнгөлөлт, тусламж</c:v>
                </c:pt>
                <c:pt idx="2">
                  <c:v>Ахмад настанд олгож байгаа нэг удаагийн хөнгөлөлт тусламж</c:v>
                </c:pt>
                <c:pt idx="3">
                  <c:v>Нөхцөлт мөнгөн тэтгэмж</c:v>
                </c:pt>
                <c:pt idx="4">
                  <c:v>Алдарт эхийг одонгийн тусламж</c:v>
                </c:pt>
                <c:pt idx="5">
                  <c:v>Халамжийн тэтгэвэр</c:v>
                </c:pt>
              </c:strCache>
            </c:strRef>
          </c:cat>
          <c:val>
            <c:numRef>
              <c:f>'11'!$L$2:$L$7</c:f>
              <c:numCache>
                <c:formatCode>General</c:formatCode>
                <c:ptCount val="6"/>
                <c:pt idx="0">
                  <c:v>25494</c:v>
                </c:pt>
                <c:pt idx="1">
                  <c:v>82305</c:v>
                </c:pt>
                <c:pt idx="2">
                  <c:v>279273.3</c:v>
                </c:pt>
                <c:pt idx="3">
                  <c:v>2046434.6</c:v>
                </c:pt>
                <c:pt idx="4">
                  <c:v>999200</c:v>
                </c:pt>
                <c:pt idx="5">
                  <c:v>2691476.6</c:v>
                </c:pt>
              </c:numCache>
            </c:numRef>
          </c:val>
        </c:ser>
        <c:axId val="80732928"/>
        <c:axId val="80734464"/>
      </c:barChart>
      <c:catAx>
        <c:axId val="80732928"/>
        <c:scaling>
          <c:orientation val="minMax"/>
        </c:scaling>
        <c:axPos val="l"/>
        <c:tickLblPos val="nextTo"/>
        <c:crossAx val="80734464"/>
        <c:crosses val="autoZero"/>
        <c:auto val="1"/>
        <c:lblAlgn val="ctr"/>
        <c:lblOffset val="100"/>
      </c:catAx>
      <c:valAx>
        <c:axId val="80734464"/>
        <c:scaling>
          <c:orientation val="minMax"/>
        </c:scaling>
        <c:axPos val="b"/>
        <c:numFmt formatCode="General" sourceLinked="1"/>
        <c:tickLblPos val="nextTo"/>
        <c:crossAx val="80732928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'11'!$K$28</c:f>
              <c:strCache>
                <c:ptCount val="1"/>
                <c:pt idx="0">
                  <c:v>Гарсан гэмт хэргийн тоо </c:v>
                </c:pt>
              </c:strCache>
            </c:strRef>
          </c:tx>
          <c:dLbls>
            <c:showVal val="1"/>
          </c:dLbls>
          <c:cat>
            <c:strRef>
              <c:f>'11'!$L$27:$N$27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'11'!$L$28:$N$28</c:f>
              <c:numCache>
                <c:formatCode>General</c:formatCode>
                <c:ptCount val="3"/>
                <c:pt idx="0">
                  <c:v>414</c:v>
                </c:pt>
                <c:pt idx="1">
                  <c:v>409</c:v>
                </c:pt>
                <c:pt idx="2">
                  <c:v>326</c:v>
                </c:pt>
              </c:numCache>
            </c:numRef>
          </c:val>
        </c:ser>
        <c:ser>
          <c:idx val="1"/>
          <c:order val="1"/>
          <c:tx>
            <c:strRef>
              <c:f>'11'!$K$29</c:f>
              <c:strCache>
                <c:ptCount val="1"/>
                <c:pt idx="0">
                  <c:v>Хэргийн илрүүлэлтийн хувь </c:v>
                </c:pt>
              </c:strCache>
            </c:strRef>
          </c:tx>
          <c:dLbls>
            <c:showVal val="1"/>
          </c:dLbls>
          <c:cat>
            <c:strRef>
              <c:f>'11'!$L$27:$N$27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'11'!$L$29:$N$29</c:f>
              <c:numCache>
                <c:formatCode>General</c:formatCode>
                <c:ptCount val="3"/>
                <c:pt idx="0">
                  <c:v>69.5</c:v>
                </c:pt>
                <c:pt idx="1">
                  <c:v>71.400000000000006</c:v>
                </c:pt>
                <c:pt idx="2">
                  <c:v>71.2</c:v>
                </c:pt>
              </c:numCache>
            </c:numRef>
          </c:val>
        </c:ser>
        <c:ser>
          <c:idx val="2"/>
          <c:order val="2"/>
          <c:tx>
            <c:strRef>
              <c:f>'11'!$K$30</c:f>
              <c:strCache>
                <c:ptCount val="1"/>
                <c:pt idx="0">
                  <c:v>Эзэнгүй гэмт хэрэг</c:v>
                </c:pt>
              </c:strCache>
            </c:strRef>
          </c:tx>
          <c:dLbls>
            <c:showVal val="1"/>
          </c:dLbls>
          <c:cat>
            <c:strRef>
              <c:f>'11'!$L$27:$N$27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'11'!$L$30:$N$30</c:f>
              <c:numCache>
                <c:formatCode>General</c:formatCode>
                <c:ptCount val="3"/>
                <c:pt idx="0">
                  <c:v>29</c:v>
                </c:pt>
                <c:pt idx="1">
                  <c:v>16</c:v>
                </c:pt>
                <c:pt idx="2">
                  <c:v>23</c:v>
                </c:pt>
              </c:numCache>
            </c:numRef>
          </c:val>
        </c:ser>
        <c:axId val="81552896"/>
        <c:axId val="81554432"/>
      </c:barChart>
      <c:catAx>
        <c:axId val="81552896"/>
        <c:scaling>
          <c:orientation val="minMax"/>
        </c:scaling>
        <c:axPos val="b"/>
        <c:tickLblPos val="nextTo"/>
        <c:crossAx val="81554432"/>
        <c:crosses val="autoZero"/>
        <c:auto val="1"/>
        <c:lblAlgn val="ctr"/>
        <c:lblOffset val="100"/>
      </c:catAx>
      <c:valAx>
        <c:axId val="81554432"/>
        <c:scaling>
          <c:orientation val="minMax"/>
        </c:scaling>
        <c:axPos val="l"/>
        <c:numFmt formatCode="General" sourceLinked="1"/>
        <c:tickLblPos val="nextTo"/>
        <c:crossAx val="81552896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'11'!$L$49</c:f>
              <c:strCache>
                <c:ptCount val="1"/>
                <c:pt idx="0">
                  <c:v>2013.XI</c:v>
                </c:pt>
              </c:strCache>
            </c:strRef>
          </c:tx>
          <c:dLbls>
            <c:showVal val="1"/>
          </c:dLbls>
          <c:cat>
            <c:strRef>
              <c:f>'11'!$K$50:$K$53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'11'!$L$50:$L$53</c:f>
              <c:numCache>
                <c:formatCode>General</c:formatCode>
                <c:ptCount val="4"/>
                <c:pt idx="0">
                  <c:v>163</c:v>
                </c:pt>
                <c:pt idx="1">
                  <c:v>215</c:v>
                </c:pt>
                <c:pt idx="2">
                  <c:v>27</c:v>
                </c:pt>
                <c:pt idx="3">
                  <c:v>9</c:v>
                </c:pt>
              </c:numCache>
            </c:numRef>
          </c:val>
        </c:ser>
        <c:ser>
          <c:idx val="1"/>
          <c:order val="1"/>
          <c:tx>
            <c:strRef>
              <c:f>'11'!$M$49</c:f>
              <c:strCache>
                <c:ptCount val="1"/>
                <c:pt idx="0">
                  <c:v>2014.XI</c:v>
                </c:pt>
              </c:strCache>
            </c:strRef>
          </c:tx>
          <c:dLbls>
            <c:showVal val="1"/>
          </c:dLbls>
          <c:cat>
            <c:strRef>
              <c:f>'11'!$K$50:$K$53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'11'!$M$50:$M$53</c:f>
              <c:numCache>
                <c:formatCode>General</c:formatCode>
                <c:ptCount val="4"/>
                <c:pt idx="0">
                  <c:v>170</c:v>
                </c:pt>
                <c:pt idx="1">
                  <c:v>202</c:v>
                </c:pt>
                <c:pt idx="2">
                  <c:v>28</c:v>
                </c:pt>
                <c:pt idx="3">
                  <c:v>9</c:v>
                </c:pt>
              </c:numCache>
            </c:numRef>
          </c:val>
        </c:ser>
        <c:ser>
          <c:idx val="2"/>
          <c:order val="2"/>
          <c:tx>
            <c:strRef>
              <c:f>'11'!$N$49</c:f>
              <c:strCache>
                <c:ptCount val="1"/>
                <c:pt idx="0">
                  <c:v>2015.XI</c:v>
                </c:pt>
              </c:strCache>
            </c:strRef>
          </c:tx>
          <c:dLbls>
            <c:showVal val="1"/>
          </c:dLbls>
          <c:cat>
            <c:strRef>
              <c:f>'11'!$K$50:$K$53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'11'!$N$50:$N$53</c:f>
              <c:numCache>
                <c:formatCode>General</c:formatCode>
                <c:ptCount val="4"/>
                <c:pt idx="0">
                  <c:v>156</c:v>
                </c:pt>
                <c:pt idx="1">
                  <c:v>143</c:v>
                </c:pt>
                <c:pt idx="2">
                  <c:v>23</c:v>
                </c:pt>
                <c:pt idx="3">
                  <c:v>4</c:v>
                </c:pt>
              </c:numCache>
            </c:numRef>
          </c:val>
        </c:ser>
        <c:shape val="cone"/>
        <c:axId val="81590144"/>
        <c:axId val="81591680"/>
        <c:axId val="0"/>
      </c:bar3DChart>
      <c:catAx>
        <c:axId val="81590144"/>
        <c:scaling>
          <c:orientation val="minMax"/>
        </c:scaling>
        <c:axPos val="b"/>
        <c:tickLblPos val="nextTo"/>
        <c:crossAx val="81591680"/>
        <c:crosses val="autoZero"/>
        <c:auto val="1"/>
        <c:lblAlgn val="ctr"/>
        <c:lblOffset val="100"/>
      </c:catAx>
      <c:valAx>
        <c:axId val="81591680"/>
        <c:scaling>
          <c:orientation val="minMax"/>
        </c:scaling>
        <c:axPos val="l"/>
        <c:numFmt formatCode="General" sourceLinked="1"/>
        <c:tickLblPos val="nextTo"/>
        <c:crossAx val="8159014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'11'!$K$72</c:f>
              <c:strCache>
                <c:ptCount val="1"/>
                <c:pt idx="0">
                  <c:v>Нийт учирсан хохирол, сая төг</c:v>
                </c:pt>
              </c:strCache>
            </c:strRef>
          </c:tx>
          <c:dLbls>
            <c:showVal val="1"/>
          </c:dLbls>
          <c:cat>
            <c:strRef>
              <c:f>'11'!$L$71:$N$71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'11'!$L$72:$N$72</c:f>
              <c:numCache>
                <c:formatCode>General</c:formatCode>
                <c:ptCount val="3"/>
                <c:pt idx="0">
                  <c:v>583</c:v>
                </c:pt>
                <c:pt idx="1">
                  <c:v>552.29999999999995</c:v>
                </c:pt>
                <c:pt idx="2">
                  <c:v>446.1</c:v>
                </c:pt>
              </c:numCache>
            </c:numRef>
          </c:val>
        </c:ser>
        <c:ser>
          <c:idx val="1"/>
          <c:order val="1"/>
          <c:tx>
            <c:strRef>
              <c:f>'11'!$K$73</c:f>
              <c:strCache>
                <c:ptCount val="1"/>
                <c:pt idx="0">
                  <c:v>Нөхөн төлүүлсэн хохирол, сая төг</c:v>
                </c:pt>
              </c:strCache>
            </c:strRef>
          </c:tx>
          <c:dLbls>
            <c:showVal val="1"/>
          </c:dLbls>
          <c:cat>
            <c:strRef>
              <c:f>'11'!$L$71:$N$71</c:f>
              <c:strCache>
                <c:ptCount val="3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</c:strCache>
            </c:strRef>
          </c:cat>
          <c:val>
            <c:numRef>
              <c:f>'11'!$L$73:$N$73</c:f>
              <c:numCache>
                <c:formatCode>General</c:formatCode>
                <c:ptCount val="3"/>
                <c:pt idx="0">
                  <c:v>400.4</c:v>
                </c:pt>
                <c:pt idx="1">
                  <c:v>387.1</c:v>
                </c:pt>
                <c:pt idx="2">
                  <c:v>274.7</c:v>
                </c:pt>
              </c:numCache>
            </c:numRef>
          </c:val>
        </c:ser>
        <c:shape val="pyramid"/>
        <c:axId val="81637376"/>
        <c:axId val="81638912"/>
        <c:axId val="0"/>
      </c:bar3DChart>
      <c:catAx>
        <c:axId val="81637376"/>
        <c:scaling>
          <c:orientation val="minMax"/>
        </c:scaling>
        <c:axPos val="b"/>
        <c:tickLblPos val="nextTo"/>
        <c:crossAx val="81638912"/>
        <c:crosses val="autoZero"/>
        <c:auto val="1"/>
        <c:lblAlgn val="ctr"/>
        <c:lblOffset val="100"/>
      </c:catAx>
      <c:valAx>
        <c:axId val="81638912"/>
        <c:scaling>
          <c:orientation val="minMax"/>
        </c:scaling>
        <c:axPos val="l"/>
        <c:numFmt formatCode="General" sourceLinked="1"/>
        <c:tickLblPos val="nextTo"/>
        <c:crossAx val="8163737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'10'!$Z$80</c:f>
              <c:strCache>
                <c:ptCount val="1"/>
                <c:pt idx="0">
                  <c:v>2013.X</c:v>
                </c:pt>
              </c:strCache>
            </c:strRef>
          </c:tx>
          <c:dLbls>
            <c:dLbl>
              <c:idx val="0"/>
              <c:layout>
                <c:manualLayout>
                  <c:x val="1.133564655179817E-3"/>
                  <c:y val="1.3542689976864342E-3"/>
                </c:manualLayout>
              </c:layout>
              <c:showVal val="1"/>
            </c:dLbl>
            <c:showVal val="1"/>
          </c:dLbls>
          <c:cat>
            <c:strRef>
              <c:f>'10'!$Y$81:$Y$84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'10'!$Z$81:$Z$84</c:f>
              <c:numCache>
                <c:formatCode>General</c:formatCode>
                <c:ptCount val="4"/>
                <c:pt idx="0">
                  <c:v>8.9</c:v>
                </c:pt>
                <c:pt idx="1">
                  <c:v>2397.1999999999998</c:v>
                </c:pt>
                <c:pt idx="2">
                  <c:v>1663.9</c:v>
                </c:pt>
                <c:pt idx="3">
                  <c:v>741.1</c:v>
                </c:pt>
              </c:numCache>
            </c:numRef>
          </c:val>
        </c:ser>
        <c:ser>
          <c:idx val="1"/>
          <c:order val="1"/>
          <c:tx>
            <c:strRef>
              <c:f>'10'!$AA$80</c:f>
              <c:strCache>
                <c:ptCount val="1"/>
                <c:pt idx="0">
                  <c:v>2014.X</c:v>
                </c:pt>
              </c:strCache>
            </c:strRef>
          </c:tx>
          <c:dLbls>
            <c:showVal val="1"/>
          </c:dLbls>
          <c:cat>
            <c:strRef>
              <c:f>'10'!$Y$81:$Y$84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'10'!$AA$81:$AA$84</c:f>
              <c:numCache>
                <c:formatCode>General</c:formatCode>
                <c:ptCount val="4"/>
                <c:pt idx="0">
                  <c:v>17.899999999999999</c:v>
                </c:pt>
                <c:pt idx="1">
                  <c:v>2612.1999999999998</c:v>
                </c:pt>
                <c:pt idx="2">
                  <c:v>2058.1999999999998</c:v>
                </c:pt>
                <c:pt idx="3">
                  <c:v>946</c:v>
                </c:pt>
              </c:numCache>
            </c:numRef>
          </c:val>
        </c:ser>
        <c:ser>
          <c:idx val="2"/>
          <c:order val="2"/>
          <c:tx>
            <c:strRef>
              <c:f>'10'!$AB$80</c:f>
              <c:strCache>
                <c:ptCount val="1"/>
                <c:pt idx="0">
                  <c:v>2015.Х</c:v>
                </c:pt>
              </c:strCache>
            </c:strRef>
          </c:tx>
          <c:dLbls>
            <c:dLbl>
              <c:idx val="0"/>
              <c:layout>
                <c:manualLayout>
                  <c:x val="2.222222222222225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5000000000000001E-2"/>
                  <c:y val="-9.2592592592592952E-3"/>
                </c:manualLayout>
              </c:layout>
              <c:showVal val="1"/>
            </c:dLbl>
            <c:dLbl>
              <c:idx val="3"/>
              <c:layout>
                <c:manualLayout>
                  <c:x val="3.611111111111117E-2"/>
                  <c:y val="9.2592592592592952E-3"/>
                </c:manualLayout>
              </c:layout>
              <c:showVal val="1"/>
            </c:dLbl>
            <c:showVal val="1"/>
          </c:dLbls>
          <c:cat>
            <c:strRef>
              <c:f>'10'!$Y$81:$Y$84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'10'!$AB$81:$AB$84</c:f>
              <c:numCache>
                <c:formatCode>General</c:formatCode>
                <c:ptCount val="4"/>
                <c:pt idx="0">
                  <c:v>21.8</c:v>
                </c:pt>
                <c:pt idx="1">
                  <c:v>2781.1</c:v>
                </c:pt>
                <c:pt idx="2">
                  <c:v>2134.1</c:v>
                </c:pt>
                <c:pt idx="3">
                  <c:v>1110.2</c:v>
                </c:pt>
              </c:numCache>
            </c:numRef>
          </c:val>
        </c:ser>
        <c:axId val="81691392"/>
        <c:axId val="81692928"/>
      </c:barChart>
      <c:catAx>
        <c:axId val="81691392"/>
        <c:scaling>
          <c:orientation val="minMax"/>
        </c:scaling>
        <c:axPos val="b"/>
        <c:tickLblPos val="nextTo"/>
        <c:crossAx val="81692928"/>
        <c:crosses val="autoZero"/>
        <c:auto val="1"/>
        <c:lblAlgn val="ctr"/>
        <c:lblOffset val="100"/>
      </c:catAx>
      <c:valAx>
        <c:axId val="81692928"/>
        <c:scaling>
          <c:orientation val="minMax"/>
        </c:scaling>
        <c:axPos val="l"/>
        <c:numFmt formatCode="General" sourceLinked="1"/>
        <c:tickLblPos val="nextTo"/>
        <c:crossAx val="8169139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2726181102362205"/>
          <c:y val="0.21332203266258384"/>
          <c:w val="0.83630905511811071"/>
          <c:h val="0.34708515602216389"/>
        </c:manualLayout>
      </c:layout>
      <c:barChart>
        <c:barDir val="col"/>
        <c:grouping val="clustered"/>
        <c:ser>
          <c:idx val="0"/>
          <c:order val="0"/>
          <c:tx>
            <c:strRef>
              <c:f>'11'!$J$263</c:f>
              <c:strCache>
                <c:ptCount val="1"/>
                <c:pt idx="0">
                  <c:v>ÁÕ/BKH</c:v>
                </c:pt>
              </c:strCache>
            </c:strRef>
          </c:tx>
          <c:dLbls>
            <c:showVal val="1"/>
          </c:dLbls>
          <c:cat>
            <c:strRef>
              <c:f>'11'!$K$262:$W$262</c:f>
              <c:strCache>
                <c:ptCount val="13"/>
                <c:pt idx="0">
                  <c:v>Åðºíõèé индекс</c:v>
                </c:pt>
                <c:pt idx="1">
                  <c:v>Õ¿íñíèé бараа, ундаа ус</c:v>
                </c:pt>
                <c:pt idx="2">
                  <c:v>Ñîãòóóðóóëàõ ундаа, тамхи</c:v>
                </c:pt>
                <c:pt idx="3">
                  <c:v>Õóâöàñ, бөс бараа</c:v>
                </c:pt>
                <c:pt idx="4">
                  <c:v>Îðîí ñóóö, óñ, түлш</c:v>
                </c:pt>
                <c:pt idx="5">
                  <c:v>Ãýð àõóéí бараа</c:v>
                </c:pt>
                <c:pt idx="6">
                  <c:v>Ýì, òàðèà, эмнэлгийн үйлчилгээ</c:v>
                </c:pt>
                <c:pt idx="7">
                  <c:v>Тээвэр</c:v>
                </c:pt>
                <c:pt idx="8">
                  <c:v>Õîëáîî</c:v>
                </c:pt>
                <c:pt idx="9">
                  <c:v>Àìðàëò, чөлөөт цаг</c:v>
                </c:pt>
                <c:pt idx="10">
                  <c:v>Áîëîâñрол</c:v>
                </c:pt>
                <c:pt idx="11">
                  <c:v>Çî÷èä áóóäàë, зоогийн газар</c:v>
                </c:pt>
                <c:pt idx="12">
                  <c:v>Áóñàä</c:v>
                </c:pt>
              </c:strCache>
            </c:strRef>
          </c:cat>
          <c:val>
            <c:numRef>
              <c:f>'11'!$K$263:$W$263</c:f>
              <c:numCache>
                <c:formatCode>##########0.0</c:formatCode>
                <c:ptCount val="13"/>
                <c:pt idx="0">
                  <c:v>174.55279800240888</c:v>
                </c:pt>
                <c:pt idx="1">
                  <c:v>149.06798517912048</c:v>
                </c:pt>
                <c:pt idx="2">
                  <c:v>229.37822515624345</c:v>
                </c:pt>
                <c:pt idx="3">
                  <c:v>232.82886601787476</c:v>
                </c:pt>
                <c:pt idx="4">
                  <c:v>142.57542499227344</c:v>
                </c:pt>
                <c:pt idx="5">
                  <c:v>258.28680196387973</c:v>
                </c:pt>
                <c:pt idx="6">
                  <c:v>124.07364394749973</c:v>
                </c:pt>
                <c:pt idx="7">
                  <c:v>138.09549058206153</c:v>
                </c:pt>
                <c:pt idx="8">
                  <c:v>92.722678322974119</c:v>
                </c:pt>
                <c:pt idx="9">
                  <c:v>81.822152461104963</c:v>
                </c:pt>
                <c:pt idx="10">
                  <c:v>240.00000000000006</c:v>
                </c:pt>
                <c:pt idx="11">
                  <c:v>198.59089567799089</c:v>
                </c:pt>
                <c:pt idx="12">
                  <c:v>150.78992235117548</c:v>
                </c:pt>
              </c:numCache>
            </c:numRef>
          </c:val>
        </c:ser>
        <c:axId val="44469248"/>
        <c:axId val="44471424"/>
      </c:barChart>
      <c:catAx>
        <c:axId val="44469248"/>
        <c:scaling>
          <c:orientation val="minMax"/>
        </c:scaling>
        <c:axPos val="b"/>
        <c:tickLblPos val="nextTo"/>
        <c:crossAx val="44471424"/>
        <c:crosses val="autoZero"/>
        <c:auto val="1"/>
        <c:lblAlgn val="ctr"/>
        <c:lblOffset val="100"/>
      </c:catAx>
      <c:valAx>
        <c:axId val="44471424"/>
        <c:scaling>
          <c:orientation val="minMax"/>
        </c:scaling>
        <c:axPos val="l"/>
        <c:numFmt formatCode="##########0.0" sourceLinked="1"/>
        <c:tickLblPos val="nextTo"/>
        <c:crossAx val="44469248"/>
        <c:crosses val="autoZero"/>
        <c:crossBetween val="between"/>
      </c:valAx>
    </c:plotArea>
    <c:plotVisOnly val="1"/>
  </c:chart>
  <c:txPr>
    <a:bodyPr/>
    <a:lstStyle/>
    <a:p>
      <a:pPr>
        <a:defRPr>
          <a:latin typeface="AGAvantGarde Mon" pitchFamily="34" charset="0"/>
        </a:defRPr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2015-12-15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/>
              <a:t>БАЯНХОНГОР АЙМГИЙН СТАТИСТИКИЙН ХЭЛТЭС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НИЙГЭМ ЭДИЙН </a:t>
            </a:r>
            <a:br>
              <a:rPr lang="mn-MN" sz="3600" b="1" dirty="0" smtClean="0"/>
            </a:br>
            <a:r>
              <a:rPr lang="mn-MN" sz="3600" b="1" dirty="0" smtClean="0"/>
              <a:t>ЗАСГИЙН БАЙДАЛ 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201</a:t>
            </a:r>
            <a:r>
              <a:rPr lang="en-US" sz="3600" b="1" dirty="0" smtClean="0"/>
              <a:t>5</a:t>
            </a:r>
            <a:r>
              <a:rPr lang="mn-MN" sz="3600" b="1" dirty="0" smtClean="0"/>
              <a:t> ОНЫ ЭХНИЙ </a:t>
            </a:r>
            <a:r>
              <a:rPr lang="en-US" sz="3600" b="1" dirty="0" smtClean="0"/>
              <a:t>11</a:t>
            </a:r>
            <a:r>
              <a:rPr lang="mn-MN" sz="3600" b="1" dirty="0" smtClean="0"/>
              <a:t> САР </a:t>
            </a:r>
            <a:br>
              <a:rPr lang="mn-MN" sz="3600" b="1" dirty="0" smtClean="0"/>
            </a:br>
            <a:r>
              <a:rPr lang="mn-MN" sz="3600" b="1" dirty="0" smtClean="0"/>
              <a:t>ХЭВЛЭЛИЙН БАГА ХУРАЛ</a:t>
            </a:r>
            <a:endParaRPr lang="en-US" sz="3600" b="1" dirty="0" smtClean="0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6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</a:t>
            </a:r>
            <a:r>
              <a:rPr lang="en-US" b="1" dirty="0" smtClean="0"/>
              <a:t>11</a:t>
            </a:r>
            <a:r>
              <a:rPr lang="mn-MN" b="1" dirty="0" smtClean="0"/>
              <a:t> д</a:t>
            </a:r>
            <a:r>
              <a:rPr lang="mn-MN" b="1" dirty="0" smtClean="0"/>
              <a:t>ү</a:t>
            </a:r>
            <a:r>
              <a:rPr lang="mn-MN" b="1" dirty="0" smtClean="0"/>
              <a:t>гээр </a:t>
            </a:r>
            <a:r>
              <a:rPr lang="mn-MN" b="1" dirty="0" smtClean="0"/>
              <a:t>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142976" y="1785926"/>
          <a:ext cx="7358114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285852" y="1714488"/>
          <a:ext cx="3857652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214942" y="1714488"/>
          <a:ext cx="3286148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714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жил бүрийн эхний </a:t>
            </a:r>
            <a:r>
              <a:rPr lang="en-US" sz="2020" b="1" dirty="0" smtClean="0"/>
              <a:t>11</a:t>
            </a:r>
            <a:endParaRPr lang="ru-RU" sz="2020" b="1" dirty="0" smtClean="0"/>
          </a:p>
          <a:p>
            <a:pPr algn="ctr"/>
            <a:r>
              <a:rPr lang="mn-MN" sz="2020" b="1" dirty="0" smtClean="0"/>
              <a:t>сарын байдлаар</a:t>
            </a:r>
            <a:endParaRPr lang="en-US" sz="202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357290" y="1857364"/>
          <a:ext cx="7000924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14414" y="785794"/>
            <a:ext cx="7215238" cy="8572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ХАДГАЛАМЖ, ЗЭЭЛИЙН ҮЗҮҮЛЭЛТҮҮД, ЖИЛ БҮРИЙН</a:t>
            </a:r>
            <a:br>
              <a:rPr lang="mn-MN" sz="2400" b="1" dirty="0" smtClean="0"/>
            </a:br>
            <a:r>
              <a:rPr lang="mn-MN" sz="2400" b="1" dirty="0" smtClean="0"/>
              <a:t>ЭХНИЙ</a:t>
            </a:r>
            <a:r>
              <a:rPr lang="en-US" sz="2400" b="1" dirty="0" smtClean="0"/>
              <a:t> </a:t>
            </a:r>
            <a:r>
              <a:rPr lang="mn-MN" sz="2400" b="1" dirty="0" smtClean="0"/>
              <a:t> </a:t>
            </a:r>
            <a:r>
              <a:rPr lang="en-US" sz="2400" b="1" dirty="0" smtClean="0"/>
              <a:t>11</a:t>
            </a:r>
            <a:r>
              <a:rPr lang="mn-MN" sz="2400" b="1" dirty="0" smtClean="0"/>
              <a:t> САРЫН БАЙДЛААР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214414" y="1857364"/>
          <a:ext cx="7286676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342900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1071538" y="1214422"/>
          <a:ext cx="7500990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142976" y="3857628"/>
          <a:ext cx="7572428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86380" y="1214422"/>
          <a:ext cx="3500462" cy="500066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эхний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5072066" y="1857364"/>
          <a:ext cx="3714776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1000100" y="1357298"/>
          <a:ext cx="3857652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1214414" y="4114800"/>
          <a:ext cx="7572428" cy="2528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халамжийн</a:t>
            </a:r>
            <a:r>
              <a:rPr lang="en-US" sz="2000" b="1" dirty="0" smtClean="0"/>
              <a:t> </a:t>
            </a:r>
            <a:r>
              <a:rPr lang="mn-MN" sz="2000" b="1" dirty="0" smtClean="0"/>
              <a:t>үйлчилгээ,</a:t>
            </a:r>
            <a:br>
              <a:rPr lang="mn-MN" sz="2000" b="1" dirty="0" smtClean="0"/>
            </a:br>
            <a:r>
              <a:rPr lang="ru-RU" sz="2000" b="1" dirty="0" smtClean="0"/>
              <a:t>эхний </a:t>
            </a:r>
            <a:r>
              <a:rPr lang="en-US" sz="2000" b="1" dirty="0" smtClean="0"/>
              <a:t>11</a:t>
            </a:r>
            <a:r>
              <a:rPr lang="ru-RU" sz="2000" b="1" dirty="0" smtClean="0"/>
              <a:t> сарын байдлаар мян. төг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142976" y="1643050"/>
          <a:ext cx="7543824" cy="448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ЭХНИЙ</a:t>
            </a:r>
            <a:br>
              <a:rPr lang="mn-MN" sz="2000" b="1" dirty="0" smtClean="0"/>
            </a:br>
            <a:r>
              <a:rPr lang="en-US" sz="2000" b="1" dirty="0" smtClean="0"/>
              <a:t>11</a:t>
            </a:r>
            <a:r>
              <a:rPr lang="mn-MN" sz="2000" b="1" dirty="0" smtClean="0"/>
              <a:t> </a:t>
            </a:r>
            <a:r>
              <a:rPr lang="mn-MN" sz="2000" b="1" dirty="0" smtClean="0"/>
              <a:t>САРЫН БАЙДЛААР БҮРТГҮҮЛСЭН ГЭМТ ХЭРЭГ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71538" y="1571612"/>
          <a:ext cx="764386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</a:t>
            </a:r>
            <a:br>
              <a:rPr lang="en-US" sz="2000" b="1" dirty="0" smtClean="0"/>
            </a:br>
            <a:r>
              <a:rPr lang="en-US" sz="2000" b="1" dirty="0" smtClean="0"/>
              <a:t>   </a:t>
            </a:r>
            <a:r>
              <a:rPr lang="mn-MN" sz="2000" b="1" dirty="0" smtClean="0"/>
              <a:t>ГЭМТ</a:t>
            </a:r>
            <a:r>
              <a:rPr lang="en-US" sz="2000" b="1" dirty="0" smtClean="0"/>
              <a:t>  </a:t>
            </a:r>
            <a:r>
              <a:rPr lang="mn-MN" sz="2000" b="1" dirty="0" smtClean="0"/>
              <a:t>ХЭРЭГ, ТӨРЛӨӨР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071538" y="1571612"/>
          <a:ext cx="764386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ГЭМТ</a:t>
            </a:r>
            <a:br>
              <a:rPr lang="mn-MN" sz="2000" b="1" dirty="0" smtClean="0"/>
            </a:br>
            <a:r>
              <a:rPr lang="mn-MN" sz="2000" b="1" dirty="0" smtClean="0"/>
              <a:t>ХЭРГИЙН УЛМААС УЧИРСАН ХОХИРОЛ, САЯ ТӨГРӨГ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71538" y="1571612"/>
          <a:ext cx="764386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00166" y="785794"/>
            <a:ext cx="6929486" cy="63184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b="1" dirty="0" smtClean="0"/>
              <a:t>Хураасан ургац /тн/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00166" y="1714488"/>
          <a:ext cx="7000924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2448</TotalTime>
  <Words>144</Words>
  <Application>Microsoft Office PowerPoint</Application>
  <PresentationFormat>On-screen Show (4:3)</PresentationFormat>
  <Paragraphs>31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БАЯНХОНГОР АЙМГИЙН СТАТИСТИКИЙН ХЭЛТЭС  НИЙГЭМ ЭДИЙН  ЗАСГИЙН БАЙДАЛ   2015 ОНЫ ЭХНИЙ 11 САР  ХЭВЛЭЛИЙН БАГА ХУРАЛ</vt:lpstr>
      <vt:lpstr>ХҮН АМ, НИЙГМИЙН ҮЗҮҮЛЭЛТ – Эрүүл мэнд</vt:lpstr>
      <vt:lpstr>НИЙГМИЙН ҮЗҮҮЛЭЛТҮҮД  -  халамжийн үйлчилгээ, эхний 11 сарын байдлаар мян. төг</vt:lpstr>
      <vt:lpstr>НИЙГМИЙН ҮЗҮҮЛЭЛТҮҮД  -  ЭХНИЙ 11 САРЫН БАЙДЛААР БҮРТГҮҮЛСЭН ГЭМТ ХЭРЭГ</vt:lpstr>
      <vt:lpstr>НИЙГМИЙН ҮЗҮҮЛЭЛТҮҮД  -     ГЭМТ  ХЭРЭГ, ТӨРЛӨӨР</vt:lpstr>
      <vt:lpstr>НИЙГМИЙН ҮЗҮҮЛЭЛТҮҮД  -  ГЭМТ ХЭРГИЙН УЛМААС УЧИРСАН ХОХИРОЛ, САЯ ТӨГРӨГ</vt:lpstr>
      <vt:lpstr>Slide 7</vt:lpstr>
      <vt:lpstr>Хураасан ургац /тн/</vt:lpstr>
      <vt:lpstr>Slide 9</vt:lpstr>
      <vt:lpstr>Slide 10</vt:lpstr>
      <vt:lpstr>Slide 11</vt:lpstr>
      <vt:lpstr>Slide 12</vt:lpstr>
      <vt:lpstr>Slide 13</vt:lpstr>
      <vt:lpstr>ХАДГАЛАМЖ, ЗЭЭЛИЙН ҮЗҮҮЛЭЛТҮҮД, ЖИЛ БҮРИЙН ЭХНИЙ  11 САРЫН БАЙДЛААР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243</cp:revision>
  <dcterms:created xsi:type="dcterms:W3CDTF">2007-01-14T19:26:04Z</dcterms:created>
  <dcterms:modified xsi:type="dcterms:W3CDTF">2015-12-15T11:15:41Z</dcterms:modified>
</cp:coreProperties>
</file>