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16.xml" ContentType="application/vnd.openxmlformats-officedocument.drawingml.chart+xml"/>
  <Override PartName="/ppt/notesSlides/notesSlide3.xml" ContentType="application/vnd.openxmlformats-officedocument.presentationml.notesSlid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5.xml" ContentType="application/vnd.openxmlformats-officedocument.presentationml.notesSlide+xml"/>
  <Override PartName="/ppt/charts/chart3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handoutMasterIdLst>
    <p:handoutMasterId r:id="rId30"/>
  </p:handoutMasterIdLst>
  <p:sldIdLst>
    <p:sldId id="256" r:id="rId4"/>
    <p:sldId id="324" r:id="rId5"/>
    <p:sldId id="296" r:id="rId6"/>
    <p:sldId id="298" r:id="rId7"/>
    <p:sldId id="325" r:id="rId8"/>
    <p:sldId id="336" r:id="rId9"/>
    <p:sldId id="335" r:id="rId10"/>
    <p:sldId id="320" r:id="rId11"/>
    <p:sldId id="321" r:id="rId12"/>
    <p:sldId id="334" r:id="rId13"/>
    <p:sldId id="326" r:id="rId14"/>
    <p:sldId id="331" r:id="rId15"/>
    <p:sldId id="330" r:id="rId16"/>
    <p:sldId id="329" r:id="rId17"/>
    <p:sldId id="327" r:id="rId18"/>
    <p:sldId id="332" r:id="rId19"/>
    <p:sldId id="264" r:id="rId20"/>
    <p:sldId id="299" r:id="rId21"/>
    <p:sldId id="300" r:id="rId22"/>
    <p:sldId id="333" r:id="rId23"/>
    <p:sldId id="262" r:id="rId24"/>
    <p:sldId id="270" r:id="rId25"/>
    <p:sldId id="271" r:id="rId26"/>
    <p:sldId id="284" r:id="rId27"/>
    <p:sldId id="30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269"/>
    <a:srgbClr val="548236"/>
    <a:srgbClr val="0A2882"/>
    <a:srgbClr val="0A288C"/>
    <a:srgbClr val="0A2878"/>
    <a:srgbClr val="192887"/>
    <a:srgbClr val="DC7D0F"/>
    <a:srgbClr val="55823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58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2017\medeelel12sar\taniltsuulga\hun%20am-2017\hun%20am%202017.xls" TargetMode="External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TYRGEN%20SUM.xls" TargetMode="External"/><Relationship Id="rId1" Type="http://schemas.openxmlformats.org/officeDocument/2006/relationships/image" Target="../media/image19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TYRGEN%20SUM.xls" TargetMode="External"/><Relationship Id="rId1" Type="http://schemas.openxmlformats.org/officeDocument/2006/relationships/image" Target="../media/image20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openxmlformats.org/officeDocument/2006/relationships/image" Target="../media/image22.png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saraa-1-share\0000\TYRGEN-SAGIL-DAVST\eruul-mend2018-3-tyrge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chartUserShapes" Target="../drawings/drawing4.xml"/><Relationship Id="rId5" Type="http://schemas.openxmlformats.org/officeDocument/2006/relationships/oleObject" Target="file:///D:\saraa-1-share\0000\TYRGEN-SAGIL-DAVST\hun%20am%202017-TYRGEN%20SUM.xls" TargetMode="External"/><Relationship Id="rId4" Type="http://schemas.openxmlformats.org/officeDocument/2006/relationships/image" Target="../media/image25.jp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saraa-1-share\0000\TYRGEN-SAGIL-DAVST\hun%20am%202017-TYRGEN%20SUM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7\medeelel12sar\taniltsuulga\HAA-%20jil%20etses%202017\buh%20mal%202017.xls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mal%20toollogo\maliin%20too%205%20turluur%20bagaa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mal%20toollogo\maliin%20too%205%20turluur%20bagaa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mal%20toollogo\maliin%20too%205%20turluur%20bagaa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7\medeelel12sar\taniltsuulga\hun%20am-2017\hun%20am%202017-TYRGEN%20SUM.xls" TargetMode="External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mal%20toollogo\maliin%20too%205%20turluur%20bagaa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%20onii%203%20sar%20hor.husnegt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XAA%202018-03%20sar\2018%20onii%203%20sar%20tol.%20husnegt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XAA%202018-03%20sar\2018%20onii%203%20sar%20tol.%20husnegt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saraa-1-share\0000\2018\2018-3sar\XAA%202018-03%20sar\2018%20onii%203%20sar%20tol.%20husnegt.xls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2018\2018-3sar\med-2018.3%20EM,ND.HA\eruul-mend2018-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D:\saraa-1-share\0000\TYRGEN-SAGIL-DAVST\hun%20am%20suvarga%202017-tyrgen%20bagaar%20SUM.xls" TargetMode="External"/><Relationship Id="rId4" Type="http://schemas.openxmlformats.org/officeDocument/2006/relationships/image" Target="../media/image11.jpg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saraa-1-share\0000\TYRGEN-SAGIL-DAVST\eruul-mend2018-3-tyrgen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saraa-1-share\0000\TYRGEN-SAGIL-DAVST\eruul-mend2018-3-tyrge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D:\saraa-1-share\0000\TYRGEN-SAGIL-DAVST\hun%20am%20suvarga%202017-tyrgen%20bagaar%20SUM.xls" TargetMode="External"/><Relationship Id="rId4" Type="http://schemas.openxmlformats.org/officeDocument/2006/relationships/image" Target="../media/image13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DAVST%20SUM.xls" TargetMode="External"/><Relationship Id="rId1" Type="http://schemas.openxmlformats.org/officeDocument/2006/relationships/image" Target="../media/image14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saraa-1-share\0000\2017\medeelel12sar\taniltsuulga\hun%20am-2017\hun%20am%202017-TYRGEN%20SUM.xls" TargetMode="External"/><Relationship Id="rId1" Type="http://schemas.openxmlformats.org/officeDocument/2006/relationships/image" Target="../media/image13.jp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2017-TYRGEN%20SUM.xls" TargetMode="Externa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D:\saraa-1-share\0000\TYRGEN-SAGIL-DAVST\hun%20am%202017-TYRGEN%20SUM.xls" TargetMode="External"/><Relationship Id="rId1" Type="http://schemas.openxmlformats.org/officeDocument/2006/relationships/image" Target="../media/image17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TYRGEN%20SUM.xls" TargetMode="External"/><Relationship Id="rId1" Type="http://schemas.openxmlformats.org/officeDocument/2006/relationships/image" Target="../media/image18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74914580690215E-2"/>
          <c:y val="7.4436674436674455E-2"/>
          <c:w val="0.84293842425707022"/>
          <c:h val="0.754312599037008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'Hun-am-1'!$S$5</c:f>
              <c:strCache>
                <c:ptCount val="1"/>
                <c:pt idx="0">
                  <c:v>Хүн ам /мян.хүн/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solidFill>
                <a:srgbClr val="00B050"/>
              </a:solidFill>
              <a:prstDash val="sysDot"/>
              <a:round/>
            </a:ln>
          </c:spPr>
          <c:invertIfNegative val="0"/>
          <c:pictureOptions>
            <c:pictureFormat val="stack"/>
          </c:pictureOptions>
          <c:dLbls>
            <c:dLbl>
              <c:idx val="0"/>
              <c:layout>
                <c:manualLayout>
                  <c:x val="-3.4100596760443308E-3"/>
                  <c:y val="-1.243225715666660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30179028132993E-2"/>
                  <c:y val="-9.324009324009324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77408453714216E-2"/>
                  <c:y val="-2.789175828545904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54026026466972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2121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100596760443309E-2"/>
                  <c:y val="3.1077583833489346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150895140664966E-3"/>
                  <c:y val="0.1616161616161616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'Hun-am-1'!$S$7:$S$11</c:f>
              <c:numCache>
                <c:formatCode>0</c:formatCode>
                <c:ptCount val="5"/>
                <c:pt idx="0" formatCode="_-* #,##0_р_._-;\-* #,##0_р_._-;_-* &quot;-&quot;??_р_._-;_-@_-">
                  <c:v>2015</c:v>
                </c:pt>
                <c:pt idx="1">
                  <c:v>2081</c:v>
                </c:pt>
                <c:pt idx="2" formatCode="General">
                  <c:v>2129</c:v>
                </c:pt>
                <c:pt idx="3" formatCode="General">
                  <c:v>2121</c:v>
                </c:pt>
                <c:pt idx="4" formatCode="General">
                  <c:v>2150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62857360"/>
        <c:axId val="162857752"/>
      </c:barChart>
      <c:lineChart>
        <c:grouping val="standard"/>
        <c:varyColors val="0"/>
        <c:ser>
          <c:idx val="0"/>
          <c:order val="1"/>
          <c:tx>
            <c:strRef>
              <c:f>'Hun-am-1'!$T$5</c:f>
              <c:strCache>
                <c:ptCount val="1"/>
                <c:pt idx="0">
                  <c:v>Өсөлтийн хувь </c:v>
                </c:pt>
              </c:strCache>
            </c:strRef>
          </c:tx>
          <c:spPr>
            <a:ln w="38100">
              <a:solidFill>
                <a:srgbClr val="FF0000">
                  <a:alpha val="95000"/>
                </a:srgb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>
                  <a:alpha val="96000"/>
                </a:srgb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2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3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4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8.5041240073998381E-2"/>
                  <c:y val="-3.798390069941786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170269746816002E-2"/>
                  <c:y val="1.0842036353847378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38453781063502E-2"/>
                  <c:y val="4.97481171496919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562808465735677E-2"/>
                  <c:y val="-0.1360331869128585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043439832503681E-3"/>
                  <c:y val="-6.3763008644898405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'Hun-am-1'!$T$7:$T$11</c:f>
              <c:numCache>
                <c:formatCode>0.0</c:formatCode>
                <c:ptCount val="5"/>
                <c:pt idx="0">
                  <c:v>-0.14866204162537144</c:v>
                </c:pt>
                <c:pt idx="1">
                  <c:v>3.2754342431761785</c:v>
                </c:pt>
                <c:pt idx="2">
                  <c:v>2.3065833733781886</c:v>
                </c:pt>
                <c:pt idx="3">
                  <c:v>-0.37576326914043534</c:v>
                </c:pt>
                <c:pt idx="4">
                  <c:v>1.3672795851013717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858144"/>
        <c:axId val="162858536"/>
      </c:lineChart>
      <c:catAx>
        <c:axId val="16285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857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2857752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857360"/>
        <c:crosses val="autoZero"/>
        <c:crossBetween val="between"/>
      </c:valAx>
      <c:catAx>
        <c:axId val="16285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858536"/>
        <c:crosses val="autoZero"/>
        <c:auto val="0"/>
        <c:lblAlgn val="ctr"/>
        <c:lblOffset val="100"/>
        <c:noMultiLvlLbl val="0"/>
      </c:catAx>
      <c:valAx>
        <c:axId val="1628585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>
                    <a:solidFill>
                      <a:schemeClr val="accent6">
                        <a:lumMod val="75000"/>
                      </a:schemeClr>
                    </a:solidFill>
                  </a:rPr>
                  <a:t>Өсөлтийн хувь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858144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456652842058864"/>
          <c:y val="2.693467492993273E-2"/>
          <c:w val="0.55042575784897119"/>
          <c:h val="8.1553741922690409E-2"/>
        </c:manualLayout>
      </c:layout>
      <c:overlay val="0"/>
      <c:txPr>
        <a:bodyPr/>
        <a:lstStyle/>
        <a:p>
          <a:pPr>
            <a:defRPr sz="1100" b="0" i="0" u="none" strike="noStrike" baseline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01029678982417E-2"/>
          <c:y val="0.11026382738626002"/>
          <c:w val="0.87428184938421161"/>
          <c:h val="0.683198573306935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am'!$C$126</c:f>
              <c:strCache>
                <c:ptCount val="1"/>
                <c:pt idx="0">
                  <c:v>Гэрлэлт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pictureOptions>
            <c:pictureFormat val="stack"/>
          </c:pictureOptions>
          <c:dLbls>
            <c:dLbl>
              <c:idx val="1"/>
              <c:layout>
                <c:manualLayout>
                  <c:x val="2.5549980943134292E-3"/>
                  <c:y val="-6.34180585834719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100298878825114E-6"/>
                  <c:y val="1.68711469205884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am'!$C$129:$C$133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13</c:v>
                </c:pt>
                <c:pt idx="3">
                  <c:v>13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64048688"/>
        <c:axId val="164049080"/>
      </c:barChart>
      <c:lineChart>
        <c:grouping val="standard"/>
        <c:varyColors val="0"/>
        <c:ser>
          <c:idx val="0"/>
          <c:order val="1"/>
          <c:tx>
            <c:strRef>
              <c:f>'urx-xyn am'!$D$126</c:f>
              <c:strCache>
                <c:ptCount val="1"/>
                <c:pt idx="0">
                  <c:v>Цуцлалт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606314384112392E-2"/>
                  <c:y val="-4.6405594649506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571673733091059E-2"/>
                  <c:y val="4.8041269313504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303232505128354E-2"/>
                  <c:y val="2.77603812740288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746416313345448E-3"/>
                  <c:y val="-4.35397302784368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39248940036343E-2"/>
                  <c:y val="-4.12058377539659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03E-3"/>
                  <c:y val="0.151639647716380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22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37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am'!$D$129:$D$133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49472"/>
        <c:axId val="164049864"/>
      </c:lineChart>
      <c:catAx>
        <c:axId val="1640486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490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40490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48688"/>
        <c:crosses val="autoZero"/>
        <c:crossBetween val="between"/>
      </c:valAx>
      <c:catAx>
        <c:axId val="16404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4049864"/>
        <c:crosses val="autoZero"/>
        <c:auto val="0"/>
        <c:lblAlgn val="ctr"/>
        <c:lblOffset val="100"/>
        <c:noMultiLvlLbl val="0"/>
      </c:catAx>
      <c:valAx>
        <c:axId val="16404986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49472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41784366797900269"/>
          <c:y val="4.0740740740740744E-2"/>
          <c:w val="0.46516786436762908"/>
          <c:h val="8.2083369184124247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98485726063568E-2"/>
          <c:y val="7.667406439059983E-2"/>
          <c:w val="0.87038472576613812"/>
          <c:h val="0.70480649378287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am'!$C$136</c:f>
              <c:strCache>
                <c:ptCount val="1"/>
                <c:pt idx="0">
                  <c:v>Төрөлт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12700">
              <a:noFill/>
              <a:prstDash val="solid"/>
            </a:ln>
          </c:spPr>
          <c:invertIfNegative val="1"/>
          <c:pictureOptions>
            <c:pictureFormat val="stack"/>
          </c:pictureOptions>
          <c:dLbls>
            <c:dLbl>
              <c:idx val="0"/>
              <c:layout>
                <c:manualLayout>
                  <c:x val="-2.1301924419206666E-2"/>
                  <c:y val="1.5567766241286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845280025881462E-4"/>
                  <c:y val="7.2221308157375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760880810533191E-3"/>
                  <c:y val="-0.1108856440924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006414730688883E-3"/>
                  <c:y val="-4.3589745475602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201282946137777E-3"/>
                  <c:y val="-8.961419152667325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am'!$C$137:$C$141</c:f>
              <c:numCache>
                <c:formatCode>General</c:formatCode>
                <c:ptCount val="5"/>
                <c:pt idx="0">
                  <c:v>56</c:v>
                </c:pt>
                <c:pt idx="1">
                  <c:v>59</c:v>
                </c:pt>
                <c:pt idx="2">
                  <c:v>51</c:v>
                </c:pt>
                <c:pt idx="3">
                  <c:v>44</c:v>
                </c:pt>
                <c:pt idx="4">
                  <c:v>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50648"/>
        <c:axId val="164051040"/>
      </c:barChart>
      <c:lineChart>
        <c:grouping val="standard"/>
        <c:varyColors val="0"/>
        <c:ser>
          <c:idx val="0"/>
          <c:order val="1"/>
          <c:tx>
            <c:strRef>
              <c:f>'urx-xyn am'!$D$136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1572229626023194E-3"/>
                  <c:y val="-9.0430334736393593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240133999154728E-2"/>
                  <c:y val="7.76296992726655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52962539722395E-2"/>
                  <c:y val="4.85258745641869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711098239956587E-2"/>
                  <c:y val="4.36750630051839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7569334648278114E-2"/>
                  <c:y val="-1.07175409044019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12E-3"/>
                  <c:y val="0.15163964771638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33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81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am'!$D$137:$D$141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27616"/>
        <c:axId val="163828008"/>
      </c:lineChart>
      <c:catAx>
        <c:axId val="16405064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510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40510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50648"/>
        <c:crosses val="autoZero"/>
        <c:crossBetween val="between"/>
      </c:valAx>
      <c:catAx>
        <c:axId val="16382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828008"/>
        <c:crosses val="autoZero"/>
        <c:auto val="0"/>
        <c:lblAlgn val="ctr"/>
        <c:lblOffset val="100"/>
        <c:noMultiLvlLbl val="0"/>
      </c:catAx>
      <c:valAx>
        <c:axId val="163828008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827616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mn-MN" sz="1400">
                <a:solidFill>
                  <a:schemeClr val="accent5">
                    <a:lumMod val="75000"/>
                  </a:schemeClr>
                </a:solidFill>
              </a:rPr>
              <a:t>ЕБС-д суралцагчдын  тоо </a:t>
            </a:r>
            <a:endParaRPr lang="en-US" sz="1400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өвчин'!$A$39</c:f>
              <c:strCache>
                <c:ptCount val="1"/>
                <c:pt idx="0">
                  <c:v>ЕБС-д суралцагчид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'Халдварт өвчин'!$B$38:$F$38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өвчин'!$B$39:$F$39</c:f>
              <c:numCache>
                <c:formatCode>General</c:formatCode>
                <c:ptCount val="5"/>
                <c:pt idx="0">
                  <c:v>199</c:v>
                </c:pt>
                <c:pt idx="1">
                  <c:v>196</c:v>
                </c:pt>
                <c:pt idx="2">
                  <c:v>199</c:v>
                </c:pt>
                <c:pt idx="3">
                  <c:v>196</c:v>
                </c:pt>
                <c:pt idx="4">
                  <c:v>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40"/>
        <c:axId val="163828792"/>
        <c:axId val="163829184"/>
      </c:barChart>
      <c:catAx>
        <c:axId val="16382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163829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8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28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1-р ангид элсэгч,</a:t>
            </a:r>
            <a:r>
              <a:rPr lang="mn-MN" sz="1600" baseline="0"/>
              <a:t> хичээлийн жилээр</a:t>
            </a:r>
            <a:endParaRPr lang="mn-MN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өвчин'!$A$34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өвчин'!$B$33:$F$33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өвчин'!$B$34:$F$34</c:f>
              <c:numCache>
                <c:formatCode>General</c:formatCode>
                <c:ptCount val="5"/>
                <c:pt idx="0">
                  <c:v>23</c:v>
                </c:pt>
                <c:pt idx="1">
                  <c:v>25</c:v>
                </c:pt>
                <c:pt idx="2">
                  <c:v>28</c:v>
                </c:pt>
                <c:pt idx="3">
                  <c:v>23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3829968"/>
        <c:axId val="163830360"/>
      </c:barChart>
      <c:catAx>
        <c:axId val="16382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830360"/>
        <c:crosses val="autoZero"/>
        <c:auto val="1"/>
        <c:lblAlgn val="ctr"/>
        <c:lblOffset val="100"/>
        <c:noMultiLvlLbl val="0"/>
      </c:catAx>
      <c:valAx>
        <c:axId val="163830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2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'urx-xyn am'!$D$179</c:f>
              <c:strCache>
                <c:ptCount val="1"/>
                <c:pt idx="0">
                  <c:v>2017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'urx-xyn am'!$C$180:$C$183</c:f>
              <c:strCache>
                <c:ptCount val="4"/>
                <c:pt idx="0">
                  <c:v>2-5 насны</c:v>
                </c:pt>
                <c:pt idx="1">
                  <c:v>СӨБ-д хамрагддаг</c:v>
                </c:pt>
                <c:pt idx="2">
                  <c:v>6-15 насны</c:v>
                </c:pt>
                <c:pt idx="3">
                  <c:v>ЕБС-д суралцдаг</c:v>
                </c:pt>
              </c:strCache>
            </c:strRef>
          </c:cat>
          <c:val>
            <c:numRef>
              <c:f>'urx-xyn am'!$D$180:$D$183</c:f>
              <c:numCache>
                <c:formatCode>General</c:formatCode>
                <c:ptCount val="4"/>
                <c:pt idx="0">
                  <c:v>207</c:v>
                </c:pt>
                <c:pt idx="1">
                  <c:v>166</c:v>
                </c:pt>
                <c:pt idx="2">
                  <c:v>443</c:v>
                </c:pt>
                <c:pt idx="3">
                  <c:v>203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27"/>
        <c:axId val="163831144"/>
        <c:axId val="164133120"/>
      </c:barChart>
      <c:catAx>
        <c:axId val="16383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33120"/>
        <c:crosses val="autoZero"/>
        <c:auto val="1"/>
        <c:lblAlgn val="ctr"/>
        <c:lblOffset val="100"/>
        <c:noMultiLvlLbl val="0"/>
      </c:catAx>
      <c:valAx>
        <c:axId val="164133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831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  <c:userShapes r:id="rId6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'urx-xyn am'!$C$196</c:f>
              <c:strCache>
                <c:ptCount val="1"/>
                <c:pt idx="0">
                  <c:v>6 насны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'urx-xyn am'!$D$195:$F$195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'urx-xyn am'!$D$196:$F$196</c:f>
              <c:numCache>
                <c:formatCode>General</c:formatCode>
                <c:ptCount val="3"/>
                <c:pt idx="0">
                  <c:v>57</c:v>
                </c:pt>
                <c:pt idx="1">
                  <c:v>44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'urx-xyn am'!$C$197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'urx-xyn am'!$D$195:$F$195</c:f>
              <c:strCache>
                <c:ptCount val="3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</c:strCache>
            </c:strRef>
          </c:cat>
          <c:val>
            <c:numRef>
              <c:f>'urx-xyn am'!$D$197:$F$197</c:f>
              <c:numCache>
                <c:formatCode>General</c:formatCode>
                <c:ptCount val="3"/>
                <c:pt idx="0">
                  <c:v>28</c:v>
                </c:pt>
                <c:pt idx="1">
                  <c:v>23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-27"/>
        <c:axId val="164133904"/>
        <c:axId val="164134296"/>
      </c:barChart>
      <c:catAx>
        <c:axId val="16413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34296"/>
        <c:crosses val="autoZero"/>
        <c:auto val="1"/>
        <c:lblAlgn val="ctr"/>
        <c:lblOffset val="100"/>
        <c:noMultiLvlLbl val="0"/>
      </c:catAx>
      <c:valAx>
        <c:axId val="164134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413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55555555555556E-2"/>
          <c:y val="0.12634408602150538"/>
          <c:w val="0.93777777777777782"/>
          <c:h val="0.6518817204301075"/>
        </c:manualLayout>
      </c:layout>
      <c:lineChart>
        <c:grouping val="standard"/>
        <c:varyColors val="0"/>
        <c:ser>
          <c:idx val="0"/>
          <c:order val="0"/>
          <c:tx>
            <c:strRef>
              <c:f>'buh mal'!$B$40</c:f>
              <c:strCache>
                <c:ptCount val="1"/>
                <c:pt idx="0">
                  <c:v>Бүх мал /мян.тол/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>
              <a:glow rad="38100">
                <a:schemeClr val="accent3">
                  <a:lumMod val="50000"/>
                  <a:alpha val="42000"/>
                </a:schemeClr>
              </a:glow>
              <a:softEdge rad="0"/>
            </a:effectLst>
          </c:spPr>
          <c:marker>
            <c:spPr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38100">
                  <a:schemeClr val="accent3">
                    <a:lumMod val="50000"/>
                    <a:alpha val="42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'buh mal'!$A$46:$A$53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'buh mal'!$B$46:$B$53</c:f>
              <c:numCache>
                <c:formatCode>General</c:formatCode>
                <c:ptCount val="8"/>
                <c:pt idx="0">
                  <c:v>63914</c:v>
                </c:pt>
                <c:pt idx="1">
                  <c:v>70538</c:v>
                </c:pt>
                <c:pt idx="2" formatCode="0">
                  <c:v>69915</c:v>
                </c:pt>
                <c:pt idx="3">
                  <c:v>80267</c:v>
                </c:pt>
                <c:pt idx="4">
                  <c:v>93079</c:v>
                </c:pt>
                <c:pt idx="5">
                  <c:v>111111</c:v>
                </c:pt>
                <c:pt idx="6">
                  <c:v>125654</c:v>
                </c:pt>
                <c:pt idx="7" formatCode="[$-10409]###\ ###\ ##0">
                  <c:v>136743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135080"/>
        <c:axId val="164135472"/>
      </c:lineChart>
      <c:catAx>
        <c:axId val="16413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135472"/>
        <c:crosses val="autoZero"/>
        <c:auto val="1"/>
        <c:lblAlgn val="ctr"/>
        <c:lblOffset val="100"/>
        <c:noMultiLvlLbl val="0"/>
      </c:catAx>
      <c:valAx>
        <c:axId val="16413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135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7.0757002832273069E-2"/>
          <c:y val="5.8823529411764705E-2"/>
          <c:w val="0.41153036661377773"/>
          <c:h val="0.11851551644279759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CCFFCC"/>
      </a:solidFill>
      <a:prstDash val="sysDash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4.0345581802274603E-3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11220472440946"/>
          <c:y val="0.12944152814231555"/>
          <c:w val="0.50880905511811025"/>
          <c:h val="0.84801509186351709"/>
        </c:manualLayout>
      </c:layout>
      <c:doughnutChart>
        <c:varyColors val="1"/>
        <c:ser>
          <c:idx val="0"/>
          <c:order val="0"/>
          <c:tx>
            <c:strRef>
              <c:f>Sheet1!$C$4</c:f>
              <c:strCache>
                <c:ptCount val="1"/>
                <c:pt idx="0">
                  <c:v>1-р баг, Баянхайрхан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833333333333334"/>
                  <c:y val="-7.870370370370372E-2"/>
                </c:manualLayout>
              </c:layout>
              <c:tx>
                <c:rich>
                  <a:bodyPr/>
                  <a:lstStyle/>
                  <a:p>
                    <a:fld id="{D9592EBB-9251-4AE2-A6C5-55F188AE893F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0.2%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888888888888888E-2"/>
                  <c:y val="-0.12962962962962965"/>
                </c:manualLayout>
              </c:layout>
              <c:tx>
                <c:rich>
                  <a:bodyPr/>
                  <a:lstStyle/>
                  <a:p>
                    <a:fld id="{B12506D3-F019-4601-8B15-A66FC42D0E80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2.5%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1388888888888889"/>
                  <c:y val="-7.407407407407407E-2"/>
                </c:manualLayout>
              </c:layout>
              <c:tx>
                <c:rich>
                  <a:bodyPr/>
                  <a:lstStyle/>
                  <a:p>
                    <a:fld id="{A759DB66-98A6-44EB-B7F0-C174A1219F33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4.6%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055555555555555"/>
                  <c:y val="4.6296296296295444E-3"/>
                </c:manualLayout>
              </c:layout>
              <c:tx>
                <c:rich>
                  <a:bodyPr/>
                  <a:lstStyle/>
                  <a:p>
                    <a:fld id="{C04DB565-8B80-4463-8A09-71E7DE63E9D2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49.6%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C42E6E-630B-4B4B-8FFD-669D86ABC542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43.1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Sheet1!$E$3:$I$3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Sheet1!$E$4:$I$4</c:f>
              <c:numCache>
                <c:formatCode>[$-10409]###\ ###\ ##0</c:formatCode>
                <c:ptCount val="5"/>
                <c:pt idx="0">
                  <c:v>110</c:v>
                </c:pt>
                <c:pt idx="1">
                  <c:v>1385</c:v>
                </c:pt>
                <c:pt idx="2">
                  <c:v>2587</c:v>
                </c:pt>
                <c:pt idx="3">
                  <c:v>27644</c:v>
                </c:pt>
                <c:pt idx="4">
                  <c:v>24007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41944444444444445"/>
          <c:y val="0.34124234470691162"/>
          <c:w val="0.20047790901137358"/>
          <c:h val="0.48922790901137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8.7638888888888877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Sheet1!$C$5</c:f>
              <c:strCache>
                <c:ptCount val="1"/>
                <c:pt idx="0">
                  <c:v>2-р баг, Аршаант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8333333333333383E-2"/>
                  <c:y val="-0.11574074074074076"/>
                </c:manualLayout>
              </c:layout>
              <c:tx>
                <c:rich>
                  <a:bodyPr/>
                  <a:lstStyle/>
                  <a:p>
                    <a:fld id="{86AB8959-E26F-41FD-8620-7989BE0D160D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0.4 %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0555555555555561E-2"/>
                  <c:y val="-0.1111111111111111"/>
                </c:manualLayout>
              </c:layout>
              <c:tx>
                <c:rich>
                  <a:bodyPr/>
                  <a:lstStyle/>
                  <a:p>
                    <a:fld id="{B2CE946A-1203-46E7-81AE-F240DF97D111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3.4%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333333333333324"/>
                  <c:y val="-3.2407407407407406E-2"/>
                </c:manualLayout>
              </c:layout>
              <c:tx>
                <c:rich>
                  <a:bodyPr/>
                  <a:lstStyle/>
                  <a:p>
                    <a:fld id="{EB058316-860D-43BA-8271-2CEF555AC851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5.</a:t>
                    </a:r>
                    <a:fld id="{F3CEF92B-9013-46DF-BB32-1CB5F95208D0}" type="PERCENTAGE">
                      <a:rPr lang="mn-MN" baseline="0"/>
                      <a:pPr/>
                      <a:t>[PERCENTAGE]</a:t>
                    </a:fld>
                    <a:endParaRPr lang="mn-MN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5555555555555556"/>
                  <c:y val="-1.3888888888888888E-2"/>
                </c:manualLayout>
              </c:layout>
              <c:tx>
                <c:rich>
                  <a:bodyPr/>
                  <a:lstStyle/>
                  <a:p>
                    <a:fld id="{0629AACD-9DD8-4143-8D39-FCC6BFFC887F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59.9%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166666666666666E-2"/>
                  <c:y val="-4.6296296296296719E-3"/>
                </c:manualLayout>
              </c:layout>
              <c:tx>
                <c:rich>
                  <a:bodyPr/>
                  <a:lstStyle/>
                  <a:p>
                    <a:fld id="{49B98B87-3CEC-4FC0-A6C5-2DAF5B3F9B73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30.7%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Sheet1!$E$3:$I$3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Sheet1!$E$5:$I$5</c:f>
              <c:numCache>
                <c:formatCode>[$-10409]###\ ###\ ##0</c:formatCode>
                <c:ptCount val="5"/>
                <c:pt idx="0">
                  <c:v>256</c:v>
                </c:pt>
                <c:pt idx="1">
                  <c:v>2329</c:v>
                </c:pt>
                <c:pt idx="2">
                  <c:v>3836</c:v>
                </c:pt>
                <c:pt idx="3">
                  <c:v>41315</c:v>
                </c:pt>
                <c:pt idx="4">
                  <c:v>21192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"/>
          <c:y val="0.30438684747739864"/>
          <c:w val="0.15321106736657919"/>
          <c:h val="0.53053186060075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"/>
          <c:y val="0.152777777777777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613059930008749"/>
          <c:y val="0.10629337999416739"/>
          <c:w val="0.4726979440069991"/>
          <c:h val="0.78782990667833186"/>
        </c:manualLayout>
      </c:layout>
      <c:doughnutChart>
        <c:varyColors val="1"/>
        <c:ser>
          <c:idx val="0"/>
          <c:order val="0"/>
          <c:tx>
            <c:strRef>
              <c:f>Sheet1!$C$6</c:f>
              <c:strCache>
                <c:ptCount val="1"/>
                <c:pt idx="0">
                  <c:v>3-р баг, Эрдэнэхайрхан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944444444444451"/>
                  <c:y val="-6.8627879848352294E-2"/>
                </c:manualLayout>
              </c:layout>
              <c:tx>
                <c:rich>
                  <a:bodyPr/>
                  <a:lstStyle/>
                  <a:p>
                    <a:fld id="{1605622A-AC69-437C-A5F5-5666F06B42DA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0.02%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1666666666666664E-2"/>
                  <c:y val="-0.1111111111111111"/>
                </c:manualLayout>
              </c:layout>
              <c:tx>
                <c:rich>
                  <a:bodyPr/>
                  <a:lstStyle/>
                  <a:p>
                    <a:fld id="{6D8B2A89-E0EC-4592-A2C8-954D8EA49358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2.4%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7777777777777778"/>
                  <c:y val="-5.0925925925925923E-2"/>
                </c:manualLayout>
              </c:layout>
              <c:tx>
                <c:rich>
                  <a:bodyPr/>
                  <a:lstStyle/>
                  <a:p>
                    <a:fld id="{97AAB256-4AD0-4ADD-868B-4E9247F2B79D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6.3%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249999999999999"/>
                  <c:y val="4.1666666666666581E-2"/>
                </c:manualLayout>
              </c:layout>
              <c:tx>
                <c:rich>
                  <a:bodyPr/>
                  <a:lstStyle/>
                  <a:p>
                    <a:fld id="{D82206B5-9D45-4B70-8B9D-CE7A6A340153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48.9%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388888888888889"/>
                  <c:y val="3.7037037037037077E-2"/>
                </c:manualLayout>
              </c:layout>
              <c:tx>
                <c:rich>
                  <a:bodyPr/>
                  <a:lstStyle/>
                  <a:p>
                    <a:fld id="{DB8C5CEE-53BC-4E08-A566-FED2A406B73E}" type="CATEGORYNAME">
                      <a:rPr lang="mn-MN"/>
                      <a:pPr/>
                      <a:t>[CATEGORY NAME]</a:t>
                    </a:fld>
                    <a:r>
                      <a:rPr lang="mn-MN" baseline="0"/>
                      <a:t>
42.7%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Sheet1!$E$3:$I$3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Sheet1!$E$6:$I$6</c:f>
              <c:numCache>
                <c:formatCode>[$-10409]###\ ###\ ##0</c:formatCode>
                <c:ptCount val="5"/>
                <c:pt idx="0">
                  <c:v>2</c:v>
                </c:pt>
                <c:pt idx="1">
                  <c:v>286</c:v>
                </c:pt>
                <c:pt idx="2">
                  <c:v>764</c:v>
                </c:pt>
                <c:pt idx="3">
                  <c:v>5877</c:v>
                </c:pt>
                <c:pt idx="4">
                  <c:v>5153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"/>
          <c:y val="0.32341280256634586"/>
          <c:w val="0.15086548556430446"/>
          <c:h val="0.3906277340332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572534365407714E-2"/>
          <c:y val="0.1249678377041069"/>
          <c:w val="0.82125314122968662"/>
          <c:h val="0.80485654723761169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'Hun-am-1'!$E$67:$E$81</c:f>
              <c:numCache>
                <c:formatCode>General</c:formatCode>
                <c:ptCount val="15"/>
                <c:pt idx="0">
                  <c:v>122</c:v>
                </c:pt>
                <c:pt idx="1">
                  <c:v>136</c:v>
                </c:pt>
                <c:pt idx="2">
                  <c:v>88</c:v>
                </c:pt>
                <c:pt idx="3">
                  <c:v>117</c:v>
                </c:pt>
                <c:pt idx="4">
                  <c:v>92</c:v>
                </c:pt>
                <c:pt idx="5">
                  <c:v>78</c:v>
                </c:pt>
                <c:pt idx="6">
                  <c:v>57</c:v>
                </c:pt>
                <c:pt idx="7">
                  <c:v>90</c:v>
                </c:pt>
                <c:pt idx="8">
                  <c:v>73</c:v>
                </c:pt>
                <c:pt idx="9">
                  <c:v>63</c:v>
                </c:pt>
                <c:pt idx="10">
                  <c:v>47</c:v>
                </c:pt>
                <c:pt idx="11">
                  <c:v>35</c:v>
                </c:pt>
                <c:pt idx="12">
                  <c:v>29</c:v>
                </c:pt>
                <c:pt idx="13">
                  <c:v>16</c:v>
                </c:pt>
                <c:pt idx="14">
                  <c:v>30</c:v>
                </c:pt>
              </c:numCache>
            </c:numRef>
          </c:val>
        </c:ser>
        <c:ser>
          <c:idx val="1"/>
          <c:order val="1"/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'Hun-am-1'!$F$67:$F$81</c:f>
              <c:numCache>
                <c:formatCode>General</c:formatCode>
                <c:ptCount val="15"/>
                <c:pt idx="0">
                  <c:v>-132</c:v>
                </c:pt>
                <c:pt idx="1">
                  <c:v>-117</c:v>
                </c:pt>
                <c:pt idx="2">
                  <c:v>-117</c:v>
                </c:pt>
                <c:pt idx="3">
                  <c:v>-82</c:v>
                </c:pt>
                <c:pt idx="4">
                  <c:v>-109</c:v>
                </c:pt>
                <c:pt idx="5">
                  <c:v>-89</c:v>
                </c:pt>
                <c:pt idx="6">
                  <c:v>-76</c:v>
                </c:pt>
                <c:pt idx="7">
                  <c:v>-81</c:v>
                </c:pt>
                <c:pt idx="8">
                  <c:v>-79</c:v>
                </c:pt>
                <c:pt idx="9">
                  <c:v>-63</c:v>
                </c:pt>
                <c:pt idx="10">
                  <c:v>-55</c:v>
                </c:pt>
                <c:pt idx="11">
                  <c:v>-35</c:v>
                </c:pt>
                <c:pt idx="12">
                  <c:v>-24</c:v>
                </c:pt>
                <c:pt idx="13">
                  <c:v>-10</c:v>
                </c:pt>
                <c:pt idx="14">
                  <c:v>-8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62859320"/>
        <c:axId val="162859712"/>
      </c:barChart>
      <c:catAx>
        <c:axId val="16285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2859712"/>
        <c:crosses val="autoZero"/>
        <c:auto val="0"/>
        <c:lblAlgn val="ctr"/>
        <c:lblOffset val="100"/>
        <c:noMultiLvlLbl val="0"/>
      </c:catAx>
      <c:valAx>
        <c:axId val="162859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859320"/>
        <c:crosses val="autoZero"/>
        <c:crossBetween val="between"/>
      </c:valAx>
      <c:spPr>
        <a:solidFill>
          <a:srgbClr val="FFFFFF"/>
        </a:solidFill>
        <a:ln w="12700">
          <a:solidFill>
            <a:srgbClr val="FFFFFF">
              <a:alpha val="0"/>
            </a:srgbClr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Sheet1!$D$3</c:f>
              <c:strCache>
                <c:ptCount val="1"/>
                <c:pt idx="0">
                  <c:v>Бүгд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1940343394575678"/>
                  <c:y val="6.11497521143190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359984689413823"/>
                  <c:y val="3.22433654126567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512751531058619"/>
                  <c:y val="4.16874453193350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Sheet1!$C$4:$C$6</c:f>
              <c:strCache>
                <c:ptCount val="3"/>
                <c:pt idx="0">
                  <c:v>1-р баг, Баянхайрхан </c:v>
                </c:pt>
                <c:pt idx="1">
                  <c:v>2-р баг, Аршаант </c:v>
                </c:pt>
                <c:pt idx="2">
                  <c:v>3-р баг, Эрдэнэхайрхан </c:v>
                </c:pt>
              </c:strCache>
            </c:strRef>
          </c:cat>
          <c:val>
            <c:numRef>
              <c:f>Sheet1!$D$4:$D$6</c:f>
              <c:numCache>
                <c:formatCode>[$-10409]###\ ###\ ##0</c:formatCode>
                <c:ptCount val="3"/>
                <c:pt idx="0">
                  <c:v>55733</c:v>
                </c:pt>
                <c:pt idx="1">
                  <c:v>68928</c:v>
                </c:pt>
                <c:pt idx="2">
                  <c:v>12082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dLbl>
              <c:idx val="2"/>
              <c:layout>
                <c:manualLayout>
                  <c:x val="-2.2798950131233515E-2"/>
                  <c:y val="-0.14035087719298245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'horogdol husnegt'!$A$48:$A$51</c:f>
              <c:strCache>
                <c:ptCount val="4"/>
                <c:pt idx="0">
                  <c:v>2015 I- III</c:v>
                </c:pt>
                <c:pt idx="1">
                  <c:v>2016 I- III</c:v>
                </c:pt>
                <c:pt idx="2">
                  <c:v>2017 I- III</c:v>
                </c:pt>
                <c:pt idx="3">
                  <c:v>2018 I- III</c:v>
                </c:pt>
              </c:strCache>
            </c:strRef>
          </c:cat>
          <c:val>
            <c:numRef>
              <c:f>'horogdol husnegt'!$B$48:$B$51</c:f>
              <c:numCache>
                <c:formatCode>0</c:formatCode>
                <c:ptCount val="4"/>
                <c:pt idx="0">
                  <c:v>110</c:v>
                </c:pt>
                <c:pt idx="1">
                  <c:v>6905</c:v>
                </c:pt>
                <c:pt idx="2">
                  <c:v>797</c:v>
                </c:pt>
                <c:pt idx="3">
                  <c:v>386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49520"/>
        <c:axId val="210549912"/>
      </c:lineChart>
      <c:catAx>
        <c:axId val="21054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549912"/>
        <c:crosses val="autoZero"/>
        <c:auto val="1"/>
        <c:lblAlgn val="ctr"/>
        <c:lblOffset val="100"/>
        <c:noMultiLvlLbl val="0"/>
      </c:catAx>
      <c:valAx>
        <c:axId val="21054991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10549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853437412632509E-2"/>
          <c:y val="3.3329354800207746E-2"/>
          <c:w val="0.92513621843781157"/>
          <c:h val="0.77424466678507287"/>
        </c:manualLayout>
      </c:layout>
      <c:lineChart>
        <c:grouping val="standard"/>
        <c:varyColors val="0"/>
        <c:ser>
          <c:idx val="0"/>
          <c:order val="0"/>
          <c:tx>
            <c:strRef>
              <c:f>tollolt!$F$65</c:f>
              <c:strCache>
                <c:ptCount val="1"/>
                <c:pt idx="0">
                  <c:v>Төллөсөн эх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4011678772711548E-2"/>
                  <c:y val="-9.073944704280385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5078028037193E-2"/>
                  <c:y val="-5.5651727744558246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419947506561679E-2"/>
                  <c:y val="-5.0639196416237445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tollolt!$F$68:$F$71</c:f>
              <c:numCache>
                <c:formatCode>0.0</c:formatCode>
                <c:ptCount val="4"/>
                <c:pt idx="0">
                  <c:v>33</c:v>
                </c:pt>
                <c:pt idx="1">
                  <c:v>15</c:v>
                </c:pt>
                <c:pt idx="2" formatCode="General">
                  <c:v>11.6</c:v>
                </c:pt>
                <c:pt idx="3" formatCode="General">
                  <c:v>23.4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tollolt!$G$65</c:f>
              <c:strCache>
                <c:ptCount val="1"/>
                <c:pt idx="0">
                  <c:v>Бойжсон төл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0.11206268104585922"/>
                  <c:y val="6.0107750146685984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461860872042205E-2"/>
                  <c:y val="8.10009275156394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50155649148508E-2"/>
                  <c:y val="7.5605549306336714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060530224419623E-2"/>
                  <c:y val="6.5851636966431829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508771929824561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tollolt!$G$68:$G$71</c:f>
              <c:numCache>
                <c:formatCode>0.0</c:formatCode>
                <c:ptCount val="4"/>
                <c:pt idx="0">
                  <c:v>29.5</c:v>
                </c:pt>
                <c:pt idx="1">
                  <c:v>14.8</c:v>
                </c:pt>
                <c:pt idx="2">
                  <c:v>11.6</c:v>
                </c:pt>
                <c:pt idx="3">
                  <c:v>23.4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550696"/>
        <c:axId val="210551088"/>
      </c:lineChart>
      <c:catAx>
        <c:axId val="21055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10551088"/>
        <c:crosses val="autoZero"/>
        <c:auto val="1"/>
        <c:lblAlgn val="ctr"/>
        <c:lblOffset val="100"/>
        <c:noMultiLvlLbl val="0"/>
      </c:catAx>
      <c:valAx>
        <c:axId val="2105510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10550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tollolt!$P$91</c:f>
              <c:strCache>
                <c:ptCount val="1"/>
                <c:pt idx="0">
                  <c:v>2018-III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tollolt!$O$92:$O$96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tollolt!$P$92:$P$96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51872"/>
        <c:axId val="210552264"/>
      </c:barChart>
      <c:catAx>
        <c:axId val="21055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52264"/>
        <c:crosses val="autoZero"/>
        <c:auto val="1"/>
        <c:lblAlgn val="ctr"/>
        <c:lblOffset val="100"/>
        <c:noMultiLvlLbl val="0"/>
      </c:catAx>
      <c:valAx>
        <c:axId val="210552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55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/>
              <a:t>Хорогдсон</a:t>
            </a:r>
            <a:r>
              <a:rPr lang="mn-MN" baseline="0" dirty="0"/>
              <a:t> том мал, </a:t>
            </a:r>
            <a:r>
              <a:rPr lang="mn-MN" baseline="0" dirty="0" smtClean="0"/>
              <a:t>толгой,төрлөөр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tollolt!$O$101</c:f>
              <c:strCache>
                <c:ptCount val="1"/>
                <c:pt idx="0">
                  <c:v>2017 I-III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tollolt!$O$102:$O$106</c:f>
              <c:numCache>
                <c:formatCode>General</c:formatCode>
                <c:ptCount val="5"/>
                <c:pt idx="0">
                  <c:v>4</c:v>
                </c:pt>
                <c:pt idx="1">
                  <c:v>36</c:v>
                </c:pt>
                <c:pt idx="2">
                  <c:v>47</c:v>
                </c:pt>
                <c:pt idx="3">
                  <c:v>466</c:v>
                </c:pt>
                <c:pt idx="4">
                  <c:v>244</c:v>
                </c:pt>
              </c:numCache>
            </c:numRef>
          </c:val>
        </c:ser>
        <c:ser>
          <c:idx val="1"/>
          <c:order val="1"/>
          <c:tx>
            <c:strRef>
              <c:f>tollolt!$P$101</c:f>
              <c:strCache>
                <c:ptCount val="1"/>
                <c:pt idx="0">
                  <c:v>2018 I-III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tollolt!$P$102:$P$106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24</c:v>
                </c:pt>
                <c:pt idx="3">
                  <c:v>185</c:v>
                </c:pt>
                <c:pt idx="4">
                  <c:v>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709080"/>
        <c:axId val="162709472"/>
      </c:barChart>
      <c:catAx>
        <c:axId val="16270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09472"/>
        <c:crosses val="autoZero"/>
        <c:auto val="1"/>
        <c:lblAlgn val="ctr"/>
        <c:lblOffset val="100"/>
        <c:noMultiLvlLbl val="0"/>
      </c:catAx>
      <c:valAx>
        <c:axId val="16270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70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7608785743887279E-2"/>
          <c:y val="0.3249549885360134"/>
          <c:w val="0.32757748060285879"/>
          <c:h val="8.2219709554246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00787401574804"/>
          <c:y val="0.16768474691910792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tollolt!$C$146</c:f>
              <c:strCache>
                <c:ptCount val="1"/>
                <c:pt idx="0">
                  <c:v>тэтгэвэр авагч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tollolt!$D$146:$G$146</c:f>
              <c:numCache>
                <c:formatCode>General</c:formatCode>
                <c:ptCount val="4"/>
                <c:pt idx="0">
                  <c:v>265</c:v>
                </c:pt>
                <c:pt idx="1">
                  <c:v>268</c:v>
                </c:pt>
                <c:pt idx="2">
                  <c:v>281</c:v>
                </c:pt>
                <c:pt idx="3">
                  <c:v>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11040"/>
        <c:axId val="162711432"/>
      </c:barChart>
      <c:lineChart>
        <c:grouping val="standard"/>
        <c:varyColors val="0"/>
        <c:ser>
          <c:idx val="1"/>
          <c:order val="1"/>
          <c:tx>
            <c:strRef>
              <c:f>tollolt!$C$147</c:f>
              <c:strCache>
                <c:ptCount val="1"/>
                <c:pt idx="0">
                  <c:v>олгосон тэтгэвэр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tollolt!$D$147:$G$147</c:f>
              <c:numCache>
                <c:formatCode>General</c:formatCode>
                <c:ptCount val="4"/>
                <c:pt idx="0">
                  <c:v>118.5</c:v>
                </c:pt>
                <c:pt idx="1">
                  <c:v>196</c:v>
                </c:pt>
                <c:pt idx="2">
                  <c:v>63.1</c:v>
                </c:pt>
                <c:pt idx="3">
                  <c:v>247.6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12216"/>
        <c:axId val="162711824"/>
      </c:lineChart>
      <c:catAx>
        <c:axId val="1627110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2711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2711432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2711040"/>
        <c:crosses val="autoZero"/>
        <c:crossBetween val="between"/>
      </c:valAx>
      <c:valAx>
        <c:axId val="1627118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62712216"/>
        <c:crosses val="max"/>
        <c:crossBetween val="between"/>
      </c:valAx>
      <c:catAx>
        <c:axId val="162712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711824"/>
        <c:crosses val="autoZero"/>
        <c:auto val="0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7.0757688307829456E-2"/>
          <c:y val="2.5385378022259177E-2"/>
          <c:w val="0.84590575942158175"/>
          <c:h val="7.650693200716388E-2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6569603327886"/>
          <c:y val="0.14893468928933484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tollolt!$D$174</c:f>
              <c:strCache>
                <c:ptCount val="1"/>
                <c:pt idx="0">
                  <c:v>тэтгэмж авагч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tollolt!$E$174:$H$174</c:f>
              <c:numCache>
                <c:formatCode>General</c:formatCode>
                <c:ptCount val="4"/>
                <c:pt idx="0">
                  <c:v>11</c:v>
                </c:pt>
                <c:pt idx="1">
                  <c:v>18</c:v>
                </c:pt>
                <c:pt idx="2">
                  <c:v>19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499488"/>
        <c:axId val="211499880"/>
      </c:barChart>
      <c:lineChart>
        <c:grouping val="standard"/>
        <c:varyColors val="0"/>
        <c:ser>
          <c:idx val="1"/>
          <c:order val="1"/>
          <c:tx>
            <c:strRef>
              <c:f>tollolt!$D$175</c:f>
              <c:strCache>
                <c:ptCount val="1"/>
                <c:pt idx="0">
                  <c:v>олгосон тэтгэмж сая.төг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tollolt!$E$175:$H$175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9.8000000000000007</c:v>
                </c:pt>
                <c:pt idx="2">
                  <c:v>9.9</c:v>
                </c:pt>
                <c:pt idx="3">
                  <c:v>4.5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00664"/>
        <c:axId val="211500272"/>
      </c:lineChart>
      <c:catAx>
        <c:axId val="21149948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499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149988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11499488"/>
        <c:crosses val="autoZero"/>
        <c:crossBetween val="between"/>
      </c:valAx>
      <c:valAx>
        <c:axId val="211500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11500664"/>
        <c:crosses val="max"/>
        <c:crossBetween val="between"/>
      </c:valAx>
      <c:catAx>
        <c:axId val="211500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500272"/>
        <c:crosses val="autoZero"/>
        <c:auto val="0"/>
        <c:lblAlgn val="ctr"/>
        <c:lblOffset val="100"/>
        <c:noMultiLvlLbl val="0"/>
      </c:catAx>
      <c:spPr>
        <a:noFill/>
      </c:spPr>
    </c:plotArea>
    <c:legend>
      <c:legendPos val="t"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НДСангийн орлого, </a:t>
            </a:r>
            <a:r>
              <a:rPr lang="mn-MN" baseline="0"/>
              <a:t> сая.төг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tollolt!$L$174</c:f>
              <c:strCache>
                <c:ptCount val="1"/>
                <c:pt idx="0">
                  <c:v>НДСАнгийн орлого</c:v>
                </c:pt>
              </c:strCache>
            </c:strRef>
          </c:tx>
          <c:spPr>
            <a:ln w="60325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8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666666666666666E-2"/>
                  <c:y val="-6.0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tollolt!$M$172:$P$173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tollolt!$M$174:$P$174</c:f>
              <c:numCache>
                <c:formatCode>General</c:formatCode>
                <c:ptCount val="4"/>
                <c:pt idx="0">
                  <c:v>52.4</c:v>
                </c:pt>
                <c:pt idx="1">
                  <c:v>49.3</c:v>
                </c:pt>
                <c:pt idx="2">
                  <c:v>63.1</c:v>
                </c:pt>
                <c:pt idx="3">
                  <c:v>46.6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01448"/>
        <c:axId val="211501840"/>
      </c:lineChart>
      <c:catAx>
        <c:axId val="21150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01840"/>
        <c:crosses val="autoZero"/>
        <c:auto val="1"/>
        <c:lblAlgn val="ctr"/>
        <c:lblOffset val="100"/>
        <c:noMultiLvlLbl val="0"/>
      </c:catAx>
      <c:valAx>
        <c:axId val="211501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501448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33481224395739E-2"/>
          <c:y val="0.17506785575804576"/>
          <c:w val="0.91036651877560326"/>
          <c:h val="0.761159471429473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7696414950419528"/>
                  <c:y val="-0.145695414887770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87758774873933"/>
                  <c:y val="5.06674292030186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60640732265449"/>
                  <c:y val="4.85651382959233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7765064836003051"/>
                  <c:y val="4.41501257235662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5042362071153318"/>
                  <c:y val="-0.168370495818615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424866514111367"/>
                  <c:y val="-0.176600502894266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HEALTH!$A$53:$A$58</c:f>
              <c:strCache>
                <c:ptCount val="6"/>
                <c:pt idx="0">
                  <c:v>Гепатит</c:v>
                </c:pt>
                <c:pt idx="1">
                  <c:v>БЗХӨ</c:v>
                </c:pt>
                <c:pt idx="2">
                  <c:v>Салхинцэцэг</c:v>
                </c:pt>
                <c:pt idx="3">
                  <c:v>Сүрьеэ</c:v>
                </c:pt>
                <c:pt idx="4">
                  <c:v>Цусан суулга </c:v>
                </c:pt>
                <c:pt idx="5">
                  <c:v>Бусад</c:v>
                </c:pt>
              </c:strCache>
            </c:strRef>
          </c:cat>
          <c:val>
            <c:numRef>
              <c:f>HEALTH!$C$53:$C$58</c:f>
              <c:numCache>
                <c:formatCode>0.0</c:formatCode>
                <c:ptCount val="6"/>
                <c:pt idx="0">
                  <c:v>0</c:v>
                </c:pt>
                <c:pt idx="1">
                  <c:v>45.454545454545453</c:v>
                </c:pt>
                <c:pt idx="2">
                  <c:v>36.363636363636367</c:v>
                </c:pt>
                <c:pt idx="3">
                  <c:v>0</c:v>
                </c:pt>
                <c:pt idx="4">
                  <c:v>0</c:v>
                </c:pt>
                <c:pt idx="5">
                  <c:v>18.181818181818183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535315549880562E-2"/>
          <c:y val="0.19675925925925927"/>
          <c:w val="0.73245011478886612"/>
          <c:h val="0.689814814814814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1.7204299410544795E-2"/>
                  <c:y val="0.268156388285902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746542351895462E-2"/>
                  <c:y val="-0.3953587776010101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'Халдварт өвчин'!$D$91:$D$92</c:f>
              <c:strCache>
                <c:ptCount val="2"/>
                <c:pt idx="0">
                  <c:v>бусдыг амиа хорлоход хүргэх</c:v>
                </c:pt>
                <c:pt idx="1">
                  <c:v>бусдын эд хөрөнгө хулгайлах</c:v>
                </c:pt>
              </c:strCache>
            </c:strRef>
          </c:cat>
          <c:val>
            <c:numRef>
              <c:f>'Халдварт өвчин'!$E$91:$E$92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800"/>
              <a:t>Хүн амын тоо, багаар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'Hun-am-1'!$Q$41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'Hun-am-1'!$P$42:$P$44</c:f>
              <c:strCache>
                <c:ptCount val="3"/>
                <c:pt idx="0">
                  <c:v>баянхайрхан</c:v>
                </c:pt>
                <c:pt idx="1">
                  <c:v>Рашаант</c:v>
                </c:pt>
                <c:pt idx="2">
                  <c:v>Эрдэнэхайрхан</c:v>
                </c:pt>
              </c:strCache>
            </c:strRef>
          </c:cat>
          <c:val>
            <c:numRef>
              <c:f>'Hun-am-1'!$Q$42:$Q$44</c:f>
              <c:numCache>
                <c:formatCode>General</c:formatCode>
                <c:ptCount val="3"/>
                <c:pt idx="0">
                  <c:v>624</c:v>
                </c:pt>
                <c:pt idx="1">
                  <c:v>826</c:v>
                </c:pt>
                <c:pt idx="2">
                  <c:v>671</c:v>
                </c:pt>
              </c:numCache>
            </c:numRef>
          </c:val>
        </c:ser>
        <c:ser>
          <c:idx val="1"/>
          <c:order val="1"/>
          <c:tx>
            <c:strRef>
              <c:f>'Hun-am-1'!$R$41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'Hun-am-1'!$P$42:$P$44</c:f>
              <c:strCache>
                <c:ptCount val="3"/>
                <c:pt idx="0">
                  <c:v>баянхайрхан</c:v>
                </c:pt>
                <c:pt idx="1">
                  <c:v>Рашаант</c:v>
                </c:pt>
                <c:pt idx="2">
                  <c:v>Эрдэнэхайрхан</c:v>
                </c:pt>
              </c:strCache>
            </c:strRef>
          </c:cat>
          <c:val>
            <c:numRef>
              <c:f>'Hun-am-1'!$R$42:$R$44</c:f>
              <c:numCache>
                <c:formatCode>General</c:formatCode>
                <c:ptCount val="3"/>
                <c:pt idx="0">
                  <c:v>648</c:v>
                </c:pt>
                <c:pt idx="1">
                  <c:v>825</c:v>
                </c:pt>
                <c:pt idx="2">
                  <c:v>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162856968"/>
        <c:axId val="162860496"/>
      </c:barChart>
      <c:catAx>
        <c:axId val="162856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860496"/>
        <c:crosses val="autoZero"/>
        <c:auto val="1"/>
        <c:lblAlgn val="ctr"/>
        <c:lblOffset val="100"/>
        <c:noMultiLvlLbl val="0"/>
      </c:catAx>
      <c:valAx>
        <c:axId val="16286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856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8510152089326355E-2"/>
          <c:y val="7.627919758781089E-2"/>
          <c:w val="0.25858193448994438"/>
          <c:h val="0.12577305156836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 dirty="0" smtClean="0"/>
              <a:t>Төсвийн орлого</a:t>
            </a:r>
            <a:r>
              <a:rPr lang="mn-MN" sz="1600" dirty="0"/>
              <a:t>, сая төг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өвчин'!$B$117</c:f>
              <c:strCache>
                <c:ptCount val="1"/>
                <c:pt idx="0">
                  <c:v>Татварын орлого, сая 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өвчин'!$C$116:$F$116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өвчин'!$C$117:$F$117</c:f>
              <c:numCache>
                <c:formatCode>General</c:formatCode>
                <c:ptCount val="4"/>
                <c:pt idx="0">
                  <c:v>21</c:v>
                </c:pt>
                <c:pt idx="1">
                  <c:v>18.899999999999999</c:v>
                </c:pt>
                <c:pt idx="2">
                  <c:v>20.7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211562712"/>
        <c:axId val="211563104"/>
      </c:barChart>
      <c:catAx>
        <c:axId val="21156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3104"/>
        <c:crosses val="autoZero"/>
        <c:auto val="1"/>
        <c:lblAlgn val="ctr"/>
        <c:lblOffset val="100"/>
        <c:noMultiLvlLbl val="0"/>
      </c:catAx>
      <c:valAx>
        <c:axId val="211563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56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/>
              <a:t>Төсвийн </a:t>
            </a:r>
            <a:r>
              <a:rPr lang="mn-MN" b="1" dirty="0" smtClean="0"/>
              <a:t>төлөвлөгөөний </a:t>
            </a:r>
            <a:r>
              <a:rPr lang="mn-MN" b="1" dirty="0"/>
              <a:t>биелэл</a:t>
            </a:r>
            <a:r>
              <a:rPr lang="mn-MN" b="1" baseline="0" dirty="0"/>
              <a:t>т хувь, </a:t>
            </a:r>
            <a:r>
              <a:rPr lang="mn-MN" b="1" dirty="0"/>
              <a:t> 2018</a:t>
            </a:r>
            <a:r>
              <a:rPr lang="en-US" b="1" baseline="0" dirty="0"/>
              <a:t> I-III</a:t>
            </a:r>
            <a:endParaRPr lang="mn-MN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'Халдварт өвчин'!$S$113</c:f>
              <c:strCache>
                <c:ptCount val="1"/>
                <c:pt idx="0">
                  <c:v>төл биелэлт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764857881136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74677002583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4366925064603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7183462532261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71834625322998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07751937984572E-2"/>
                  <c:y val="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03100775193875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3901808785529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5.78811369509043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7545219638242972E-2"/>
                  <c:y val="-0.10648148148148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A40AA5D-4E80-4C5F-A47A-9177E8414F1E}" type="VALUE">
                      <a:rPr lang="en-US" sz="3200">
                        <a:solidFill>
                          <a:srgbClr val="FF0000"/>
                        </a:solidFill>
                      </a:rPr>
                      <a:pPr>
                        <a:defRPr sz="32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-3.5142118863049097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80620155038774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1421188630492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1343669250645991E-3"/>
                  <c:y val="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4031007751939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өвчин'!$R$114:$R$132</c:f>
              <c:strCache>
                <c:ptCount val="19"/>
                <c:pt idx="0">
                  <c:v>бт</c:v>
                </c:pt>
                <c:pt idx="1">
                  <c:v>бм</c:v>
                </c:pt>
                <c:pt idx="2">
                  <c:v>да</c:v>
                </c:pt>
                <c:pt idx="3">
                  <c:v>за</c:v>
                </c:pt>
                <c:pt idx="4">
                  <c:v>зг</c:v>
                </c:pt>
                <c:pt idx="5">
                  <c:v>зх</c:v>
                </c:pt>
                <c:pt idx="6">
                  <c:v>ма</c:v>
                </c:pt>
                <c:pt idx="7">
                  <c:v>нб</c:v>
                </c:pt>
                <c:pt idx="8">
                  <c:v>өл</c:v>
                </c:pt>
                <c:pt idx="9">
                  <c:v>өг</c:v>
                </c:pt>
                <c:pt idx="10">
                  <c:v>өх</c:v>
                </c:pt>
                <c:pt idx="11">
                  <c:v>са</c:v>
                </c:pt>
                <c:pt idx="12">
                  <c:v>та </c:v>
                </c:pt>
                <c:pt idx="13">
                  <c:v>тү</c:v>
                </c:pt>
                <c:pt idx="14">
                  <c:v>тэ</c:v>
                </c:pt>
                <c:pt idx="15">
                  <c:v>хо</c:v>
                </c:pt>
                <c:pt idx="16">
                  <c:v>хя </c:v>
                </c:pt>
                <c:pt idx="17">
                  <c:v>цх</c:v>
                </c:pt>
                <c:pt idx="18">
                  <c:v>уг</c:v>
                </c:pt>
              </c:strCache>
            </c:strRef>
          </c:cat>
          <c:val>
            <c:numRef>
              <c:f>'Халдварт өвчин'!$S$114:$S$132</c:f>
              <c:numCache>
                <c:formatCode>General</c:formatCode>
                <c:ptCount val="19"/>
                <c:pt idx="0">
                  <c:v>93.1</c:v>
                </c:pt>
                <c:pt idx="1">
                  <c:v>91.3</c:v>
                </c:pt>
                <c:pt idx="2">
                  <c:v>81.8</c:v>
                </c:pt>
                <c:pt idx="3">
                  <c:v>124.3</c:v>
                </c:pt>
                <c:pt idx="4">
                  <c:v>89.4</c:v>
                </c:pt>
                <c:pt idx="5">
                  <c:v>82.6</c:v>
                </c:pt>
                <c:pt idx="6">
                  <c:v>82.1</c:v>
                </c:pt>
                <c:pt idx="7">
                  <c:v>73.5</c:v>
                </c:pt>
                <c:pt idx="8">
                  <c:v>90.1</c:v>
                </c:pt>
                <c:pt idx="9">
                  <c:v>107</c:v>
                </c:pt>
                <c:pt idx="10">
                  <c:v>99.4</c:v>
                </c:pt>
                <c:pt idx="11">
                  <c:v>226.5</c:v>
                </c:pt>
                <c:pt idx="12">
                  <c:v>86.3</c:v>
                </c:pt>
                <c:pt idx="13">
                  <c:v>97</c:v>
                </c:pt>
                <c:pt idx="14">
                  <c:v>84.3</c:v>
                </c:pt>
                <c:pt idx="15">
                  <c:v>96.1</c:v>
                </c:pt>
                <c:pt idx="16">
                  <c:v>84.7</c:v>
                </c:pt>
                <c:pt idx="17">
                  <c:v>94.7</c:v>
                </c:pt>
                <c:pt idx="18">
                  <c:v>111.1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63888"/>
        <c:axId val="211564280"/>
      </c:lineChart>
      <c:catAx>
        <c:axId val="21156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4280"/>
        <c:crosses val="autoZero"/>
        <c:auto val="1"/>
        <c:lblAlgn val="ctr"/>
        <c:lblOffset val="100"/>
        <c:noMultiLvlLbl val="0"/>
      </c:catAx>
      <c:valAx>
        <c:axId val="211564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6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өвчин'!$B$138</c:f>
              <c:strCache>
                <c:ptCount val="1"/>
                <c:pt idx="0">
                  <c:v>Нийт үйлдвэрлэлт сая.төг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өвчин'!$C$137:$F$137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өвчин'!$C$138:$F$138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</c:v>
                </c:pt>
                <c:pt idx="2">
                  <c:v>1.3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12348960"/>
        <c:axId val="212349352"/>
      </c:barChart>
      <c:catAx>
        <c:axId val="2123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9352"/>
        <c:crosses val="autoZero"/>
        <c:auto val="1"/>
        <c:lblAlgn val="ctr"/>
        <c:lblOffset val="100"/>
        <c:noMultiLvlLbl val="0"/>
      </c:catAx>
      <c:valAx>
        <c:axId val="212349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34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ӨРХИЙН ТОО БАГААР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'Hun-am-1'!$S$41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'Hun-am-1'!$P$42:$P$44</c:f>
              <c:strCache>
                <c:ptCount val="3"/>
                <c:pt idx="0">
                  <c:v>баянхайрхан</c:v>
                </c:pt>
                <c:pt idx="1">
                  <c:v>Рашаант</c:v>
                </c:pt>
                <c:pt idx="2">
                  <c:v>Эрдэнэхайрхан</c:v>
                </c:pt>
              </c:strCache>
            </c:strRef>
          </c:cat>
          <c:val>
            <c:numRef>
              <c:f>'Hun-am-1'!$S$42:$S$44</c:f>
              <c:numCache>
                <c:formatCode>General</c:formatCode>
                <c:ptCount val="3"/>
                <c:pt idx="0">
                  <c:v>187</c:v>
                </c:pt>
                <c:pt idx="1">
                  <c:v>206</c:v>
                </c:pt>
                <c:pt idx="2">
                  <c:v>202</c:v>
                </c:pt>
              </c:numCache>
            </c:numRef>
          </c:val>
        </c:ser>
        <c:ser>
          <c:idx val="1"/>
          <c:order val="1"/>
          <c:tx>
            <c:strRef>
              <c:f>'Hun-am-1'!$T$41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'Hun-am-1'!$P$42:$P$44</c:f>
              <c:strCache>
                <c:ptCount val="3"/>
                <c:pt idx="0">
                  <c:v>баянхайрхан</c:v>
                </c:pt>
                <c:pt idx="1">
                  <c:v>Рашаант</c:v>
                </c:pt>
                <c:pt idx="2">
                  <c:v>Эрдэнэхайрхан</c:v>
                </c:pt>
              </c:strCache>
            </c:strRef>
          </c:cat>
          <c:val>
            <c:numRef>
              <c:f>'Hun-am-1'!$T$42:$T$44</c:f>
              <c:numCache>
                <c:formatCode>General</c:formatCode>
                <c:ptCount val="3"/>
                <c:pt idx="0">
                  <c:v>194</c:v>
                </c:pt>
                <c:pt idx="1">
                  <c:v>207</c:v>
                </c:pt>
                <c:pt idx="2">
                  <c:v>206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12"/>
        <c:axId val="163147640"/>
        <c:axId val="163148032"/>
      </c:barChart>
      <c:catAx>
        <c:axId val="16314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48032"/>
        <c:crosses val="autoZero"/>
        <c:auto val="1"/>
        <c:lblAlgn val="ctr"/>
        <c:lblOffset val="100"/>
        <c:noMultiLvlLbl val="0"/>
      </c:catAx>
      <c:valAx>
        <c:axId val="163148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14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5230983702655583E-2"/>
          <c:y val="0.12078703703703704"/>
          <c:w val="0.23999224158746621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/>
              <a:t>2017 оны хүн амын тоо, сумаар </a:t>
            </a:r>
          </a:p>
        </c:rich>
      </c:tx>
      <c:layout>
        <c:manualLayout>
          <c:xMode val="edge"/>
          <c:yMode val="edge"/>
          <c:x val="9.5493938043336349E-2"/>
          <c:y val="8.85301058435944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4377187226597"/>
          <c:y val="0.10500322544109773"/>
          <c:w val="0.61506725721784772"/>
          <c:h val="0.86747957630999828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18"/>
              <c:layout>
                <c:manualLayout>
                  <c:x val="-2.7777777777777842E-2"/>
                  <c:y val="-2.76669303766975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66CC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66CC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'Hun-am-1'!$J$35:$J$53</c:f>
              <c:strCache>
                <c:ptCount val="19"/>
                <c:pt idx="0">
                  <c:v>Давст </c:v>
                </c:pt>
                <c:pt idx="1">
                  <c:v>Завхан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Бөхмөрөн</c:v>
                </c:pt>
                <c:pt idx="5">
                  <c:v>Зүүнхангай</c:v>
                </c:pt>
                <c:pt idx="6">
                  <c:v>Өлгий</c:v>
                </c:pt>
                <c:pt idx="7">
                  <c:v>Сагил</c:v>
                </c:pt>
                <c:pt idx="8">
                  <c:v>Ховд</c:v>
                </c:pt>
                <c:pt idx="9">
                  <c:v>Хяргас</c:v>
                </c:pt>
                <c:pt idx="10">
                  <c:v>Малчин</c:v>
                </c:pt>
                <c:pt idx="11">
                  <c:v>Баруунтуруун</c:v>
                </c:pt>
                <c:pt idx="12">
                  <c:v>Зүүнговь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Наранбулаг</c:v>
                </c:pt>
                <c:pt idx="16">
                  <c:v>Өмнөговь</c:v>
                </c:pt>
                <c:pt idx="17">
                  <c:v>Тэс</c:v>
                </c:pt>
                <c:pt idx="18">
                  <c:v>Улаангом</c:v>
                </c:pt>
              </c:strCache>
            </c:strRef>
          </c:cat>
          <c:val>
            <c:numRef>
              <c:f>'Hun-am-1'!$K$35:$K$53</c:f>
              <c:numCache>
                <c:formatCode>General</c:formatCode>
                <c:ptCount val="19"/>
                <c:pt idx="0">
                  <c:v>1703</c:v>
                </c:pt>
                <c:pt idx="1">
                  <c:v>1843</c:v>
                </c:pt>
                <c:pt idx="2">
                  <c:v>2061</c:v>
                </c:pt>
                <c:pt idx="3">
                  <c:v>2150</c:v>
                </c:pt>
                <c:pt idx="4">
                  <c:v>2284</c:v>
                </c:pt>
                <c:pt idx="5">
                  <c:v>2305</c:v>
                </c:pt>
                <c:pt idx="6">
                  <c:v>2417</c:v>
                </c:pt>
                <c:pt idx="7">
                  <c:v>2463</c:v>
                </c:pt>
                <c:pt idx="8">
                  <c:v>2456</c:v>
                </c:pt>
                <c:pt idx="9">
                  <c:v>2585</c:v>
                </c:pt>
                <c:pt idx="10">
                  <c:v>2494</c:v>
                </c:pt>
                <c:pt idx="11">
                  <c:v>2700</c:v>
                </c:pt>
                <c:pt idx="12">
                  <c:v>2778</c:v>
                </c:pt>
                <c:pt idx="13">
                  <c:v>3232</c:v>
                </c:pt>
                <c:pt idx="14">
                  <c:v>4022</c:v>
                </c:pt>
                <c:pt idx="15">
                  <c:v>4266</c:v>
                </c:pt>
                <c:pt idx="16">
                  <c:v>4626</c:v>
                </c:pt>
                <c:pt idx="17">
                  <c:v>5273</c:v>
                </c:pt>
                <c:pt idx="18">
                  <c:v>30946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40"/>
        <c:axId val="163148816"/>
        <c:axId val="163149208"/>
      </c:barChart>
      <c:catAx>
        <c:axId val="163148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99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63149208"/>
        <c:crosses val="autoZero"/>
        <c:auto val="1"/>
        <c:lblAlgn val="ctr"/>
        <c:lblOffset val="100"/>
        <c:noMultiLvlLbl val="0"/>
      </c:catAx>
      <c:valAx>
        <c:axId val="163149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148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2580972135514"/>
          <c:y val="8.0314753145975332E-2"/>
          <c:w val="0.79307916549956958"/>
          <c:h val="0.758974614339215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'Hun-am-1'!$B$87</c:f>
              <c:strCache>
                <c:ptCount val="1"/>
                <c:pt idx="0">
                  <c:v>Өрхийн тоо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540184453227932E-2"/>
                  <c:y val="5.270092226613966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20553359683792E-2"/>
                  <c:y val="1.070172832169563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732663851801132E-5"/>
                  <c:y val="-2.201257861635218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595</a:t>
                    </a:r>
                  </a:p>
                </c:rich>
              </c:tx>
              <c:spPr>
                <a:noFill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26789635485288E-3"/>
                  <c:y val="-7.9051383399209602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'Hun-am-1'!$B$88:$B$92</c:f>
              <c:numCache>
                <c:formatCode>General</c:formatCode>
                <c:ptCount val="5"/>
                <c:pt idx="0">
                  <c:v>546</c:v>
                </c:pt>
                <c:pt idx="1">
                  <c:v>550</c:v>
                </c:pt>
                <c:pt idx="2">
                  <c:v>575</c:v>
                </c:pt>
                <c:pt idx="3">
                  <c:v>595</c:v>
                </c:pt>
                <c:pt idx="4">
                  <c:v>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163149992"/>
        <c:axId val="163450832"/>
      </c:barChart>
      <c:lineChart>
        <c:grouping val="standard"/>
        <c:varyColors val="0"/>
        <c:ser>
          <c:idx val="0"/>
          <c:order val="1"/>
          <c:tx>
            <c:strRef>
              <c:f>'Hun-am-1'!$C$87</c:f>
              <c:strCache>
                <c:ptCount val="1"/>
                <c:pt idx="0">
                  <c:v>Нэг өрхөд ногдох хүний тоо </c:v>
                </c:pt>
              </c:strCache>
            </c:strRef>
          </c:tx>
          <c:spPr>
            <a:ln w="53975">
              <a:solidFill>
                <a:schemeClr val="accent3">
                  <a:alpha val="93000"/>
                </a:schemeClr>
              </a:solidFill>
              <a:prstDash val="solid"/>
              <a:headEnd type="none"/>
              <a:tailEnd type="stealth" w="lg" len="lg"/>
            </a:ln>
          </c:spPr>
          <c:marker>
            <c:symbol val="diamond"/>
            <c:size val="5"/>
            <c:spPr>
              <a:solidFill>
                <a:srgbClr val="FF0000">
                  <a:alpha val="77000"/>
                </a:srgbClr>
              </a:solidFill>
              <a:ln w="12700" cmpd="sng">
                <a:solidFill>
                  <a:schemeClr val="accent3">
                    <a:alpha val="49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7510790690805595E-2"/>
                  <c:y val="-3.108027580468525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853997005315111E-2"/>
                  <c:y val="7.471698113207547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7899155886153E-2"/>
                  <c:y val="-5.0404843262516728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106650643923385E-2"/>
                  <c:y val="3.84587416601676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123068422528514E-3"/>
                  <c:y val="1.21317844519093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'Hun-am-1'!$C$88:$C$92</c:f>
              <c:numCache>
                <c:formatCode>0.0</c:formatCode>
                <c:ptCount val="5"/>
                <c:pt idx="0">
                  <c:v>3.6904761904761907</c:v>
                </c:pt>
                <c:pt idx="1">
                  <c:v>3.7836363636363637</c:v>
                </c:pt>
                <c:pt idx="2">
                  <c:v>3.7026086956521738</c:v>
                </c:pt>
                <c:pt idx="3">
                  <c:v>3.5647058823529414</c:v>
                </c:pt>
                <c:pt idx="4">
                  <c:v>3.5420098846787478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51224"/>
        <c:axId val="163451616"/>
      </c:lineChart>
      <c:catAx>
        <c:axId val="16314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450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6345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149992"/>
        <c:crosses val="autoZero"/>
        <c:crossBetween val="between"/>
      </c:valAx>
      <c:catAx>
        <c:axId val="163451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451616"/>
        <c:crosses val="autoZero"/>
        <c:auto val="0"/>
        <c:lblAlgn val="ctr"/>
        <c:lblOffset val="100"/>
        <c:noMultiLvlLbl val="0"/>
      </c:catAx>
      <c:valAx>
        <c:axId val="16345161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/>
                  <a:t>Нэг өрхөд ногдох хүний тоо </a:t>
                </a:r>
              </a:p>
            </c:rich>
          </c:tx>
          <c:layout>
            <c:manualLayout>
              <c:xMode val="edge"/>
              <c:yMode val="edge"/>
              <c:x val="0.96489994086707542"/>
              <c:y val="0.19263210023275393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45122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931574342680852E-2"/>
          <c:y val="0.17207489249550748"/>
          <c:w val="0.93280605364539682"/>
          <c:h val="0.672915904816633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am'!$C$68</c:f>
              <c:strCache>
                <c:ptCount val="1"/>
                <c:pt idx="0">
                  <c:v>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am'!$C$71:$C$75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1"/>
          <c:tx>
            <c:strRef>
              <c:f>'urx-xyn am'!$D$68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am'!$D$71:$D$75</c:f>
              <c:numCache>
                <c:formatCode>General</c:formatCode>
                <c:ptCount val="5"/>
                <c:pt idx="0">
                  <c:v>41</c:v>
                </c:pt>
                <c:pt idx="1">
                  <c:v>43</c:v>
                </c:pt>
                <c:pt idx="2">
                  <c:v>26</c:v>
                </c:pt>
                <c:pt idx="3">
                  <c:v>29</c:v>
                </c:pt>
                <c:pt idx="4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63452400"/>
        <c:axId val="163452792"/>
      </c:barChart>
      <c:catAx>
        <c:axId val="16345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452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452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4524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98033517352685E-2"/>
          <c:y val="0.12163967376965673"/>
          <c:w val="0.93379008319055157"/>
          <c:h val="0.76149218988561351"/>
        </c:manualLayout>
      </c:layout>
      <c:lineChart>
        <c:grouping val="standard"/>
        <c:varyColors val="0"/>
        <c:ser>
          <c:idx val="0"/>
          <c:order val="0"/>
          <c:tx>
            <c:strRef>
              <c:f>'urx-xyn am'!$Y$99</c:f>
              <c:strCache>
                <c:ptCount val="1"/>
                <c:pt idx="0">
                  <c:v>Өрх толгойлсон хүний тоо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pattFill prst="pct80">
                <a:fgClr>
                  <a:srgbClr val="9999FF"/>
                </a:fgClr>
                <a:bgClr>
                  <a:srgbClr val="FFFFFF"/>
                </a:bgClr>
              </a:patt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0858518159888167E-2"/>
                  <c:y val="8.38217975920797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243002342827992E-2"/>
                  <c:y val="-0.1081401869272069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964564132459123E-2"/>
                  <c:y val="-6.51429032855428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868908827181269E-2"/>
                  <c:y val="4.32737191529943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782673612125009E-3"/>
                  <c:y val="-8.59632435485388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925373134328358E-2"/>
                  <c:y val="5.64603691639522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925373134328358E-2"/>
                  <c:y val="8.25190010857763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am'!$X$102:$X$106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am'!$Y$102:$Y$106</c:f>
              <c:numCache>
                <c:formatCode>General</c:formatCode>
                <c:ptCount val="5"/>
                <c:pt idx="0">
                  <c:v>112</c:v>
                </c:pt>
                <c:pt idx="1">
                  <c:v>98</c:v>
                </c:pt>
                <c:pt idx="2">
                  <c:v>93</c:v>
                </c:pt>
                <c:pt idx="3">
                  <c:v>52</c:v>
                </c:pt>
                <c:pt idx="4">
                  <c:v>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453968"/>
        <c:axId val="163454360"/>
      </c:lineChart>
      <c:catAx>
        <c:axId val="16345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3454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3454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453968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44109544977018E-2"/>
          <c:y val="8.5714960629921261E-2"/>
          <c:w val="0.92173111998549084"/>
          <c:h val="0.71519002624671912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2225">
              <a:solidFill>
                <a:srgbClr val="000080"/>
              </a:solidFill>
            </a:ln>
          </c:spPr>
          <c:invertIfNegative val="0"/>
          <c:pictureOptions>
            <c:pictureFormat val="stack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am'!$E$90:$E$94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am'!$F$90:$F$94</c:f>
              <c:numCache>
                <c:formatCode>General</c:formatCode>
                <c:ptCount val="5"/>
                <c:pt idx="0">
                  <c:v>89</c:v>
                </c:pt>
                <c:pt idx="1">
                  <c:v>86</c:v>
                </c:pt>
                <c:pt idx="2">
                  <c:v>107</c:v>
                </c:pt>
                <c:pt idx="3">
                  <c:v>98</c:v>
                </c:pt>
                <c:pt idx="4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146856"/>
        <c:axId val="164047904"/>
      </c:barChart>
      <c:catAx>
        <c:axId val="16314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047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4047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3146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0.62876</cdr:x>
      <cdr:y>0.23421</cdr:y>
    </cdr:from>
    <cdr:to>
      <cdr:x>0.80957</cdr:x>
      <cdr:y>0.36316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3484" y="847714"/>
          <a:ext cx="1016107" cy="466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100">
              <a:solidFill>
                <a:srgbClr val="002060"/>
              </a:solidFill>
            </a:rPr>
            <a:t>эмэгтэй</a:t>
          </a:r>
          <a:endParaRPr lang="en-US" sz="11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0.06328</cdr:x>
      <cdr:y>0.24035</cdr:y>
    </cdr:from>
    <cdr:to>
      <cdr:x>0.24409</cdr:x>
      <cdr:y>0.3693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5625" y="869941"/>
          <a:ext cx="1016107" cy="4667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n-MN" sz="1100">
              <a:solidFill>
                <a:srgbClr val="002060"/>
              </a:solidFill>
            </a:rPr>
            <a:t>эрэгтэй</a:t>
          </a:r>
          <a:endParaRPr lang="en-US" sz="110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0.10106</cdr:x>
      <cdr:y>0.02735</cdr:y>
    </cdr:from>
    <cdr:to>
      <cdr:x>0.81748</cdr:x>
      <cdr:y>0.09546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5950" y="84296"/>
          <a:ext cx="3657600" cy="2099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100" dirty="0" smtClean="0"/>
            <a:t>2017 оны хүн амын нас хүйсний суварга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0.01535</cdr:x>
      <cdr:y>0.20553</cdr:y>
    </cdr:from>
    <cdr:to>
      <cdr:x>0.04476</cdr:x>
      <cdr:y>0.78656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35" y="990583"/>
          <a:ext cx="219062" cy="280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mn-MN" sz="1600" b="1">
              <a:solidFill>
                <a:schemeClr val="tx1"/>
              </a:solidFill>
            </a:rPr>
            <a:t>Өрхийн тоо </a:t>
          </a:r>
          <a:endParaRPr lang="en-US" sz="1600" b="1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0.37283</cdr:x>
      <cdr:y>0.04106</cdr:y>
    </cdr:from>
    <cdr:to>
      <cdr:x>0.93826</cdr:x>
      <cdr:y>0.15642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6496" y="135614"/>
          <a:ext cx="320992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dirty="0" smtClean="0"/>
            <a:t>Өрх толгойлсон хүний тоо</a:t>
          </a:r>
          <a:endParaRPr lang="en-US" sz="16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0.03233</cdr:x>
      <cdr:y>0.05838</cdr:y>
    </cdr:from>
    <cdr:to>
      <cdr:x>0.33949</cdr:x>
      <cdr:y>0.2613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400" y="170259"/>
          <a:ext cx="1447800" cy="591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mn-MN" sz="1600" dirty="0" smtClean="0"/>
            <a:t>СӨБ -80.2</a:t>
          </a:r>
          <a:r>
            <a:rPr lang="en-US" sz="1600" dirty="0" smtClean="0"/>
            <a:t>%</a:t>
          </a:r>
        </a:p>
        <a:p xmlns:a="http://schemas.openxmlformats.org/drawingml/2006/main">
          <a:r>
            <a:rPr lang="mn-MN" sz="1600" dirty="0" smtClean="0"/>
            <a:t>ЕБС- 45.8</a:t>
          </a:r>
          <a:r>
            <a:rPr lang="en-US" sz="1600" dirty="0" smtClean="0"/>
            <a:t>%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6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4" y="4415531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6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1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2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19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7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8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3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97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9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65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245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6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2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16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51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7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767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08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78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4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2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05/18/2018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2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21.jpe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5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6.xml"/><Relationship Id="rId5" Type="http://schemas.openxmlformats.org/officeDocument/2006/relationships/image" Target="../media/image5.t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5.t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6.jpe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5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openxmlformats.org/officeDocument/2006/relationships/image" Target="../media/image26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5.t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tif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chart" Target="../charts/chart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8.jpg"/><Relationship Id="rId5" Type="http://schemas.openxmlformats.org/officeDocument/2006/relationships/image" Target="../media/image5.tif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image" Target="../media/image5.t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2.xml"/><Relationship Id="rId4" Type="http://schemas.openxmlformats.org/officeDocument/2006/relationships/image" Target="../media/image5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7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ТҮРГЭН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447800"/>
            <a:ext cx="107333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 НИЙГМИЙН ҮЗҮҮЛЭЛТ- Боловсрол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\\SARANTUYA_R\saraa-1-share\puuuuuuuuuuuuu\gan05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124200"/>
            <a:ext cx="9797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1143000" y="3657600"/>
            <a:ext cx="10591800" cy="20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09206"/>
              </p:ext>
            </p:extLst>
          </p:nvPr>
        </p:nvGraphicFramePr>
        <p:xfrm>
          <a:off x="1338878" y="932259"/>
          <a:ext cx="4876800" cy="258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570909"/>
              </p:ext>
            </p:extLst>
          </p:nvPr>
        </p:nvGraphicFramePr>
        <p:xfrm>
          <a:off x="1491278" y="38026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67437"/>
              </p:ext>
            </p:extLst>
          </p:nvPr>
        </p:nvGraphicFramePr>
        <p:xfrm>
          <a:off x="7086600" y="762000"/>
          <a:ext cx="4713514" cy="291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96561"/>
              </p:ext>
            </p:extLst>
          </p:nvPr>
        </p:nvGraphicFramePr>
        <p:xfrm>
          <a:off x="6781800" y="3678238"/>
          <a:ext cx="5381625" cy="318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1823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4373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2017 оны эцэст 136.7 мянган толгой мал үүний дотор </a:t>
            </a:r>
            <a:r>
              <a:rPr lang="mn-MN" b="1" smtClean="0">
                <a:latin typeface="Arial" pitchFamily="34" charset="0"/>
                <a:cs typeface="Arial" pitchFamily="34" charset="0"/>
              </a:rPr>
              <a:t>0.4 </a:t>
            </a:r>
            <a:r>
              <a:rPr lang="mn-MN" b="1" smtClean="0">
                <a:latin typeface="Arial" pitchFamily="34" charset="0"/>
                <a:cs typeface="Arial" pitchFamily="34" charset="0"/>
              </a:rPr>
              <a:t>мянган </a:t>
            </a:r>
            <a:r>
              <a:rPr lang="mn-MN" b="1" smtClean="0">
                <a:latin typeface="Arial" pitchFamily="34" charset="0"/>
                <a:cs typeface="Arial" pitchFamily="34" charset="0"/>
              </a:rPr>
              <a:t>тэмээ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0 мянган адуу, 7.2 мянган үхэр, 74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8 мянган хонь, 50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4 мянган ямаатай болж тэмээ 22, адуу 365, үхэр 167, хонь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8022,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ямаа 2513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толгойгоор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таван төрөлдөө өсч, өнгөрсөн оноос нийт малын тоо 8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8 хувиар буюу 11089 толгойгоор нэмэгдсэн байна.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Бүх  сумын малын тоо өнгөрсөн оноос 7.2 – 40.3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(6.3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23.1%)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мянгаар өсч,  Баруунтуруун,  Давст, Зүүнговь сумаас бусад сум нь  малаа 5 төрөл дээр өсгөсөн байна.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5638800" cy="3810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265505"/>
              </p:ext>
            </p:extLst>
          </p:nvPr>
        </p:nvGraphicFramePr>
        <p:xfrm>
          <a:off x="1211625" y="3728323"/>
          <a:ext cx="5057775" cy="312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Down Arrow 1"/>
          <p:cNvSpPr/>
          <p:nvPr/>
        </p:nvSpPr>
        <p:spPr>
          <a:xfrm>
            <a:off x="8229600" y="2743200"/>
            <a:ext cx="304800" cy="98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9900"/>
            <a:ext cx="611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269413" y="6211888"/>
            <a:ext cx="2844800" cy="365125"/>
          </a:xfrm>
          <a:solidFill>
            <a:schemeClr val="bg1"/>
          </a:solidFill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952BC-4A0C-4D3B-A863-CDEC8730E187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7801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71726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38525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05325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260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08292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22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65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15277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167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8022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12.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2513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711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Малын тоо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2233613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19338" y="1219200"/>
            <a:ext cx="789305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346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368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4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5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3635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4000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9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0" name="TextBox 28"/>
          <p:cNvSpPr txBox="1">
            <a:spLocks noChangeArrowheads="1"/>
          </p:cNvSpPr>
          <p:nvPr/>
        </p:nvSpPr>
        <p:spPr bwMode="auto">
          <a:xfrm>
            <a:off x="5916613" y="4007644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7187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7020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04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5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66814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Box 32"/>
          <p:cNvSpPr txBox="1">
            <a:spLocks noChangeArrowheads="1"/>
          </p:cNvSpPr>
          <p:nvPr/>
        </p:nvSpPr>
        <p:spPr bwMode="auto">
          <a:xfrm>
            <a:off x="6019800" y="495300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74836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47839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50352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11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СУМЫН  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4373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06037"/>
              </p:ext>
            </p:extLst>
          </p:nvPr>
        </p:nvGraphicFramePr>
        <p:xfrm>
          <a:off x="1504983" y="39480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181298"/>
              </p:ext>
            </p:extLst>
          </p:nvPr>
        </p:nvGraphicFramePr>
        <p:xfrm>
          <a:off x="6781800" y="13661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310137"/>
              </p:ext>
            </p:extLst>
          </p:nvPr>
        </p:nvGraphicFramePr>
        <p:xfrm>
          <a:off x="6858000" y="41529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906527"/>
              </p:ext>
            </p:extLst>
          </p:nvPr>
        </p:nvGraphicFramePr>
        <p:xfrm>
          <a:off x="1601561" y="12203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380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ТҮРГЭН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</a:t>
            </a:r>
            <a:r>
              <a:rPr lang="mn-Mong-CN" sz="3200" b="1" dirty="0" smtClean="0">
                <a:solidFill>
                  <a:schemeClr val="accent1"/>
                </a:solidFill>
              </a:rPr>
              <a:t>2018/03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2567" y="93270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68025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ТОМ МАЛЫН ХОРОГДОЛ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20512" y="914400"/>
            <a:ext cx="18288" cy="565836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4" y="493380"/>
            <a:ext cx="833548" cy="80117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6744" y="892432"/>
            <a:ext cx="358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Энэ оны 1-р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улиралд оны эхний малын 0.3 хувь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буюу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386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том мал хорогдсон нь өнгөрсөн оны мөн үеэс 51.6 хувиар буурсан байна.Хорогдсон малын 8.3 хувь буюу 32 мал өвчнөөр хорогджээ.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64407" y="1276504"/>
            <a:ext cx="6122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 эхний эхийн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23.4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мянган эх мал төллөж, гарсан төлийн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99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мянган төл бойжуулсан байна. Өнгөрсөн онтой харьцуулахад төллөлтийн хувь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 пункт</a:t>
            </a:r>
            <a:r>
              <a:rPr lang="mn-M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ээр өсч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бойжилтын хувь 0.2 пунктээр буурсан</a:t>
            </a:r>
            <a:r>
              <a:rPr kumimoji="0" lang="mn-M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байна.Өнгөрсөн оны мөн үед төлийн хорогдол гараагүй байна.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ТӨЛЛӨЛТ, ТӨЛ БОЙЖИЛТ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3010" y="2737073"/>
            <a:ext cx="326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Төллөсөн эх ба бойжсон төл, мян.толгой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5000" y="2904967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Хорогдсон төл, толгой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452782"/>
              </p:ext>
            </p:extLst>
          </p:nvPr>
        </p:nvGraphicFramePr>
        <p:xfrm>
          <a:off x="1270026" y="2069834"/>
          <a:ext cx="4278124" cy="194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735610"/>
              </p:ext>
            </p:extLst>
          </p:nvPr>
        </p:nvGraphicFramePr>
        <p:xfrm>
          <a:off x="5717382" y="3213031"/>
          <a:ext cx="3426618" cy="27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23039"/>
              </p:ext>
            </p:extLst>
          </p:nvPr>
        </p:nvGraphicFramePr>
        <p:xfrm>
          <a:off x="9144000" y="3428202"/>
          <a:ext cx="2819401" cy="2328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552261"/>
              </p:ext>
            </p:extLst>
          </p:nvPr>
        </p:nvGraphicFramePr>
        <p:xfrm>
          <a:off x="1172567" y="4064159"/>
          <a:ext cx="4343400" cy="271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6846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831773"/>
              </p:ext>
            </p:extLst>
          </p:nvPr>
        </p:nvGraphicFramePr>
        <p:xfrm>
          <a:off x="2590800" y="1752599"/>
          <a:ext cx="6781800" cy="426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2518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0108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effectLst/>
                        </a:rPr>
                        <a:t>Нийт дүн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14831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11632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23386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75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59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402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945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99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6910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6450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11225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2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37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7239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5140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11210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" name="Picture 19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2400" y="2505485"/>
            <a:ext cx="2579345" cy="59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04775" y="4060894"/>
            <a:ext cx="2680040" cy="682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1450" y="5051113"/>
            <a:ext cx="2893050" cy="62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52400" y="3315586"/>
            <a:ext cx="2718769" cy="69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362200" y="8382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Бойжиж байгаа төлийн тоо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416" y="2537113"/>
            <a:ext cx="1057274" cy="709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035" y="3165859"/>
            <a:ext cx="1114425" cy="83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2451" y="3899974"/>
            <a:ext cx="1099205" cy="820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9349" y="4663303"/>
            <a:ext cx="1185411" cy="752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sh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6035" y="5382851"/>
            <a:ext cx="1228725" cy="81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1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9" y="776167"/>
            <a:ext cx="833548" cy="80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2" cstate="print"/>
          <a:srcRect t="8862"/>
          <a:stretch/>
        </p:blipFill>
        <p:spPr bwMode="auto">
          <a:xfrm>
            <a:off x="1369073" y="1611196"/>
            <a:ext cx="4038600" cy="47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иргэд 25 байгаагийн 13 нь эмэгтэй хүмүүс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28800" y="184140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819599" y="3918862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 rotWithShape="1">
          <a:blip r:embed="rId5" cstate="print"/>
          <a:srcRect b="16804"/>
          <a:stretch/>
        </p:blipFill>
        <p:spPr bwMode="auto">
          <a:xfrm>
            <a:off x="6599271" y="1582301"/>
            <a:ext cx="4371975" cy="390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858000" y="1869430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878589" y="995853"/>
            <a:ext cx="313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968173" y="2307431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8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9846729" y="4162814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878589" y="5103338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73923" y="114397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696200" y="3857919"/>
            <a:ext cx="4033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-р улиралд 4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07" y="36576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765846"/>
              </p:ext>
            </p:extLst>
          </p:nvPr>
        </p:nvGraphicFramePr>
        <p:xfrm>
          <a:off x="1632947" y="856191"/>
          <a:ext cx="4038600" cy="3001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84694" y="626574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Нийгмийн даатгалын сангаас: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333310"/>
              </p:ext>
            </p:extLst>
          </p:nvPr>
        </p:nvGraphicFramePr>
        <p:xfrm>
          <a:off x="1491253" y="3970466"/>
          <a:ext cx="4038600" cy="2772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671510"/>
              </p:ext>
            </p:extLst>
          </p:nvPr>
        </p:nvGraphicFramePr>
        <p:xfrm>
          <a:off x="6858000" y="7030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77325" y="666758"/>
            <a:ext cx="15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+0.7 </a:t>
            </a:r>
            <a:r>
              <a:rPr lang="en-US" sz="1200" dirty="0" smtClean="0"/>
              <a:t>% </a:t>
            </a:r>
            <a:r>
              <a:rPr lang="mn-MN" sz="1200" dirty="0" smtClean="0"/>
              <a:t>,  тэтгэвэр 3 дахин  өссөн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4989484"/>
            <a:ext cx="15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-47.4 </a:t>
            </a:r>
            <a:r>
              <a:rPr lang="en-US" sz="1200" dirty="0" smtClean="0"/>
              <a:t>% </a:t>
            </a:r>
            <a:r>
              <a:rPr lang="mn-MN" sz="1200" dirty="0" smtClean="0"/>
              <a:t>, </a:t>
            </a:r>
          </a:p>
          <a:p>
            <a:r>
              <a:rPr lang="mn-MN" sz="1200" dirty="0" smtClean="0"/>
              <a:t> тэтгэмж -54.6 </a:t>
            </a:r>
            <a:r>
              <a:rPr lang="en-US" sz="1200" dirty="0" smtClean="0"/>
              <a:t>% </a:t>
            </a:r>
            <a:r>
              <a:rPr lang="mn-MN" sz="1200" dirty="0" smtClean="0"/>
              <a:t>буурсан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8203"/>
            <a:ext cx="10177462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512" y="85124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980" y="836844"/>
            <a:ext cx="4251134" cy="57451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902014" y="4717701"/>
            <a:ext cx="2645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201</a:t>
            </a:r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8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mn-MN" sz="1100" b="1" dirty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оны эхний </a:t>
            </a:r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1-р улирлын байдлаар амбулаториор 1276 хүнд үзлэг хийгдснээс 525 нь урьдчилан сэргийлэх, 215 нь өвчний учир, 108 нь диспансерийн хяналтанд, 276 нь гэрийн идэвхтэй үзлэгт, 152 нь дуудлаганд хамрагдсан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mn-M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2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хэмжээнд 5 хүртэл насны хүүхдийн эндэгдэл гараагүй, эхийн эндэгдэл гараагүй, харин 1 хүн нас барсан байна.</a:t>
            </a:r>
            <a:endParaRPr lang="mn-M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66800" y="3810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ТҮРГЭН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506866"/>
              </p:ext>
            </p:extLst>
          </p:nvPr>
        </p:nvGraphicFramePr>
        <p:xfrm>
          <a:off x="1524000" y="1066800"/>
          <a:ext cx="9220200" cy="46482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166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0199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281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-57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82521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578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1021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r>
                        <a:rPr lang="mn-MN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дахин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447799"/>
            <a:ext cx="1073331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9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5676" y="94771"/>
            <a:ext cx="10278124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3" cstate="print"/>
          <a:srcRect l="-904" t="15378" r="904" b="39770"/>
          <a:stretch/>
        </p:blipFill>
        <p:spPr bwMode="auto">
          <a:xfrm>
            <a:off x="1223169" y="1752601"/>
            <a:ext cx="4564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20521" y="4708265"/>
            <a:ext cx="26458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1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Сумын хэмжээнд халдварт өвчний тохиолдол 11 гарсан нь өнгөрсөн оноос 1 тохиолдол буюу 10 хувиар нэмэгдсэн байна.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10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781800" y="4717702"/>
            <a:ext cx="396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халдварт өвчний 45.5 хувь нь БЗХӨ, 36.4 хувь нь салхин цэцэг,18.2 хувь нь бусад халдварт өвчнүүд эзэлж байна. Гепатит, цусан суулга, сүрьеэ өвчнүүд гараагүй байна.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943" y="686611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38" y="1948438"/>
            <a:ext cx="1436016" cy="149186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38300" y="890823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Халдварт өвчний гаралт: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86343"/>
              </p:ext>
            </p:extLst>
          </p:nvPr>
        </p:nvGraphicFramePr>
        <p:xfrm>
          <a:off x="6503916" y="1752600"/>
          <a:ext cx="4484110" cy="269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Rectangle 33"/>
          <p:cNvSpPr/>
          <p:nvPr/>
        </p:nvSpPr>
        <p:spPr>
          <a:xfrm>
            <a:off x="6934200" y="847833"/>
            <a:ext cx="479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Хүн амд зонхилон тохиолдох халдварт өвчнүүд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4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650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2800" b="1" dirty="0" smtClean="0">
                <a:solidFill>
                  <a:srgbClr val="CC0000"/>
                </a:solidFill>
                <a:latin typeface="Arial" pitchFamily="34" charset="0"/>
              </a:rPr>
              <a:t>1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200" b="1" dirty="0" smtClean="0">
                <a:solidFill>
                  <a:srgbClr val="C00000"/>
                </a:solidFill>
                <a:latin typeface="Arial" pitchFamily="34" charset="0"/>
              </a:rPr>
              <a:t>1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хэмжээгээр энэ оны 1-р улиралд бусдыг амиа хорлоход хүргэх, бусдын эд хөрөнгө хулгайлах /малын хулгай/ зэрэг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төрлийн гэмт хэрэг гарсан байна. Сум дундын эрүүгийн хэргийн анхан шатны шүүхээр шийтгүүлсэн хүн гараагүй байна.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804487"/>
              </p:ext>
            </p:extLst>
          </p:nvPr>
        </p:nvGraphicFramePr>
        <p:xfrm>
          <a:off x="6566224" y="1868486"/>
          <a:ext cx="5167313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239001" y="1295400"/>
            <a:ext cx="449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Гарсан гэмт хэрэг, 2018 оны 1-р улирал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0" y="148989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Сумын  төсвийн орлого өмнөх оноос 2.1 сая төгрөг буюу 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</a:p>
          <a:p>
            <a:endParaRPr lang="mn-MN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515600" y="2422687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079965"/>
              </p:ext>
            </p:extLst>
          </p:nvPr>
        </p:nvGraphicFramePr>
        <p:xfrm>
          <a:off x="2632166" y="914400"/>
          <a:ext cx="5791200" cy="3073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41619"/>
              </p:ext>
            </p:extLst>
          </p:nvPr>
        </p:nvGraphicFramePr>
        <p:xfrm>
          <a:off x="1569720" y="3886200"/>
          <a:ext cx="6143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8423366" y="4038600"/>
            <a:ext cx="2854234" cy="1143000"/>
          </a:xfrm>
          <a:prstGeom prst="borderCallout2">
            <a:avLst>
              <a:gd name="adj1" fmla="val 18751"/>
              <a:gd name="adj2" fmla="val -2363"/>
              <a:gd name="adj3" fmla="val 18750"/>
              <a:gd name="adj4" fmla="val -16667"/>
              <a:gd name="adj5" fmla="val 97008"/>
              <a:gd name="adj6" fmla="val -7903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орлогын төлөвлөгөө 3 хувиар тасарсан байна.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11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оны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96931" y="495300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Энэ оны 1-р улиралд оны </a:t>
            </a:r>
            <a:r>
              <a:rPr lang="mn-MN" dirty="0"/>
              <a:t>үнээр </a:t>
            </a:r>
            <a:r>
              <a:rPr lang="mn-MN" dirty="0" smtClean="0"/>
              <a:t>0</a:t>
            </a:r>
            <a:r>
              <a:rPr lang="en-US" dirty="0" smtClean="0"/>
              <a:t>.</a:t>
            </a:r>
            <a:r>
              <a:rPr lang="mn-MN" dirty="0"/>
              <a:t>6 </a:t>
            </a:r>
            <a:r>
              <a:rPr lang="mn-MN" dirty="0" smtClean="0"/>
              <a:t>сая </a:t>
            </a:r>
            <a:r>
              <a:rPr lang="mn-MN" dirty="0"/>
              <a:t>төгрөгийн нийт бүтээгдэхүүн </a:t>
            </a:r>
            <a:r>
              <a:rPr lang="mn-MN" dirty="0" smtClean="0"/>
              <a:t>үйлдвэрлэсэн нь өнгөрсөн оны мөн үеэс 53.8 хувиар бага байна. Энэ нь аж үйлдвэрийн мэдээнд хамрагддаг аж ахуйн нэгж цөөрснөөс болж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9513"/>
              </p:ext>
            </p:extLst>
          </p:nvPr>
        </p:nvGraphicFramePr>
        <p:xfrm>
          <a:off x="2514600" y="1828800"/>
          <a:ext cx="762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524000" cy="204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ТҮРГЭН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99840"/>
              </p:ext>
            </p:extLst>
          </p:nvPr>
        </p:nvGraphicFramePr>
        <p:xfrm>
          <a:off x="1143001" y="1219201"/>
          <a:ext cx="9982201" cy="496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72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46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2252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9332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о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ны үнээр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mn-MN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Малын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тоо 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111111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125654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136743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108</a:t>
                      </a:r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75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106.3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7020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7187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102.3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50308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58749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66814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74836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112.0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36648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42273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47839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50352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105.2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77287" y="1058407"/>
            <a:ext cx="2128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2017 оны жилийн эцэст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эрэгтэй,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1073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эмэгтэй нийт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2150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тоологдож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2016 оноос хүн амын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буюу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 хүнээр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528" y="3750586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хүн амын 33.1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/712 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0-14 насны хүүхэд,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61.4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/1321/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насны хүн ам, 5.4 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/117/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 хэтэрсэн хүмүүс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78124"/>
              </p:ext>
            </p:extLst>
          </p:nvPr>
        </p:nvGraphicFramePr>
        <p:xfrm>
          <a:off x="1478718" y="842665"/>
          <a:ext cx="7486650" cy="2829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986961"/>
              </p:ext>
            </p:extLst>
          </p:nvPr>
        </p:nvGraphicFramePr>
        <p:xfrm>
          <a:off x="2138506" y="3519606"/>
          <a:ext cx="5105400" cy="323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83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4112" y="957113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254877"/>
              </p:ext>
            </p:extLst>
          </p:nvPr>
        </p:nvGraphicFramePr>
        <p:xfrm>
          <a:off x="1614487" y="957114"/>
          <a:ext cx="10272713" cy="544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34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4900" y="988069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51286"/>
              </p:ext>
            </p:extLst>
          </p:nvPr>
        </p:nvGraphicFramePr>
        <p:xfrm>
          <a:off x="1752600" y="1143000"/>
          <a:ext cx="9067799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060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0800000">
            <a:off x="5022735" y="5410200"/>
            <a:ext cx="3048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08376"/>
              </p:ext>
            </p:extLst>
          </p:nvPr>
        </p:nvGraphicFramePr>
        <p:xfrm>
          <a:off x="2246198" y="990600"/>
          <a:ext cx="5553075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5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99676" y="1303972"/>
            <a:ext cx="3006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607 </a:t>
            </a:r>
            <a:r>
              <a:rPr lang="mn-MN" dirty="0"/>
              <a:t>өрх байгаа нь өнгөрсөн оноос </a:t>
            </a:r>
            <a:r>
              <a:rPr lang="mn-MN" dirty="0" smtClean="0"/>
              <a:t>2.0 </a:t>
            </a:r>
            <a:r>
              <a:rPr lang="mn-MN" dirty="0"/>
              <a:t>хувиар буюу </a:t>
            </a:r>
            <a:r>
              <a:rPr lang="mn-MN" dirty="0" smtClean="0"/>
              <a:t>12 </a:t>
            </a:r>
            <a:r>
              <a:rPr lang="mn-MN" dirty="0"/>
              <a:t>өрхөөр өссөн. Нэг өрхөд дунджаар </a:t>
            </a:r>
            <a:r>
              <a:rPr lang="mn-MN" dirty="0" smtClean="0"/>
              <a:t>3.5 </a:t>
            </a:r>
            <a:r>
              <a:rPr lang="mn-MN" dirty="0"/>
              <a:t>хүн амьдарч байна.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94619"/>
              </p:ext>
            </p:extLst>
          </p:nvPr>
        </p:nvGraphicFramePr>
        <p:xfrm>
          <a:off x="1295400" y="920482"/>
          <a:ext cx="6747076" cy="259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703143"/>
              </p:ext>
            </p:extLst>
          </p:nvPr>
        </p:nvGraphicFramePr>
        <p:xfrm>
          <a:off x="6743700" y="3750587"/>
          <a:ext cx="4886325" cy="264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668227"/>
              </p:ext>
            </p:extLst>
          </p:nvPr>
        </p:nvGraphicFramePr>
        <p:xfrm>
          <a:off x="1236303" y="3750586"/>
          <a:ext cx="5676900" cy="330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78767" y="1215716"/>
            <a:ext cx="331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Хөгжлийн бэрхшээлтэй </a:t>
            </a:r>
            <a:r>
              <a:rPr lang="mn-MN" dirty="0" smtClean="0"/>
              <a:t>95 </a:t>
            </a:r>
            <a:r>
              <a:rPr lang="mn-MN" dirty="0"/>
              <a:t>хүн бүртгэгдсэн нь өнгөрсөн оноос </a:t>
            </a:r>
            <a:r>
              <a:rPr lang="mn-MN" dirty="0" smtClean="0"/>
              <a:t>3.1 </a:t>
            </a:r>
            <a:r>
              <a:rPr lang="mn-MN" dirty="0"/>
              <a:t>хувиар </a:t>
            </a:r>
            <a:r>
              <a:rPr lang="mn-MN" dirty="0" smtClean="0"/>
              <a:t>буурчээ</a:t>
            </a:r>
            <a:r>
              <a:rPr lang="mn-MN" dirty="0"/>
              <a:t>. </a:t>
            </a:r>
            <a:endParaRPr lang="mn-MN" dirty="0" smtClean="0"/>
          </a:p>
          <a:p>
            <a:pPr algn="just"/>
            <a:r>
              <a:rPr lang="mn-MN" dirty="0" smtClean="0"/>
              <a:t>Нийт </a:t>
            </a:r>
            <a:r>
              <a:rPr lang="mn-MN" dirty="0"/>
              <a:t>хөгжлийн бэрхшээлтэй хүнээс </a:t>
            </a:r>
            <a:r>
              <a:rPr lang="mn-MN" dirty="0" smtClean="0"/>
              <a:t>45 буюу 47.4 хувь нь  </a:t>
            </a:r>
            <a:r>
              <a:rPr lang="mn-MN" dirty="0"/>
              <a:t>эмэгтэй </a:t>
            </a:r>
            <a:r>
              <a:rPr lang="mn-MN" dirty="0" smtClean="0"/>
              <a:t>хүмүүс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335437"/>
              </p:ext>
            </p:extLst>
          </p:nvPr>
        </p:nvGraphicFramePr>
        <p:xfrm>
          <a:off x="1229677" y="1164937"/>
          <a:ext cx="5867400" cy="268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90052" y="10558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Хөгжлийн бэрхшээлтэй хүний тоо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928610"/>
              </p:ext>
            </p:extLst>
          </p:nvPr>
        </p:nvGraphicFramePr>
        <p:xfrm>
          <a:off x="6553199" y="3803900"/>
          <a:ext cx="5593355" cy="332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070462"/>
              </p:ext>
            </p:extLst>
          </p:nvPr>
        </p:nvGraphicFramePr>
        <p:xfrm>
          <a:off x="1295400" y="3803901"/>
          <a:ext cx="5476875" cy="332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1265</Words>
  <Application>Microsoft Office PowerPoint</Application>
  <PresentationFormat>Widescreen</PresentationFormat>
  <Paragraphs>303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Arial Mon</vt:lpstr>
      <vt:lpstr>Calibri</vt:lpstr>
      <vt:lpstr>Mongolian Baiti</vt:lpstr>
      <vt:lpstr>Times New Roman</vt:lpstr>
      <vt:lpstr>ө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1134</cp:revision>
  <cp:lastPrinted>2016-10-18T07:11:49Z</cp:lastPrinted>
  <dcterms:created xsi:type="dcterms:W3CDTF">2016-10-10T07:15:58Z</dcterms:created>
  <dcterms:modified xsi:type="dcterms:W3CDTF">2018-05-18T10:04:50Z</dcterms:modified>
</cp:coreProperties>
</file>