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24" r:id="rId4"/>
    <p:sldId id="298" r:id="rId5"/>
    <p:sldId id="325" r:id="rId6"/>
    <p:sldId id="337" r:id="rId7"/>
    <p:sldId id="336" r:id="rId8"/>
    <p:sldId id="320" r:id="rId9"/>
    <p:sldId id="321" r:id="rId10"/>
    <p:sldId id="334" r:id="rId11"/>
    <p:sldId id="326" r:id="rId12"/>
    <p:sldId id="331" r:id="rId13"/>
    <p:sldId id="338" r:id="rId14"/>
    <p:sldId id="302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269"/>
    <a:srgbClr val="0033CC"/>
    <a:srgbClr val="548236"/>
    <a:srgbClr val="0A2882"/>
    <a:srgbClr val="0A288C"/>
    <a:srgbClr val="0A2878"/>
    <a:srgbClr val="192887"/>
    <a:srgbClr val="DC7D0F"/>
    <a:srgbClr val="558237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23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34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suvarga%202017-SAGIL%20SUM.xls" TargetMode="External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ntumur\Downloads\eruul-mend2018-3-ZYYNGOVI%20(2).xlsx" TargetMode="External"/><Relationship Id="rId1" Type="http://schemas.openxmlformats.org/officeDocument/2006/relationships/image" Target="../media/image23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ntumur\Downloads\buh%20mal%202017-SAGIL%20(1).xls" TargetMode="External"/><Relationship Id="rId2" Type="http://schemas.openxmlformats.org/officeDocument/2006/relationships/image" Target="../media/image26.png"/><Relationship Id="rId1" Type="http://schemas.openxmlformats.org/officeDocument/2006/relationships/image" Target="../media/image18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revjav.NSO\Downloads\hun%20am%20suvarga%202017-SAGIL%20SUM.xls" TargetMode="External"/><Relationship Id="rId1" Type="http://schemas.openxmlformats.org/officeDocument/2006/relationships/image" Target="../media/image12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revjav.NSO\Downloads\hun%20am%20suvarga%202017-SAGIL%20SUM.xls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ntumur\Desktop\hun%20am%202017-SAGIL-SUM%20(3).xls" TargetMode="External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ntumur\Desktop\hun%20am%202017-SAGIL-SUM%20(3).xls" TargetMode="External"/><Relationship Id="rId1" Type="http://schemas.openxmlformats.org/officeDocument/2006/relationships/image" Target="../media/image17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ntumur\Desktop\hun%20am%202017-SAGIL-SUM%20(3).xls" TargetMode="External"/><Relationship Id="rId1" Type="http://schemas.openxmlformats.org/officeDocument/2006/relationships/image" Target="../media/image18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ntumur\Desktop\hun%20am%202017-SAGIL-SUM%20(3).xls" TargetMode="External"/><Relationship Id="rId1" Type="http://schemas.openxmlformats.org/officeDocument/2006/relationships/image" Target="../media/image19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ntumur\Downloads\eruul-mend2018-3-tyrgen%20(1).xlsx" TargetMode="External"/><Relationship Id="rId2" Type="http://schemas.openxmlformats.org/officeDocument/2006/relationships/image" Target="../media/image21.png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ntumur\Downloads\eruul-mend2018-3-tyrgen%20(1).xlsx" TargetMode="External"/><Relationship Id="rId1" Type="http://schemas.openxmlformats.org/officeDocument/2006/relationships/image" Target="../media/image2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956719287485403E-2"/>
          <c:y val="5.1200338452383795E-2"/>
          <c:w val="0.82125314122968651"/>
          <c:h val="0.8666666666666667"/>
        </c:manualLayout>
      </c:layout>
      <c:barChart>
        <c:barDir val="bar"/>
        <c:grouping val="clustered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c:spPr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'Hun-am-1'!$E$67:$E$81</c:f>
              <c:numCache>
                <c:formatCode>General</c:formatCode>
                <c:ptCount val="15"/>
                <c:pt idx="0">
                  <c:v>139</c:v>
                </c:pt>
                <c:pt idx="1">
                  <c:v>158</c:v>
                </c:pt>
                <c:pt idx="2">
                  <c:v>131</c:v>
                </c:pt>
                <c:pt idx="3">
                  <c:v>115</c:v>
                </c:pt>
                <c:pt idx="4">
                  <c:v>106</c:v>
                </c:pt>
                <c:pt idx="5">
                  <c:v>84</c:v>
                </c:pt>
                <c:pt idx="6">
                  <c:v>72</c:v>
                </c:pt>
                <c:pt idx="7">
                  <c:v>88</c:v>
                </c:pt>
                <c:pt idx="8">
                  <c:v>87</c:v>
                </c:pt>
                <c:pt idx="9">
                  <c:v>82</c:v>
                </c:pt>
                <c:pt idx="10">
                  <c:v>59</c:v>
                </c:pt>
                <c:pt idx="11">
                  <c:v>28</c:v>
                </c:pt>
                <c:pt idx="12">
                  <c:v>32</c:v>
                </c:pt>
                <c:pt idx="13">
                  <c:v>9</c:v>
                </c:pt>
                <c:pt idx="14">
                  <c:v>25</c:v>
                </c:pt>
              </c:numCache>
            </c:numRef>
          </c:val>
        </c:ser>
        <c:ser>
          <c:idx val="1"/>
          <c:order val="1"/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c:spPr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'Hun-am-1'!$F$67:$F$81</c:f>
              <c:numCache>
                <c:formatCode>General</c:formatCode>
                <c:ptCount val="15"/>
                <c:pt idx="0">
                  <c:v>-162</c:v>
                </c:pt>
                <c:pt idx="1">
                  <c:v>-170</c:v>
                </c:pt>
                <c:pt idx="2">
                  <c:v>-123</c:v>
                </c:pt>
                <c:pt idx="3">
                  <c:v>-125</c:v>
                </c:pt>
                <c:pt idx="4">
                  <c:v>-115</c:v>
                </c:pt>
                <c:pt idx="5">
                  <c:v>-76</c:v>
                </c:pt>
                <c:pt idx="6">
                  <c:v>-80</c:v>
                </c:pt>
                <c:pt idx="7">
                  <c:v>-96</c:v>
                </c:pt>
                <c:pt idx="8">
                  <c:v>-87</c:v>
                </c:pt>
                <c:pt idx="9">
                  <c:v>-74</c:v>
                </c:pt>
                <c:pt idx="10">
                  <c:v>-63</c:v>
                </c:pt>
                <c:pt idx="11">
                  <c:v>-40</c:v>
                </c:pt>
                <c:pt idx="12">
                  <c:v>-19</c:v>
                </c:pt>
                <c:pt idx="13">
                  <c:v>-11</c:v>
                </c:pt>
                <c:pt idx="14">
                  <c:v>-7</c:v>
                </c:pt>
              </c:numCache>
            </c:numRef>
          </c:val>
        </c:ser>
        <c:gapWidth val="10"/>
        <c:overlap val="100"/>
        <c:axId val="69448832"/>
        <c:axId val="69450368"/>
      </c:barChart>
      <c:catAx>
        <c:axId val="69448832"/>
        <c:scaling>
          <c:orientation val="minMax"/>
        </c:scaling>
        <c:axPos val="l"/>
        <c:numFmt formatCode="General" sourceLinked="1"/>
        <c:majorTickMark val="none"/>
        <c:tickLblPos val="high"/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450368"/>
        <c:crosses val="autoZero"/>
        <c:lblAlgn val="ctr"/>
        <c:lblOffset val="100"/>
      </c:catAx>
      <c:valAx>
        <c:axId val="69450368"/>
        <c:scaling>
          <c:orientation val="minMax"/>
        </c:scaling>
        <c:delete val="1"/>
        <c:axPos val="b"/>
        <c:numFmt formatCode="General" sourceLinked="1"/>
        <c:tickLblPos val="nextTo"/>
        <c:crossAx val="69448832"/>
        <c:crosses val="autoZero"/>
        <c:crossBetween val="between"/>
      </c:valAx>
      <c:spPr>
        <a:solidFill>
          <a:srgbClr val="FFFFFF"/>
        </a:solidFill>
        <a:ln w="12700">
          <a:solidFill>
            <a:srgbClr val="FFFFFF">
              <a:alpha val="0"/>
            </a:srgbClr>
          </a:solidFill>
          <a:prstDash val="solid"/>
        </a:ln>
      </c:spPr>
    </c:plotArea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/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багш нарын тоо,хичээлийн</a:t>
            </a:r>
            <a:r>
              <a:rPr lang="mn-MN" baseline="0"/>
              <a:t> жилээр</a:t>
            </a:r>
            <a:endParaRPr lang="mn-MN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'Халдварт өвчин'!$M$54</c:f>
              <c:strCache>
                <c:ptCount val="1"/>
                <c:pt idx="0">
                  <c:v>багш нарын тоо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өвчин'!$N$53:$R$53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өвчин'!$N$54:$R$54</c:f>
              <c:numCache>
                <c:formatCode>General</c:formatCode>
                <c:ptCount val="5"/>
                <c:pt idx="0">
                  <c:v>38</c:v>
                </c:pt>
                <c:pt idx="1">
                  <c:v>36</c:v>
                </c:pt>
                <c:pt idx="2">
                  <c:v>38</c:v>
                </c:pt>
                <c:pt idx="3">
                  <c:v>36</c:v>
                </c:pt>
                <c:pt idx="4">
                  <c:v>36</c:v>
                </c:pt>
              </c:numCache>
            </c:numRef>
          </c:val>
        </c:ser>
        <c:gapWidth val="10"/>
        <c:overlap val="-35"/>
        <c:axId val="73123712"/>
        <c:axId val="73125248"/>
      </c:barChart>
      <c:catAx>
        <c:axId val="73123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25248"/>
        <c:crosses val="autoZero"/>
        <c:auto val="1"/>
        <c:lblAlgn val="ctr"/>
        <c:lblOffset val="100"/>
      </c:catAx>
      <c:valAx>
        <c:axId val="731252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31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5555555555555556E-2"/>
          <c:y val="0.1263440860215054"/>
          <c:w val="0.93777777777777782"/>
          <c:h val="0.6518817204301085"/>
        </c:manualLayout>
      </c:layout>
      <c:lineChart>
        <c:grouping val="standard"/>
        <c:ser>
          <c:idx val="0"/>
          <c:order val="0"/>
          <c:tx>
            <c:strRef>
              <c:f>'buh mal'!$B$40</c:f>
              <c:strCache>
                <c:ptCount val="1"/>
                <c:pt idx="0">
                  <c:v>Бүх мал /мян.тол/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  <a:effectLst>
              <a:glow rad="38100">
                <a:schemeClr val="accent3">
                  <a:lumMod val="50000"/>
                  <a:alpha val="42000"/>
                </a:schemeClr>
              </a:glow>
              <a:softEdge rad="0"/>
            </a:effectLst>
          </c:spPr>
          <c:marker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glow rad="38100">
                  <a:schemeClr val="accent3">
                    <a:lumMod val="50000"/>
                    <a:alpha val="42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5.2550116550116564E-2"/>
                  <c:y val="6.495098039215688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6442890442890412E-2"/>
                  <c:y val="8.946078431372538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3226107226107223E-2"/>
                  <c:y val="5.02450980392157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0009324009324023E-2"/>
                  <c:y val="-0.15073529411764738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7631701631701674E-2"/>
                  <c:y val="-0.12052956615717153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'buh mal'!$A$49:$A$53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'buh mal'!$B$49:$B$53</c:f>
              <c:numCache>
                <c:formatCode>General</c:formatCode>
                <c:ptCount val="5"/>
                <c:pt idx="0">
                  <c:v>143988</c:v>
                </c:pt>
                <c:pt idx="1">
                  <c:v>169126</c:v>
                </c:pt>
                <c:pt idx="2">
                  <c:v>190081</c:v>
                </c:pt>
                <c:pt idx="3">
                  <c:v>174858</c:v>
                </c:pt>
                <c:pt idx="4" formatCode="[$-10409]###\ ###\ ##0">
                  <c:v>215201</c:v>
                </c:pt>
              </c:numCache>
            </c:numRef>
          </c:val>
        </c:ser>
        <c:marker val="1"/>
        <c:axId val="75576832"/>
        <c:axId val="75578368"/>
      </c:lineChart>
      <c:catAx>
        <c:axId val="75576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578368"/>
        <c:crosses val="autoZero"/>
        <c:auto val="1"/>
        <c:lblAlgn val="ctr"/>
        <c:lblOffset val="100"/>
      </c:catAx>
      <c:valAx>
        <c:axId val="75578368"/>
        <c:scaling>
          <c:orientation val="minMax"/>
        </c:scaling>
        <c:delete val="1"/>
        <c:axPos val="l"/>
        <c:numFmt formatCode="General" sourceLinked="1"/>
        <c:tickLblPos val="nextTo"/>
        <c:crossAx val="75576832"/>
        <c:crosses val="autoZero"/>
        <c:crossBetween val="between"/>
      </c:valAx>
      <c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CCFFCC"/>
      </a:solidFill>
      <a:prstDash val="sysDash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mn-MN"/>
              <a:t>2017 оны хүн амын тоо, сумаар </a:t>
            </a:r>
          </a:p>
        </c:rich>
      </c:tx>
      <c:layout>
        <c:manualLayout>
          <c:xMode val="edge"/>
          <c:yMode val="edge"/>
          <c:x val="9.5493938043336363E-2"/>
          <c:y val="8.8530105843595067E-3"/>
        </c:manualLayout>
      </c:layout>
    </c:title>
    <c:plotArea>
      <c:layout>
        <c:manualLayout>
          <c:layoutTarget val="inner"/>
          <c:xMode val="edge"/>
          <c:yMode val="edge"/>
          <c:x val="0.33406420351302324"/>
          <c:y val="0.13252038181490591"/>
          <c:w val="0.61506725721784772"/>
          <c:h val="0.86747957631000239"/>
        </c:manualLayout>
      </c:layout>
      <c:barChart>
        <c:barDir val="bar"/>
        <c:grouping val="clustered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c:spPr>
          <c:pictureOptions>
            <c:pictureFormat val="stack"/>
          </c:pictureOptions>
          <c:dLbls>
            <c:dLbl>
              <c:idx val="18"/>
              <c:layout>
                <c:manualLayout>
                  <c:x val="-2.7777777777778154E-2"/>
                  <c:y val="-2.766693037669758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66CC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66CC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'Hun-am-1'!$J$35:$J$53</c:f>
              <c:strCache>
                <c:ptCount val="19"/>
                <c:pt idx="0">
                  <c:v>Давст </c:v>
                </c:pt>
                <c:pt idx="1">
                  <c:v>Завхан</c:v>
                </c:pt>
                <c:pt idx="2">
                  <c:v>Цагаанхайрхан</c:v>
                </c:pt>
                <c:pt idx="3">
                  <c:v>Түргэн</c:v>
                </c:pt>
                <c:pt idx="4">
                  <c:v>Бөхмөрөн</c:v>
                </c:pt>
                <c:pt idx="5">
                  <c:v>Зүүнхангай</c:v>
                </c:pt>
                <c:pt idx="6">
                  <c:v>Өлгий</c:v>
                </c:pt>
                <c:pt idx="7">
                  <c:v>Ховд</c:v>
                </c:pt>
                <c:pt idx="8">
                  <c:v>Сагил</c:v>
                </c:pt>
                <c:pt idx="9">
                  <c:v>Малчин</c:v>
                </c:pt>
                <c:pt idx="10">
                  <c:v>Хяргас</c:v>
                </c:pt>
                <c:pt idx="11">
                  <c:v>Баруунтуруун</c:v>
                </c:pt>
                <c:pt idx="12">
                  <c:v>Зүүнговь</c:v>
                </c:pt>
                <c:pt idx="13">
                  <c:v>Өндөрхангай</c:v>
                </c:pt>
                <c:pt idx="14">
                  <c:v>Тариалан</c:v>
                </c:pt>
                <c:pt idx="15">
                  <c:v>Наранбулаг</c:v>
                </c:pt>
                <c:pt idx="16">
                  <c:v>Өмнөговь</c:v>
                </c:pt>
                <c:pt idx="17">
                  <c:v>Тэс</c:v>
                </c:pt>
                <c:pt idx="18">
                  <c:v>Улаангом</c:v>
                </c:pt>
              </c:strCache>
            </c:strRef>
          </c:cat>
          <c:val>
            <c:numRef>
              <c:f>'Hun-am-1'!$K$35:$K$53</c:f>
              <c:numCache>
                <c:formatCode>General</c:formatCode>
                <c:ptCount val="19"/>
                <c:pt idx="0">
                  <c:v>1703</c:v>
                </c:pt>
                <c:pt idx="1">
                  <c:v>1843</c:v>
                </c:pt>
                <c:pt idx="2">
                  <c:v>2061</c:v>
                </c:pt>
                <c:pt idx="3">
                  <c:v>2150</c:v>
                </c:pt>
                <c:pt idx="4">
                  <c:v>2284</c:v>
                </c:pt>
                <c:pt idx="5">
                  <c:v>2305</c:v>
                </c:pt>
                <c:pt idx="6">
                  <c:v>2417</c:v>
                </c:pt>
                <c:pt idx="7">
                  <c:v>2456</c:v>
                </c:pt>
                <c:pt idx="8">
                  <c:v>2463</c:v>
                </c:pt>
                <c:pt idx="9">
                  <c:v>2494</c:v>
                </c:pt>
                <c:pt idx="10">
                  <c:v>2585</c:v>
                </c:pt>
                <c:pt idx="11">
                  <c:v>2700</c:v>
                </c:pt>
                <c:pt idx="12">
                  <c:v>2778</c:v>
                </c:pt>
                <c:pt idx="13">
                  <c:v>3232</c:v>
                </c:pt>
                <c:pt idx="14">
                  <c:v>4022</c:v>
                </c:pt>
                <c:pt idx="15">
                  <c:v>4266</c:v>
                </c:pt>
                <c:pt idx="16">
                  <c:v>4626</c:v>
                </c:pt>
                <c:pt idx="17">
                  <c:v>5273</c:v>
                </c:pt>
                <c:pt idx="18">
                  <c:v>30946</c:v>
                </c:pt>
              </c:numCache>
            </c:numRef>
          </c:val>
        </c:ser>
        <c:gapWidth val="16"/>
        <c:overlap val="40"/>
        <c:axId val="70193536"/>
        <c:axId val="70195072"/>
      </c:barChart>
      <c:catAx>
        <c:axId val="701935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3399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0195072"/>
        <c:crosses val="autoZero"/>
        <c:auto val="1"/>
        <c:lblAlgn val="ctr"/>
        <c:lblOffset val="100"/>
      </c:catAx>
      <c:valAx>
        <c:axId val="70195072"/>
        <c:scaling>
          <c:orientation val="minMax"/>
        </c:scaling>
        <c:delete val="1"/>
        <c:axPos val="b"/>
        <c:numFmt formatCode="General" sourceLinked="1"/>
        <c:tickLblPos val="nextTo"/>
        <c:crossAx val="70193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3129740188521087E-2"/>
          <c:y val="9.0413423362240147E-2"/>
          <c:w val="0.93280605364540048"/>
          <c:h val="0.67291590481663366"/>
        </c:manualLayout>
      </c:layout>
      <c:barChart>
        <c:barDir val="col"/>
        <c:grouping val="clustered"/>
        <c:ser>
          <c:idx val="1"/>
          <c:order val="0"/>
          <c:tx>
            <c:strRef>
              <c:f>'urx-xyn am'!$C$68</c:f>
              <c:strCache>
                <c:ptCount val="1"/>
                <c:pt idx="0">
                  <c:v>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am'!$C$71:$C$75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2"/>
          <c:order val="1"/>
          <c:tx>
            <c:strRef>
              <c:f>'urx-xyn am'!$D$68</c:f>
              <c:strCache>
                <c:ptCount val="1"/>
                <c:pt idx="0">
                  <c:v>Хагас 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am'!$D$71:$D$75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31</c:v>
                </c:pt>
                <c:pt idx="3">
                  <c:v>34</c:v>
                </c:pt>
                <c:pt idx="4">
                  <c:v>30</c:v>
                </c:pt>
              </c:numCache>
            </c:numRef>
          </c:val>
        </c:ser>
        <c:gapWidth val="14"/>
        <c:axId val="70324224"/>
        <c:axId val="70325760"/>
      </c:barChart>
      <c:catAx>
        <c:axId val="70324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325760"/>
        <c:crosses val="autoZero"/>
        <c:auto val="1"/>
        <c:lblAlgn val="ctr"/>
        <c:lblOffset val="100"/>
        <c:tickLblSkip val="1"/>
        <c:tickMarkSkip val="1"/>
      </c:catAx>
      <c:valAx>
        <c:axId val="70325760"/>
        <c:scaling>
          <c:orientation val="minMax"/>
        </c:scaling>
        <c:delete val="1"/>
        <c:axPos val="l"/>
        <c:numFmt formatCode="General" sourceLinked="1"/>
        <c:tickLblPos val="nextTo"/>
        <c:crossAx val="70324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2247086708416393E-2"/>
          <c:y val="0.84957151440407797"/>
          <c:w val="0.90410249885729843"/>
          <c:h val="0.1285640198589634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2.5498033517352685E-2"/>
          <c:y val="0.12163967376965699"/>
          <c:w val="0.93379008319055312"/>
          <c:h val="0.76149218988561196"/>
        </c:manualLayout>
      </c:layout>
      <c:lineChart>
        <c:grouping val="standard"/>
        <c:ser>
          <c:idx val="0"/>
          <c:order val="0"/>
          <c:tx>
            <c:strRef>
              <c:f>'urx-xyn am'!$Y$99</c:f>
              <c:strCache>
                <c:ptCount val="1"/>
                <c:pt idx="0">
                  <c:v>Өрх толгойлсон хүний тоо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pattFill prst="pct80">
                <a:fgClr>
                  <a:srgbClr val="9999FF"/>
                </a:fgClr>
                <a:bgClr>
                  <a:srgbClr val="FFFFFF"/>
                </a:bgClr>
              </a:patt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0858518159888181E-2"/>
                  <c:y val="8.3821797592080246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6453981475456158E-2"/>
                  <c:y val="-0.1073359308347326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3964564132459123E-2"/>
                  <c:y val="-6.514290328554289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868908827181275E-2"/>
                  <c:y val="4.327371915299434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0782673612125261E-3"/>
                  <c:y val="-8.596324354853883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4925373134328361E-2"/>
                  <c:y val="5.646036916395221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4925373134328361E-2"/>
                  <c:y val="8.2519001085776325E-2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'urx-xyn am'!$X$102:$X$106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am'!$Y$102:$Y$106</c:f>
              <c:numCache>
                <c:formatCode>General</c:formatCode>
                <c:ptCount val="5"/>
                <c:pt idx="0">
                  <c:v>202</c:v>
                </c:pt>
                <c:pt idx="1">
                  <c:v>114</c:v>
                </c:pt>
                <c:pt idx="2">
                  <c:v>150</c:v>
                </c:pt>
                <c:pt idx="3">
                  <c:v>156</c:v>
                </c:pt>
                <c:pt idx="4">
                  <c:v>122</c:v>
                </c:pt>
              </c:numCache>
            </c:numRef>
          </c:val>
        </c:ser>
        <c:marker val="1"/>
        <c:axId val="70358144"/>
        <c:axId val="70359680"/>
      </c:lineChart>
      <c:catAx>
        <c:axId val="703581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359680"/>
        <c:crosses val="autoZero"/>
        <c:auto val="1"/>
        <c:lblAlgn val="ctr"/>
        <c:lblOffset val="100"/>
        <c:tickLblSkip val="1"/>
        <c:tickMarkSkip val="1"/>
      </c:catAx>
      <c:valAx>
        <c:axId val="70359680"/>
        <c:scaling>
          <c:orientation val="minMax"/>
        </c:scaling>
        <c:delete val="1"/>
        <c:axPos val="l"/>
        <c:numFmt formatCode="General" sourceLinked="1"/>
        <c:tickLblPos val="nextTo"/>
        <c:crossAx val="7035814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plotArea>
      <c:layout>
        <c:manualLayout>
          <c:layoutTarget val="inner"/>
          <c:xMode val="edge"/>
          <c:yMode val="edge"/>
          <c:x val="5.0044109544976977E-2"/>
          <c:y val="8.5714960629921261E-2"/>
          <c:w val="0.92173111998549084"/>
          <c:h val="0.71519002624672035"/>
        </c:manualLayout>
      </c:layout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2225">
              <a:solidFill>
                <a:srgbClr val="000080"/>
              </a:solidFill>
            </a:ln>
          </c:spPr>
          <c:pictureOptions>
            <c:pictureFormat val="stack"/>
          </c:pictureOptions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'urx-xyn am'!$E$90:$E$94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am'!$F$90:$F$94</c:f>
              <c:numCache>
                <c:formatCode>General</c:formatCode>
                <c:ptCount val="5"/>
                <c:pt idx="0">
                  <c:v>153</c:v>
                </c:pt>
                <c:pt idx="1">
                  <c:v>148</c:v>
                </c:pt>
                <c:pt idx="2">
                  <c:v>176</c:v>
                </c:pt>
                <c:pt idx="3">
                  <c:v>174</c:v>
                </c:pt>
                <c:pt idx="4">
                  <c:v>166</c:v>
                </c:pt>
              </c:numCache>
            </c:numRef>
          </c:val>
        </c:ser>
        <c:axId val="70782336"/>
        <c:axId val="70878336"/>
      </c:barChart>
      <c:catAx>
        <c:axId val="707823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878336"/>
        <c:crosses val="autoZero"/>
        <c:auto val="1"/>
        <c:lblAlgn val="ctr"/>
        <c:lblOffset val="100"/>
        <c:tickLblSkip val="1"/>
        <c:tickMarkSkip val="1"/>
      </c:catAx>
      <c:valAx>
        <c:axId val="70878336"/>
        <c:scaling>
          <c:orientation val="minMax"/>
        </c:scaling>
        <c:delete val="1"/>
        <c:axPos val="l"/>
        <c:numFmt formatCode="General" sourceLinked="1"/>
        <c:tickLblPos val="nextTo"/>
        <c:crossAx val="7078233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1398485726063582E-2"/>
          <c:y val="7.6674064390599789E-2"/>
          <c:w val="0.87038472576613757"/>
          <c:h val="0.70480649378287175"/>
        </c:manualLayout>
      </c:layout>
      <c:barChart>
        <c:barDir val="col"/>
        <c:grouping val="clustered"/>
        <c:ser>
          <c:idx val="1"/>
          <c:order val="0"/>
          <c:tx>
            <c:strRef>
              <c:f>'urx-xyn am'!$C$136</c:f>
              <c:strCache>
                <c:ptCount val="1"/>
                <c:pt idx="0">
                  <c:v>Төрөлт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c:spPr>
          <c:invertIfNegative val="1"/>
          <c:pictureOptions>
            <c:pictureFormat val="stack"/>
          </c:pictureOptions>
          <c:dLbls>
            <c:dLbl>
              <c:idx val="0"/>
              <c:layout>
                <c:manualLayout>
                  <c:x val="-2.1301924419206707E-2"/>
                  <c:y val="1.556776624128666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7.3838334820473675E-3"/>
                  <c:y val="5.886316449249798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0609205658437871E-2"/>
                  <c:y val="-1.4329925177263289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803974055926941E-3"/>
                  <c:y val="-1.04221673783314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6483096173614478E-2"/>
                  <c:y val="-3.3789059949595837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am'!$C$137:$C$141</c:f>
              <c:numCache>
                <c:formatCode>General</c:formatCode>
                <c:ptCount val="5"/>
                <c:pt idx="0">
                  <c:v>77</c:v>
                </c:pt>
                <c:pt idx="1">
                  <c:v>83</c:v>
                </c:pt>
                <c:pt idx="2">
                  <c:v>86</c:v>
                </c:pt>
                <c:pt idx="3">
                  <c:v>77</c:v>
                </c:pt>
                <c:pt idx="4">
                  <c:v>76</c:v>
                </c:pt>
              </c:numCache>
            </c:numRef>
          </c:val>
        </c:ser>
        <c:gapWidth val="60"/>
        <c:axId val="70896256"/>
        <c:axId val="70906240"/>
      </c:barChart>
      <c:lineChart>
        <c:grouping val="standard"/>
        <c:ser>
          <c:idx val="0"/>
          <c:order val="1"/>
          <c:tx>
            <c:strRef>
              <c:f>'urx-xyn am'!$D$136</c:f>
              <c:strCache>
                <c:ptCount val="1"/>
                <c:pt idx="0">
                  <c:v>Нас баралт 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465187875372446E-2"/>
                  <c:y val="-5.547746830153696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0843182375562959E-2"/>
                  <c:y val="4.114545383319623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705248822028507E-2"/>
                  <c:y val="4.520912497878063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508419300470145E-2"/>
                  <c:y val="-6.577767331322402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2795145139660656E-2"/>
                  <c:y val="-3.061803841683972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2.2054671040524212E-3"/>
                  <c:y val="0.15163964771638044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0.34919926590361283"/>
                  <c:y val="0.27058927155817847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438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Mode val="edge"/>
                  <c:yMode val="edge"/>
                  <c:x val="0.62242067207282703"/>
                  <c:y val="0.35686411176513388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438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am'!$D$137:$D$141</c:f>
              <c:numCache>
                <c:formatCode>General</c:formatCode>
                <c:ptCount val="5"/>
                <c:pt idx="0">
                  <c:v>21</c:v>
                </c:pt>
                <c:pt idx="1">
                  <c:v>17</c:v>
                </c:pt>
                <c:pt idx="2">
                  <c:v>21</c:v>
                </c:pt>
                <c:pt idx="3">
                  <c:v>17</c:v>
                </c:pt>
                <c:pt idx="4">
                  <c:v>27</c:v>
                </c:pt>
              </c:numCache>
            </c:numRef>
          </c:val>
        </c:ser>
        <c:marker val="1"/>
        <c:axId val="70907776"/>
        <c:axId val="70909312"/>
      </c:lineChart>
      <c:catAx>
        <c:axId val="70896256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906240"/>
        <c:crosses val="autoZero"/>
        <c:lblAlgn val="ctr"/>
        <c:lblOffset val="100"/>
        <c:tickLblSkip val="1"/>
        <c:tickMarkSkip val="1"/>
      </c:catAx>
      <c:valAx>
        <c:axId val="70906240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896256"/>
        <c:crosses val="autoZero"/>
        <c:crossBetween val="between"/>
      </c:valAx>
      <c:catAx>
        <c:axId val="70907776"/>
        <c:scaling>
          <c:orientation val="minMax"/>
        </c:scaling>
        <c:delete val="1"/>
        <c:axPos val="b"/>
        <c:numFmt formatCode="General" sourceLinked="1"/>
        <c:tickLblPos val="nextTo"/>
        <c:crossAx val="70909312"/>
        <c:crosses val="autoZero"/>
        <c:lblAlgn val="ctr"/>
        <c:lblOffset val="100"/>
      </c:catAx>
      <c:valAx>
        <c:axId val="70909312"/>
        <c:scaling>
          <c:orientation val="minMax"/>
        </c:scaling>
        <c:axPos val="r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90777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083478133821738"/>
          <c:y val="0.89520303053012562"/>
          <c:w val="0.70189352076517275"/>
          <c:h val="0.10442433499942498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5301029678982417E-2"/>
          <c:y val="0.11026382738626014"/>
          <c:w val="0.87428184938421161"/>
          <c:h val="0.68319857330693545"/>
        </c:manualLayout>
      </c:layout>
      <c:barChart>
        <c:barDir val="col"/>
        <c:grouping val="clustered"/>
        <c:ser>
          <c:idx val="1"/>
          <c:order val="0"/>
          <c:tx>
            <c:strRef>
              <c:f>'urx-xyn am'!$C$126</c:f>
              <c:strCache>
                <c:ptCount val="1"/>
                <c:pt idx="0">
                  <c:v>Гэрлэлт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pictureOptions>
            <c:pictureFormat val="stack"/>
          </c:pictureOptions>
          <c:dLbls>
            <c:dLbl>
              <c:idx val="0"/>
              <c:layout>
                <c:manualLayout>
                  <c:x val="-6.5384615384615402E-2"/>
                  <c:y val="-1.3888888888888919E-2"/>
                </c:manualLayout>
              </c:layout>
              <c:showVal val="1"/>
            </c:dLbl>
            <c:dLbl>
              <c:idx val="1"/>
              <c:layout>
                <c:manualLayout>
                  <c:x val="-5.1372905309913734E-3"/>
                  <c:y val="-7.862423447069180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3100298878825241E-6"/>
                  <c:y val="1.6871146920588421E-3"/>
                </c:manualLayout>
              </c:layout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am'!$C$129:$C$133</c:f>
              <c:numCache>
                <c:formatCode>General</c:formatCode>
                <c:ptCount val="5"/>
                <c:pt idx="0">
                  <c:v>23</c:v>
                </c:pt>
                <c:pt idx="1">
                  <c:v>28</c:v>
                </c:pt>
                <c:pt idx="2">
                  <c:v>26</c:v>
                </c:pt>
                <c:pt idx="3">
                  <c:v>23</c:v>
                </c:pt>
                <c:pt idx="4">
                  <c:v>20</c:v>
                </c:pt>
              </c:numCache>
            </c:numRef>
          </c:val>
        </c:ser>
        <c:gapWidth val="0"/>
        <c:axId val="71816704"/>
        <c:axId val="71818240"/>
      </c:barChart>
      <c:lineChart>
        <c:grouping val="standard"/>
        <c:ser>
          <c:idx val="0"/>
          <c:order val="1"/>
          <c:tx>
            <c:strRef>
              <c:f>'urx-xyn am'!$D$126</c:f>
              <c:strCache>
                <c:ptCount val="1"/>
                <c:pt idx="0">
                  <c:v>Цуцлалт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33755299818292E-2"/>
                  <c:y val="-4.362773403324591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6571673733091059E-2"/>
                  <c:y val="4.804126931350470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4534019785988303E-2"/>
                  <c:y val="-5.573053368328959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6746416313345596E-3"/>
                  <c:y val="-4.353973027843688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773924894003634E-2"/>
                  <c:y val="-4.120583775396589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2.2054671040524212E-3"/>
                  <c:y val="0.15163964771638044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0.34919926590361267"/>
                  <c:y val="0.27058927155817847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413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Mode val="edge"/>
                  <c:yMode val="edge"/>
                  <c:x val="0.62242067207282659"/>
                  <c:y val="0.35686411176513388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413"/>
                </c:manualLayout>
              </c:layout>
              <c:dLblPos val="r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am'!$D$129:$D$133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marker val="1"/>
        <c:axId val="71836416"/>
        <c:axId val="71837952"/>
      </c:lineChart>
      <c:catAx>
        <c:axId val="7181670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818240"/>
        <c:crosses val="autoZero"/>
        <c:lblAlgn val="ctr"/>
        <c:lblOffset val="100"/>
        <c:tickLblSkip val="1"/>
        <c:tickMarkSkip val="1"/>
      </c:catAx>
      <c:valAx>
        <c:axId val="71818240"/>
        <c:scaling>
          <c:orientation val="minMax"/>
        </c:scaling>
        <c:axPos val="l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816704"/>
        <c:crosses val="autoZero"/>
        <c:crossBetween val="between"/>
      </c:valAx>
      <c:catAx>
        <c:axId val="71836416"/>
        <c:scaling>
          <c:orientation val="minMax"/>
        </c:scaling>
        <c:delete val="1"/>
        <c:axPos val="b"/>
        <c:numFmt formatCode="General" sourceLinked="1"/>
        <c:tickLblPos val="nextTo"/>
        <c:crossAx val="71837952"/>
        <c:crosses val="autoZero"/>
        <c:lblAlgn val="ctr"/>
        <c:lblOffset val="100"/>
      </c:catAx>
      <c:valAx>
        <c:axId val="71837952"/>
        <c:scaling>
          <c:orientation val="minMax"/>
        </c:scaling>
        <c:axPos val="r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83641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481082172420755"/>
          <c:y val="0.89875967427148629"/>
          <c:w val="0.70189359983848165"/>
          <c:h val="7.5672992798977046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mn-MN" sz="1000">
                <a:solidFill>
                  <a:schemeClr val="accent5">
                    <a:lumMod val="75000"/>
                  </a:schemeClr>
                </a:solidFill>
              </a:rPr>
              <a:t>ЕБС-д суралцагчдын  тоо </a:t>
            </a:r>
            <a:endParaRPr lang="en-US" sz="1000">
              <a:solidFill>
                <a:schemeClr val="accent5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'Халдварт өвчин'!$A$39</c:f>
              <c:strCache>
                <c:ptCount val="1"/>
                <c:pt idx="0">
                  <c:v>ЕБС-д суралцагчид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'Халдварт өвчин'!$B$38:$F$38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өвчин'!$B$39:$F$39</c:f>
              <c:numCache>
                <c:formatCode>General</c:formatCode>
                <c:ptCount val="5"/>
                <c:pt idx="0">
                  <c:v>702</c:v>
                </c:pt>
                <c:pt idx="1">
                  <c:v>679</c:v>
                </c:pt>
                <c:pt idx="2">
                  <c:v>691</c:v>
                </c:pt>
                <c:pt idx="3">
                  <c:v>631</c:v>
                </c:pt>
                <c:pt idx="4">
                  <c:v>637</c:v>
                </c:pt>
              </c:numCache>
            </c:numRef>
          </c:val>
        </c:ser>
        <c:dLbls>
          <c:showVal val="1"/>
        </c:dLbls>
        <c:gapWidth val="7"/>
        <c:overlap val="40"/>
        <c:axId val="71884160"/>
        <c:axId val="71906432"/>
      </c:barChart>
      <c:catAx>
        <c:axId val="718841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  <c:crossAx val="71906432"/>
        <c:crosses val="autoZero"/>
        <c:auto val="1"/>
        <c:lblAlgn val="ctr"/>
        <c:lblOffset val="100"/>
        <c:tickLblSkip val="1"/>
        <c:tickMarkSkip val="1"/>
      </c:catAx>
      <c:valAx>
        <c:axId val="7190643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188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1-р ангид элсэгч,</a:t>
            </a:r>
            <a:r>
              <a:rPr lang="mn-MN" baseline="0"/>
              <a:t> хичээлийн жилээр</a:t>
            </a:r>
            <a:endParaRPr lang="mn-MN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'Халдварт өвчин'!$A$34</c:f>
              <c:strCache>
                <c:ptCount val="1"/>
                <c:pt idx="0">
                  <c:v>1-р ангид элсэгч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pictureOptions>
            <c:pictureFormat val="stretch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өвчин'!$B$33:$F$33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өвчин'!$B$34:$F$34</c:f>
              <c:numCache>
                <c:formatCode>General</c:formatCode>
                <c:ptCount val="5"/>
                <c:pt idx="0">
                  <c:v>64</c:v>
                </c:pt>
                <c:pt idx="1">
                  <c:v>71</c:v>
                </c:pt>
                <c:pt idx="2">
                  <c:v>68</c:v>
                </c:pt>
                <c:pt idx="3">
                  <c:v>37</c:v>
                </c:pt>
                <c:pt idx="4">
                  <c:v>65</c:v>
                </c:pt>
              </c:numCache>
            </c:numRef>
          </c:val>
        </c:ser>
        <c:gapWidth val="0"/>
        <c:overlap val="-27"/>
        <c:axId val="71926528"/>
        <c:axId val="71928064"/>
      </c:barChart>
      <c:catAx>
        <c:axId val="71926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28064"/>
        <c:crosses val="autoZero"/>
        <c:auto val="1"/>
        <c:lblAlgn val="ctr"/>
        <c:lblOffset val="100"/>
      </c:catAx>
      <c:valAx>
        <c:axId val="719280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192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0.67782</cdr:x>
      <cdr:y>0.37105</cdr:y>
    </cdr:from>
    <cdr:to>
      <cdr:x>0.85863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5429" y="1182264"/>
          <a:ext cx="1004436" cy="410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mn-MN" sz="1100" dirty="0">
              <a:solidFill>
                <a:srgbClr val="002060"/>
              </a:solidFill>
            </a:rPr>
            <a:t>эмэгтэй</a:t>
          </a:r>
          <a:endParaRPr lang="en-US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0.01314</cdr:x>
      <cdr:y>0.35655</cdr:y>
    </cdr:from>
    <cdr:to>
      <cdr:x>0.25723</cdr:x>
      <cdr:y>0.4855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995" y="1136077"/>
          <a:ext cx="1355969" cy="410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mn-MN" sz="1100" dirty="0">
              <a:solidFill>
                <a:srgbClr val="002060"/>
              </a:solidFill>
            </a:rPr>
            <a:t>эрэгтэй</a:t>
          </a:r>
          <a:endParaRPr lang="en-US" sz="1100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71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67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2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7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08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7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93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4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8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76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4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9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0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image" Target="../media/image5.tif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ӨНДӨРХАНГАЙ 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774373"/>
            <a:ext cx="104775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4550" y="1143000"/>
            <a:ext cx="4286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2017 оны эцэст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215.2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мянган толгой мал үүний дотор 0.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мянган тэмээ,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11.6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мянган адуу,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12.7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мянган үхэр,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99.9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мянган хонь,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90.5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мянган ямаа </a:t>
            </a:r>
            <a:r>
              <a:rPr lang="mn-MN" smtClean="0">
                <a:latin typeface="Arial" pitchFamily="34" charset="0"/>
                <a:cs typeface="Arial" pitchFamily="34" charset="0"/>
              </a:rPr>
              <a:t>тоологдож таван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төрөлдөө өсч, өнгөрсөн оноос нийт малын тоо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хувиар буюу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40343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толгойгоор нэмэгдсэн байна.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914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cs typeface="Arial" pitchFamily="34" charset="0"/>
              </a:rPr>
              <a:t>Бүх  сумын малын тоо өнгөрсөн оноос 7.2 – 40.3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(6.3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23.1%)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мянгаар өсч,  Баруунтуруун,  Давст, Зүүнговь сумаас бусад сум нь  малаа 5 төрөл дээр өсгөсөн байна.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5638800" cy="3810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10744200" y="2286000"/>
            <a:ext cx="304800" cy="98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1066800" y="3581400"/>
          <a:ext cx="5334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821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663" y="6064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269413" y="6211888"/>
            <a:ext cx="2844800" cy="365125"/>
          </a:xfrm>
          <a:solidFill>
            <a:schemeClr val="bg1"/>
          </a:solidFill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952BC-4A0C-4D3B-A863-CDEC8730E187}" type="slidenum">
              <a:rPr lang="en-US" altLang="en-US" sz="11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1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D:\kalendar\XAA-n salbar zurag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47801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kalendar\XAA-n salbar zurag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71726"/>
            <a:ext cx="1404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kalendar\XAA-n salbar zurag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38525"/>
            <a:ext cx="140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kalendar\XAA-n salbar zurag\хо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05325"/>
            <a:ext cx="1409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kalendar\XAA-n salbar zurag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562600"/>
            <a:ext cx="140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239001" y="1752600"/>
            <a:ext cx="308292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51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2.9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239001" y="2667000"/>
            <a:ext cx="3171825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1291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12.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7239001" y="3657600"/>
            <a:ext cx="315277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705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.4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7010400" y="4551363"/>
            <a:ext cx="3352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20050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25.1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Box 30"/>
          <p:cNvSpPr txBox="1">
            <a:spLocks noChangeArrowheads="1"/>
          </p:cNvSpPr>
          <p:nvPr/>
        </p:nvSpPr>
        <p:spPr bwMode="auto">
          <a:xfrm>
            <a:off x="7061200" y="5727700"/>
            <a:ext cx="33782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17246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23.5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53000" y="14478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Малын тоо мян.тол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5815013" y="213995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711200"/>
            <a:ext cx="769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Малын тоо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2233613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19338" y="1219200"/>
            <a:ext cx="789305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76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23"/>
          <p:cNvSpPr txBox="1">
            <a:spLocks noChangeArrowheads="1"/>
          </p:cNvSpPr>
          <p:nvPr/>
        </p:nvSpPr>
        <p:spPr bwMode="auto">
          <a:xfrm>
            <a:off x="4953001" y="182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89" name="TextBox 23"/>
          <p:cNvSpPr txBox="1">
            <a:spLocks noChangeArrowheads="1"/>
          </p:cNvSpPr>
          <p:nvPr/>
        </p:nvSpPr>
        <p:spPr bwMode="auto">
          <a:xfrm>
            <a:off x="5791201" y="1676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0" name="TextBox 45"/>
          <p:cNvSpPr txBox="1">
            <a:spLocks noChangeArrowheads="1"/>
          </p:cNvSpPr>
          <p:nvPr/>
        </p:nvSpPr>
        <p:spPr bwMode="auto">
          <a:xfrm>
            <a:off x="5105400" y="2133600"/>
            <a:ext cx="4762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393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>
            <a:off x="5867401" y="2057401"/>
            <a:ext cx="561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444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590800"/>
            <a:ext cx="283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5105401" y="2590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4" name="TextBox 23"/>
          <p:cNvSpPr txBox="1">
            <a:spLocks noChangeArrowheads="1"/>
          </p:cNvSpPr>
          <p:nvPr/>
        </p:nvSpPr>
        <p:spPr bwMode="auto">
          <a:xfrm>
            <a:off x="5943601" y="2514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5" name="TextBox 26"/>
          <p:cNvSpPr txBox="1">
            <a:spLocks noChangeArrowheads="1"/>
          </p:cNvSpPr>
          <p:nvPr/>
        </p:nvSpPr>
        <p:spPr bwMode="auto">
          <a:xfrm>
            <a:off x="5181600" y="29718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10281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TextBox 34"/>
          <p:cNvSpPr txBox="1">
            <a:spLocks noChangeArrowheads="1"/>
          </p:cNvSpPr>
          <p:nvPr/>
        </p:nvSpPr>
        <p:spPr bwMode="auto">
          <a:xfrm>
            <a:off x="6019801" y="2971800"/>
            <a:ext cx="68579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11572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TextBox 23"/>
          <p:cNvSpPr txBox="1">
            <a:spLocks noChangeArrowheads="1"/>
          </p:cNvSpPr>
          <p:nvPr/>
        </p:nvSpPr>
        <p:spPr bwMode="auto">
          <a:xfrm>
            <a:off x="5105401" y="3657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9" name="TextBox 23"/>
          <p:cNvSpPr txBox="1">
            <a:spLocks noChangeArrowheads="1"/>
          </p:cNvSpPr>
          <p:nvPr/>
        </p:nvSpPr>
        <p:spPr bwMode="auto">
          <a:xfrm>
            <a:off x="5867401" y="3581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0" name="TextBox 28"/>
          <p:cNvSpPr txBox="1">
            <a:spLocks noChangeArrowheads="1"/>
          </p:cNvSpPr>
          <p:nvPr/>
        </p:nvSpPr>
        <p:spPr bwMode="auto">
          <a:xfrm>
            <a:off x="5916613" y="4007644"/>
            <a:ext cx="588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2743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TextBox 29"/>
          <p:cNvSpPr txBox="1">
            <a:spLocks noChangeArrowheads="1"/>
          </p:cNvSpPr>
          <p:nvPr/>
        </p:nvSpPr>
        <p:spPr bwMode="auto">
          <a:xfrm>
            <a:off x="5181600" y="403860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11038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4958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TextBox 23"/>
          <p:cNvSpPr txBox="1">
            <a:spLocks noChangeArrowheads="1"/>
          </p:cNvSpPr>
          <p:nvPr/>
        </p:nvSpPr>
        <p:spPr bwMode="auto">
          <a:xfrm>
            <a:off x="5105401" y="45720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04" name="TextBox 23"/>
          <p:cNvSpPr txBox="1">
            <a:spLocks noChangeArrowheads="1"/>
          </p:cNvSpPr>
          <p:nvPr/>
        </p:nvSpPr>
        <p:spPr bwMode="auto">
          <a:xfrm>
            <a:off x="5791201" y="4495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5" name="TextBox 31"/>
          <p:cNvSpPr txBox="1">
            <a:spLocks noChangeArrowheads="1"/>
          </p:cNvSpPr>
          <p:nvPr/>
        </p:nvSpPr>
        <p:spPr bwMode="auto">
          <a:xfrm>
            <a:off x="5181600" y="5029200"/>
            <a:ext cx="704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79836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TextBox 32"/>
          <p:cNvSpPr txBox="1">
            <a:spLocks noChangeArrowheads="1"/>
          </p:cNvSpPr>
          <p:nvPr/>
        </p:nvSpPr>
        <p:spPr bwMode="auto">
          <a:xfrm>
            <a:off x="5981700" y="493395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99886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7150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TextBox 35"/>
          <p:cNvSpPr txBox="1">
            <a:spLocks noChangeArrowheads="1"/>
          </p:cNvSpPr>
          <p:nvPr/>
        </p:nvSpPr>
        <p:spPr bwMode="auto">
          <a:xfrm>
            <a:off x="5105401" y="6324600"/>
            <a:ext cx="773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73310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TextBox 37"/>
          <p:cNvSpPr txBox="1">
            <a:spLocks noChangeArrowheads="1"/>
          </p:cNvSpPr>
          <p:nvPr/>
        </p:nvSpPr>
        <p:spPr bwMode="auto">
          <a:xfrm>
            <a:off x="6248401" y="6248400"/>
            <a:ext cx="733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90556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TextBox 23"/>
          <p:cNvSpPr txBox="1">
            <a:spLocks noChangeArrowheads="1"/>
          </p:cNvSpPr>
          <p:nvPr/>
        </p:nvSpPr>
        <p:spPr bwMode="auto">
          <a:xfrm>
            <a:off x="4953001" y="57912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11" name="TextBox 23"/>
          <p:cNvSpPr txBox="1">
            <a:spLocks noChangeArrowheads="1"/>
          </p:cNvSpPr>
          <p:nvPr/>
        </p:nvSpPr>
        <p:spPr bwMode="auto">
          <a:xfrm>
            <a:off x="5791201" y="563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44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ЗҮҮНГОВЬ 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6875287"/>
              </p:ext>
            </p:extLst>
          </p:nvPr>
        </p:nvGraphicFramePr>
        <p:xfrm>
          <a:off x="1219200" y="1066800"/>
          <a:ext cx="9753600" cy="4418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375"/>
                <a:gridCol w="1383490"/>
                <a:gridCol w="1009947"/>
                <a:gridCol w="1009947"/>
                <a:gridCol w="1009947"/>
                <a:gridCol w="1009947"/>
                <a:gridCol w="1009947"/>
              </a:tblGrid>
              <a:tr h="2632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2016 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/>
                        <a:t>2017 </a:t>
                      </a:r>
                      <a:r>
                        <a:rPr lang="en-US" u="sng" dirty="0" smtClean="0"/>
                        <a:t>I-XII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21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1772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3469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Малын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тоо 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169126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190081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174858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215201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Тэмээ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109.1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Адуу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Үхэр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12743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Хонь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78828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88398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79836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99886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7726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ямаа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толгой</a:t>
                      </a:r>
                      <a:endParaRPr 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72103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80786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73310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90556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123.5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66800" y="381000"/>
            <a:ext cx="9912350" cy="384721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ӨНДӨРХАНГАЙ СУМЫН НИЙГЭМ</a:t>
            </a:r>
            <a:r>
              <a:rPr lang="mn-MN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8852922"/>
              </p:ext>
            </p:extLst>
          </p:nvPr>
        </p:nvGraphicFramePr>
        <p:xfrm>
          <a:off x="1524000" y="990600"/>
          <a:ext cx="9220200" cy="47244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30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I-XII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зөрүү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741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85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mn-M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mn-MN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698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Шинэ ажлын байранд орсон хүний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 дахин</a:t>
                      </a:r>
                      <a:r>
                        <a:rPr lang="mn-MN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их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84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4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дахин их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5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6219" y="1080614"/>
            <a:ext cx="212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2017 оны жилийн эцэст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611 эрэгтэй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1621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эмэгтэй нийт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3232 хүн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тоологдож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2016 оноос хүн амын тоо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0.9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буюу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28 хүнээр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528" y="3750586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хүн амын 30.8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/997/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0-14 насны хүүхэд,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63.4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/2046/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насны хүн ам,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/189/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 хэтэрсэн хүмүүс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эзэлж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3255597"/>
              </p:ext>
            </p:extLst>
          </p:nvPr>
        </p:nvGraphicFramePr>
        <p:xfrm>
          <a:off x="1873371" y="3671732"/>
          <a:ext cx="5555198" cy="318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3810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Хүн амын нас хүйсний суварга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914400"/>
            <a:ext cx="69341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8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5212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212" y="909638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066800"/>
            <a:ext cx="1005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34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5212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212" y="909638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914400"/>
            <a:ext cx="94487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75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0800000">
            <a:off x="4724400" y="2971800"/>
            <a:ext cx="3048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905001" y="990600"/>
          <a:ext cx="5943600" cy="557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24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153400" y="1303972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910</a:t>
            </a:r>
            <a:r>
              <a:rPr lang="mn-MN" dirty="0" smtClean="0"/>
              <a:t> </a:t>
            </a:r>
            <a:r>
              <a:rPr lang="mn-MN" dirty="0"/>
              <a:t>өрх байгаа нь өнгөрсөн оноос </a:t>
            </a:r>
            <a:r>
              <a:rPr lang="en-US" dirty="0" smtClean="0"/>
              <a:t>0.4</a:t>
            </a:r>
            <a:r>
              <a:rPr lang="mn-MN" dirty="0" smtClean="0"/>
              <a:t> </a:t>
            </a:r>
            <a:r>
              <a:rPr lang="mn-MN" dirty="0"/>
              <a:t>хувиар буюу </a:t>
            </a:r>
            <a:r>
              <a:rPr lang="en-US" dirty="0" smtClean="0"/>
              <a:t>4</a:t>
            </a:r>
            <a:r>
              <a:rPr lang="mn-MN" dirty="0" smtClean="0"/>
              <a:t> </a:t>
            </a:r>
            <a:r>
              <a:rPr lang="mn-MN" dirty="0"/>
              <a:t>өрхөөр өссөн. Нэг өрхөд дунджаар </a:t>
            </a:r>
            <a:r>
              <a:rPr lang="mn-MN" dirty="0" smtClean="0"/>
              <a:t>3.</a:t>
            </a:r>
            <a:r>
              <a:rPr lang="en-US" dirty="0" smtClean="0"/>
              <a:t>5</a:t>
            </a:r>
            <a:r>
              <a:rPr lang="mn-MN" dirty="0" smtClean="0"/>
              <a:t> </a:t>
            </a:r>
            <a:r>
              <a:rPr lang="mn-MN" dirty="0"/>
              <a:t>хүн амьдарч байна. 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6705600" y="3352800"/>
          <a:ext cx="53054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838200"/>
            <a:ext cx="685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1600200" y="3962400"/>
          <a:ext cx="50673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17"/>
          <p:cNvSpPr/>
          <p:nvPr/>
        </p:nvSpPr>
        <p:spPr>
          <a:xfrm>
            <a:off x="2057400" y="3982998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Өрх толгойлсон хүний тоо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6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7491" y="338617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15200" y="1215716"/>
            <a:ext cx="3581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Хөгжлийн бэрхшээлтэй </a:t>
            </a:r>
            <a:r>
              <a:rPr lang="en-US" dirty="0" smtClean="0"/>
              <a:t>166</a:t>
            </a:r>
            <a:r>
              <a:rPr lang="mn-MN" dirty="0" smtClean="0"/>
              <a:t> </a:t>
            </a:r>
            <a:r>
              <a:rPr lang="mn-MN" dirty="0"/>
              <a:t>хүн бүртгэгдсэн нь өнгөрсөн оноос </a:t>
            </a:r>
            <a:r>
              <a:rPr lang="en-US" dirty="0" smtClean="0"/>
              <a:t>8</a:t>
            </a:r>
            <a:r>
              <a:rPr lang="mn-MN" dirty="0" smtClean="0"/>
              <a:t> хүнээр буурчээ. </a:t>
            </a:r>
          </a:p>
          <a:p>
            <a:pPr algn="just"/>
            <a:r>
              <a:rPr lang="mn-MN" dirty="0" smtClean="0"/>
              <a:t>Нийт </a:t>
            </a:r>
            <a:r>
              <a:rPr lang="mn-MN" dirty="0"/>
              <a:t>хөгжлийн бэрхшээлтэй хүнээс </a:t>
            </a:r>
            <a:r>
              <a:rPr lang="en-US" dirty="0" smtClean="0"/>
              <a:t>76</a:t>
            </a:r>
            <a:r>
              <a:rPr lang="mn-MN" dirty="0" smtClean="0"/>
              <a:t> буюу </a:t>
            </a:r>
            <a:r>
              <a:rPr lang="en-US" dirty="0" smtClean="0"/>
              <a:t>45.8</a:t>
            </a:r>
            <a:r>
              <a:rPr lang="mn-MN" dirty="0" smtClean="0"/>
              <a:t> хувь нь  </a:t>
            </a:r>
            <a:r>
              <a:rPr lang="mn-MN" dirty="0"/>
              <a:t>эмэгтэй </a:t>
            </a:r>
            <a:r>
              <a:rPr lang="mn-MN" dirty="0" smtClean="0"/>
              <a:t>хүмүүс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0052" y="105582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Хөгжлийн бэрхшээлтэй хүний тоо</a:t>
            </a:r>
            <a:endParaRPr lang="en-US" dirty="0"/>
          </a:p>
        </p:txBody>
      </p:sp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054" y="84266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066800" y="1524000"/>
          <a:ext cx="5943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304925" y="3581400"/>
          <a:ext cx="5400675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6781800" y="3352800"/>
          <a:ext cx="4876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466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 НИЙГМИЙН ҮЗҮҮЛЭЛТ- Боловсрол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43000" y="3657600"/>
            <a:ext cx="10591800" cy="206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768642"/>
            <a:ext cx="976884" cy="976884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6781800" y="9144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5240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057400" y="838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1182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574</Words>
  <Application>Microsoft Office PowerPoint</Application>
  <PresentationFormat>Custom</PresentationFormat>
  <Paragraphs>187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gantumur</cp:lastModifiedBy>
  <cp:revision>1256</cp:revision>
  <cp:lastPrinted>2016-10-18T07:11:49Z</cp:lastPrinted>
  <dcterms:created xsi:type="dcterms:W3CDTF">2016-10-10T07:15:58Z</dcterms:created>
  <dcterms:modified xsi:type="dcterms:W3CDTF">2018-06-07T08:55:50Z</dcterms:modified>
</cp:coreProperties>
</file>