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ppt/charts/chart10.xml" ContentType="application/vnd.openxmlformats-officedocument.drawingml.chart+xml"/>
  <Override PartName="/ppt/theme/themeOverride8.xml" ContentType="application/vnd.openxmlformats-officedocument.themeOverride+xml"/>
  <Override PartName="/ppt/charts/chart11.xml" ContentType="application/vnd.openxmlformats-officedocument.drawingml.chart+xml"/>
  <Override PartName="/ppt/drawings/drawing1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1.xml" ContentType="application/vnd.openxmlformats-officedocument.presentationml.notesSlide+xml"/>
  <Override PartName="/ppt/charts/chart1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9.xml" ContentType="application/vnd.openxmlformats-officedocument.themeOverrid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3"/>
  </p:notesMasterIdLst>
  <p:handoutMasterIdLst>
    <p:handoutMasterId r:id="rId24"/>
  </p:handoutMasterIdLst>
  <p:sldIdLst>
    <p:sldId id="256" r:id="rId4"/>
    <p:sldId id="260" r:id="rId5"/>
    <p:sldId id="259" r:id="rId6"/>
    <p:sldId id="296" r:id="rId7"/>
    <p:sldId id="298" r:id="rId8"/>
    <p:sldId id="264" r:id="rId9"/>
    <p:sldId id="280" r:id="rId10"/>
    <p:sldId id="281" r:id="rId11"/>
    <p:sldId id="299" r:id="rId12"/>
    <p:sldId id="300" r:id="rId13"/>
    <p:sldId id="301" r:id="rId14"/>
    <p:sldId id="262" r:id="rId15"/>
    <p:sldId id="285" r:id="rId16"/>
    <p:sldId id="270" r:id="rId17"/>
    <p:sldId id="297" r:id="rId18"/>
    <p:sldId id="290" r:id="rId19"/>
    <p:sldId id="271" r:id="rId20"/>
    <p:sldId id="284" r:id="rId21"/>
    <p:sldId id="302" r:id="rId2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69"/>
    <a:srgbClr val="192887"/>
    <a:srgbClr val="0033CC"/>
    <a:srgbClr val="548236"/>
    <a:srgbClr val="DC7D0F"/>
    <a:srgbClr val="558237"/>
    <a:srgbClr val="0A2882"/>
    <a:srgbClr val="0A288C"/>
    <a:srgbClr val="0A2878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D:\&#1040;&#1046;&#1048;&#1051;\2017%20onii%20medeelluud\HU.TE.HO.SO.%20bank%202017-04\GX-SHYYX-TSAG%20UUR\&#1043;&#1101;&#1084;&#1090;%20&#1093;&#1101;&#1088;&#1101;&#1075;%20&#1096;&#1199;&#1199;&#1093;%202017%204.xlsx" TargetMode="External"/><Relationship Id="rId1" Type="http://schemas.openxmlformats.org/officeDocument/2006/relationships/image" Target="../media/image16.jpeg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40;&#1046;&#1048;&#1051;\2017%20onii%20medeelluud\HU.TE.HO.SO.%20bank%202017-04\GX-SHYYX-TSAG%20UUR\&#1043;&#1101;&#1084;&#1090;%20&#1093;&#1101;&#1088;&#1101;&#1075;%20&#1096;&#1199;&#1199;&#1093;%202017%204.xlsx" TargetMode="External"/><Relationship Id="rId1" Type="http://schemas.openxmlformats.org/officeDocument/2006/relationships/image" Target="../media/image17.jpeg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0;&#1046;&#1048;&#1051;\2017%20onii%20medeelluud\HU.TE.HO.SO.%20bank%202017-04\TE.HO.SO.%20bank%202017-4\TE.HO.SO.%20bank%202017-4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0;&#1046;&#1048;&#1051;\2017%20onii%20medeelluud\HU.TE.HO.SO.%20bank%202017-04\TE.HO.SO.%20bank%202017-4\TE.HO.SO.%20bank%202017-4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Tungalag_p\tungalag\NIIT%20AJILTAN%20NART\MEDEELEL-2017\medeelel-4sar\ajilguichuud-tsag%20uur\hudulmur%202017-4%20(2)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Tungalag_p\tungalag\NIIT%20AJILTAN%20NART\MEDEELEL-2017\medeelel-4sar\ajilguichuud-tsag%20uur\hudulmur%202017-4%20(2).xls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0A288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b="1" dirty="0" smtClean="0">
                <a:solidFill>
                  <a:srgbClr val="0A2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Амьд</a:t>
            </a:r>
            <a:r>
              <a:rPr lang="mn-MN" b="1" baseline="0" dirty="0" smtClean="0">
                <a:solidFill>
                  <a:srgbClr val="0A2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төрсөн хүүхдийн тоо, сараар </a:t>
            </a:r>
            <a:endParaRPr lang="en-US" b="1" dirty="0">
              <a:solidFill>
                <a:srgbClr val="0A28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239327354964227E-2"/>
          <c:y val="0.20143928271924197"/>
          <c:w val="0.89817379856271951"/>
          <c:h val="0.58061461753017563"/>
        </c:manualLayout>
      </c:layout>
      <c:lineChart>
        <c:grouping val="standard"/>
        <c:varyColors val="0"/>
        <c:ser>
          <c:idx val="0"/>
          <c:order val="0"/>
          <c:tx>
            <c:strRef>
              <c:f>'saraar uz '!$A$4</c:f>
              <c:strCache>
                <c:ptCount val="1"/>
                <c:pt idx="0">
                  <c:v>2014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'saraar uz '!$B$3:$M$3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 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'saraar uz '!$B$4:$M$4</c:f>
              <c:numCache>
                <c:formatCode>General</c:formatCode>
                <c:ptCount val="12"/>
                <c:pt idx="0">
                  <c:v>151</c:v>
                </c:pt>
                <c:pt idx="1">
                  <c:v>178</c:v>
                </c:pt>
                <c:pt idx="2">
                  <c:v>201</c:v>
                </c:pt>
                <c:pt idx="3">
                  <c:v>176</c:v>
                </c:pt>
                <c:pt idx="4">
                  <c:v>152</c:v>
                </c:pt>
                <c:pt idx="5">
                  <c:v>198</c:v>
                </c:pt>
                <c:pt idx="6">
                  <c:v>190</c:v>
                </c:pt>
                <c:pt idx="7">
                  <c:v>172</c:v>
                </c:pt>
                <c:pt idx="8">
                  <c:v>191</c:v>
                </c:pt>
                <c:pt idx="9">
                  <c:v>172</c:v>
                </c:pt>
                <c:pt idx="10">
                  <c:v>171</c:v>
                </c:pt>
                <c:pt idx="11">
                  <c:v>175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'saraar uz '!$A$5</c:f>
              <c:strCache>
                <c:ptCount val="1"/>
                <c:pt idx="0">
                  <c:v>2015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'saraar uz '!$B$3:$M$3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 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'saraar uz '!$B$5:$M$5</c:f>
              <c:numCache>
                <c:formatCode>General</c:formatCode>
                <c:ptCount val="12"/>
                <c:pt idx="0">
                  <c:v>182</c:v>
                </c:pt>
                <c:pt idx="1">
                  <c:v>148</c:v>
                </c:pt>
                <c:pt idx="2">
                  <c:v>190</c:v>
                </c:pt>
                <c:pt idx="3">
                  <c:v>206</c:v>
                </c:pt>
                <c:pt idx="4">
                  <c:v>157</c:v>
                </c:pt>
                <c:pt idx="5">
                  <c:v>163</c:v>
                </c:pt>
                <c:pt idx="6">
                  <c:v>171</c:v>
                </c:pt>
                <c:pt idx="7">
                  <c:v>164</c:v>
                </c:pt>
                <c:pt idx="8">
                  <c:v>137</c:v>
                </c:pt>
                <c:pt idx="9">
                  <c:v>132</c:v>
                </c:pt>
                <c:pt idx="10">
                  <c:v>197</c:v>
                </c:pt>
                <c:pt idx="11">
                  <c:v>162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'saraar uz '!$A$6</c:f>
              <c:strCache>
                <c:ptCount val="1"/>
                <c:pt idx="0">
                  <c:v>2016</c:v>
                </c:pt>
              </c:strCache>
            </c:strRef>
          </c:tx>
          <c:spPr>
            <a:ln w="28575" cap="rnd">
              <a:solidFill>
                <a:schemeClr val="tx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'saraar uz '!$B$3:$M$3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 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'saraar uz '!$B$6:$M$6</c:f>
              <c:numCache>
                <c:formatCode>General</c:formatCode>
                <c:ptCount val="12"/>
                <c:pt idx="0">
                  <c:v>175</c:v>
                </c:pt>
                <c:pt idx="1">
                  <c:v>184</c:v>
                </c:pt>
                <c:pt idx="2">
                  <c:v>140</c:v>
                </c:pt>
                <c:pt idx="3">
                  <c:v>173</c:v>
                </c:pt>
                <c:pt idx="4">
                  <c:v>195</c:v>
                </c:pt>
                <c:pt idx="5">
                  <c:v>153</c:v>
                </c:pt>
                <c:pt idx="6">
                  <c:v>171</c:v>
                </c:pt>
                <c:pt idx="7">
                  <c:v>187</c:v>
                </c:pt>
                <c:pt idx="8">
                  <c:v>184</c:v>
                </c:pt>
                <c:pt idx="9">
                  <c:v>156</c:v>
                </c:pt>
                <c:pt idx="10">
                  <c:v>179</c:v>
                </c:pt>
                <c:pt idx="11">
                  <c:v>143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'saraar uz '!$A$7</c:f>
              <c:strCache>
                <c:ptCount val="1"/>
                <c:pt idx="0">
                  <c:v>2017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'saraar uz '!$B$3:$M$3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 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'saraar uz '!$B$7:$M$7</c:f>
              <c:numCache>
                <c:formatCode>General</c:formatCode>
                <c:ptCount val="12"/>
                <c:pt idx="0">
                  <c:v>134</c:v>
                </c:pt>
                <c:pt idx="1">
                  <c:v>143</c:v>
                </c:pt>
                <c:pt idx="2">
                  <c:v>171</c:v>
                </c:pt>
                <c:pt idx="3">
                  <c:v>163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4020672"/>
        <c:axId val="304021064"/>
      </c:lineChart>
      <c:catAx>
        <c:axId val="304020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021064"/>
        <c:crosses val="autoZero"/>
        <c:auto val="1"/>
        <c:lblAlgn val="ctr"/>
        <c:lblOffset val="100"/>
        <c:noMultiLvlLbl val="0"/>
      </c:catAx>
      <c:valAx>
        <c:axId val="304021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020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345257561654644"/>
          <c:y val="0.92528686265314031"/>
          <c:w val="0.33901592971805056"/>
          <c:h val="7.05334090292005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0A288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b="1" dirty="0" smtClean="0">
                <a:solidFill>
                  <a:srgbClr val="0A2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Халдварт</a:t>
            </a:r>
            <a:r>
              <a:rPr lang="mn-MN" b="1" baseline="0" dirty="0" smtClean="0">
                <a:solidFill>
                  <a:srgbClr val="0A2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өвчнөөр өвчлөгчид, сараар</a:t>
            </a:r>
            <a:endParaRPr lang="en-US" b="1" dirty="0">
              <a:solidFill>
                <a:srgbClr val="0A28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307909982373382E-2"/>
          <c:y val="0.17925845794202919"/>
          <c:w val="0.94031085865116248"/>
          <c:h val="0.51105001431997088"/>
        </c:manualLayout>
      </c:layout>
      <c:lineChart>
        <c:grouping val="standard"/>
        <c:varyColors val="0"/>
        <c:ser>
          <c:idx val="0"/>
          <c:order val="0"/>
          <c:tx>
            <c:strRef>
              <c:f>'saraar uz '!$A$23</c:f>
              <c:strCache>
                <c:ptCount val="1"/>
                <c:pt idx="0">
                  <c:v>2014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'saraar uz '!$B$22:$M$22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 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'saraar uz '!$B$23:$M$23</c:f>
              <c:numCache>
                <c:formatCode>General</c:formatCode>
                <c:ptCount val="12"/>
                <c:pt idx="0">
                  <c:v>44</c:v>
                </c:pt>
                <c:pt idx="1">
                  <c:v>20</c:v>
                </c:pt>
                <c:pt idx="2">
                  <c:v>56</c:v>
                </c:pt>
                <c:pt idx="3">
                  <c:v>45</c:v>
                </c:pt>
                <c:pt idx="4">
                  <c:v>57</c:v>
                </c:pt>
                <c:pt idx="5">
                  <c:v>57</c:v>
                </c:pt>
                <c:pt idx="6">
                  <c:v>5</c:v>
                </c:pt>
                <c:pt idx="7">
                  <c:v>49</c:v>
                </c:pt>
                <c:pt idx="8">
                  <c:v>52</c:v>
                </c:pt>
                <c:pt idx="9">
                  <c:v>45</c:v>
                </c:pt>
                <c:pt idx="10">
                  <c:v>32</c:v>
                </c:pt>
                <c:pt idx="11">
                  <c:v>44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'saraar uz '!$A$24</c:f>
              <c:strCache>
                <c:ptCount val="1"/>
                <c:pt idx="0">
                  <c:v>2015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cat>
            <c:strRef>
              <c:f>'saraar uz '!$B$22:$M$22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 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'saraar uz '!$B$24:$M$24</c:f>
              <c:numCache>
                <c:formatCode>General</c:formatCode>
                <c:ptCount val="12"/>
                <c:pt idx="0">
                  <c:v>51</c:v>
                </c:pt>
                <c:pt idx="1">
                  <c:v>28</c:v>
                </c:pt>
                <c:pt idx="2">
                  <c:v>37</c:v>
                </c:pt>
                <c:pt idx="3">
                  <c:v>38</c:v>
                </c:pt>
                <c:pt idx="4">
                  <c:v>34</c:v>
                </c:pt>
                <c:pt idx="5">
                  <c:v>72</c:v>
                </c:pt>
                <c:pt idx="6">
                  <c:v>49</c:v>
                </c:pt>
                <c:pt idx="7">
                  <c:v>65</c:v>
                </c:pt>
                <c:pt idx="8">
                  <c:v>49</c:v>
                </c:pt>
                <c:pt idx="9">
                  <c:v>50</c:v>
                </c:pt>
                <c:pt idx="10">
                  <c:v>111</c:v>
                </c:pt>
                <c:pt idx="11">
                  <c:v>238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'saraar uz '!$A$25</c:f>
              <c:strCache>
                <c:ptCount val="1"/>
                <c:pt idx="0">
                  <c:v>2016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'saraar uz '!$B$22:$M$22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 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'saraar uz '!$B$25:$M$25</c:f>
              <c:numCache>
                <c:formatCode>General</c:formatCode>
                <c:ptCount val="12"/>
                <c:pt idx="0">
                  <c:v>117</c:v>
                </c:pt>
                <c:pt idx="1">
                  <c:v>63</c:v>
                </c:pt>
                <c:pt idx="2">
                  <c:v>153</c:v>
                </c:pt>
                <c:pt idx="3">
                  <c:v>60</c:v>
                </c:pt>
                <c:pt idx="4">
                  <c:v>82</c:v>
                </c:pt>
                <c:pt idx="5">
                  <c:v>36</c:v>
                </c:pt>
                <c:pt idx="6">
                  <c:v>26</c:v>
                </c:pt>
                <c:pt idx="7">
                  <c:v>22</c:v>
                </c:pt>
                <c:pt idx="8">
                  <c:v>40</c:v>
                </c:pt>
                <c:pt idx="9">
                  <c:v>45</c:v>
                </c:pt>
                <c:pt idx="10">
                  <c:v>32</c:v>
                </c:pt>
                <c:pt idx="11">
                  <c:v>42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'saraar uz '!$A$26</c:f>
              <c:strCache>
                <c:ptCount val="1"/>
                <c:pt idx="0">
                  <c:v>2017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'saraar uz '!$B$22:$M$22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 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'saraar uz '!$B$26:$M$26</c:f>
              <c:numCache>
                <c:formatCode>General</c:formatCode>
                <c:ptCount val="12"/>
                <c:pt idx="0">
                  <c:v>44</c:v>
                </c:pt>
                <c:pt idx="1">
                  <c:v>76</c:v>
                </c:pt>
                <c:pt idx="2">
                  <c:v>81</c:v>
                </c:pt>
                <c:pt idx="3">
                  <c:v>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6759048"/>
        <c:axId val="306759440"/>
      </c:lineChart>
      <c:catAx>
        <c:axId val="306759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759440"/>
        <c:crosses val="autoZero"/>
        <c:auto val="1"/>
        <c:lblAlgn val="ctr"/>
        <c:lblOffset val="100"/>
        <c:noMultiLvlLbl val="0"/>
      </c:catAx>
      <c:valAx>
        <c:axId val="306759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759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576472518141124"/>
          <c:y val="0.8855529025418637"/>
          <c:w val="0.27175486336266802"/>
          <c:h val="8.44283416449569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207138467409947E-2"/>
          <c:y val="0.16513761467889887"/>
          <c:w val="0.90517495390780434"/>
          <c:h val="0.65776500780294778"/>
        </c:manualLayout>
      </c:layout>
      <c:areaChart>
        <c:grouping val="stacked"/>
        <c:varyColors val="0"/>
        <c:ser>
          <c:idx val="0"/>
          <c:order val="0"/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/>
          </c:spPr>
          <c:dLbls>
            <c:dLbl>
              <c:idx val="0"/>
              <c:layout>
                <c:manualLayout>
                  <c:x val="5.5462745167613658E-3"/>
                  <c:y val="-0.293850177391987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4359060262846202E-3"/>
                  <c:y val="-0.352991746637186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7885489819633211E-2"/>
                  <c:y val="-0.331092589315677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0262016859354258E-3"/>
                  <c:y val="-0.301461205143666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039789765246612E-3"/>
                  <c:y val="-0.326657755676923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'Gemt hereg'!$A$79:$A$83</c:f>
              <c:strCache>
                <c:ptCount val="5"/>
                <c:pt idx="0">
                  <c:v>2013 I-IV</c:v>
                </c:pt>
                <c:pt idx="1">
                  <c:v>2014 I-IV</c:v>
                </c:pt>
                <c:pt idx="2">
                  <c:v>2015 I-IV</c:v>
                </c:pt>
                <c:pt idx="3">
                  <c:v>2016 I-IV</c:v>
                </c:pt>
                <c:pt idx="4">
                  <c:v>2017 I-IV</c:v>
                </c:pt>
              </c:strCache>
            </c:strRef>
          </c:cat>
          <c:val>
            <c:numRef>
              <c:f>'Gemt hereg'!$B$79:$B$83</c:f>
              <c:numCache>
                <c:formatCode>0</c:formatCode>
                <c:ptCount val="5"/>
                <c:pt idx="0" formatCode="General">
                  <c:v>93</c:v>
                </c:pt>
                <c:pt idx="1">
                  <c:v>111</c:v>
                </c:pt>
                <c:pt idx="2">
                  <c:v>109</c:v>
                </c:pt>
                <c:pt idx="3">
                  <c:v>92</c:v>
                </c:pt>
                <c:pt idx="4">
                  <c:v>110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0641592"/>
        <c:axId val="300641984"/>
      </c:areaChart>
      <c:catAx>
        <c:axId val="300641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00641984"/>
        <c:crosses val="autoZero"/>
        <c:auto val="1"/>
        <c:lblAlgn val="ctr"/>
        <c:lblOffset val="100"/>
        <c:noMultiLvlLbl val="0"/>
      </c:catAx>
      <c:valAx>
        <c:axId val="3006419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006415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'Gemt hereg'!$H$49</c:f>
              <c:strCache>
                <c:ptCount val="1"/>
                <c:pt idx="0">
                  <c:v>Иргэд байгууллагад учруулсан хохирол, сая.төг 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  <a:ln>
              <a:solidFill>
                <a:schemeClr val="accent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'Gemt hereg'!$I$48:$J$48</c:f>
              <c:strCache>
                <c:ptCount val="2"/>
                <c:pt idx="0">
                  <c:v>2016  I -IV</c:v>
                </c:pt>
                <c:pt idx="1">
                  <c:v>2017  I-IV</c:v>
                </c:pt>
              </c:strCache>
            </c:strRef>
          </c:cat>
          <c:val>
            <c:numRef>
              <c:f>'Gemt hereg'!$I$49:$J$49</c:f>
              <c:numCache>
                <c:formatCode>0.0</c:formatCode>
                <c:ptCount val="2"/>
                <c:pt idx="0">
                  <c:v>119.3</c:v>
                </c:pt>
                <c:pt idx="1">
                  <c:v>138.5</c:v>
                </c:pt>
              </c:numCache>
            </c:numRef>
          </c:val>
        </c:ser>
        <c:ser>
          <c:idx val="1"/>
          <c:order val="1"/>
          <c:tx>
            <c:strRef>
              <c:f>'Gemt hereg'!$H$50</c:f>
              <c:strCache>
                <c:ptCount val="1"/>
                <c:pt idx="0">
                  <c:v>Хохирол нөхөн төлөлт /сая.төг/</c:v>
                </c:pt>
              </c:strCache>
            </c:strRef>
          </c:tx>
          <c:spPr>
            <a:gradFill flip="none" rotWithShape="1"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path path="circle">
                <a:fillToRect l="100000" t="100000"/>
              </a:path>
              <a:tileRect r="-100000" b="-100000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'Gemt hereg'!$I$48:$J$48</c:f>
              <c:strCache>
                <c:ptCount val="2"/>
                <c:pt idx="0">
                  <c:v>2016  I -IV</c:v>
                </c:pt>
                <c:pt idx="1">
                  <c:v>2017  I-IV</c:v>
                </c:pt>
              </c:strCache>
            </c:strRef>
          </c:cat>
          <c:val>
            <c:numRef>
              <c:f>'Gemt hereg'!$I$50:$J$50</c:f>
              <c:numCache>
                <c:formatCode>0.0</c:formatCode>
                <c:ptCount val="2"/>
                <c:pt idx="0">
                  <c:v>106.8</c:v>
                </c:pt>
                <c:pt idx="1">
                  <c:v>131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0642768"/>
        <c:axId val="300643160"/>
      </c:barChart>
      <c:catAx>
        <c:axId val="3006427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00643160"/>
        <c:crosses val="autoZero"/>
        <c:auto val="1"/>
        <c:lblAlgn val="ctr"/>
        <c:lblOffset val="100"/>
        <c:noMultiLvlLbl val="0"/>
      </c:catAx>
      <c:valAx>
        <c:axId val="300643160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crossAx val="300642768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tx>
        <c:rich>
          <a:bodyPr/>
          <a:lstStyle/>
          <a:p>
            <a:pPr>
              <a:defRPr i="1"/>
            </a:pPr>
            <a:r>
              <a:rPr lang="mn-MN" i="1"/>
              <a:t>Хадгаламжийн үлдэгдэл  /сая.төг/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'bank 2'!$H$1:$H$3</c:f>
              <c:strCache>
                <c:ptCount val="1"/>
                <c:pt idx="0">
                  <c:v>Хадгаламжийн үлдэгдэл  /сая.төгрөгөөр/</c:v>
                </c:pt>
              </c:strCache>
            </c:strRef>
          </c:tx>
          <c:spPr>
            <a:solidFill>
              <a:srgbClr val="F79646"/>
            </a:solidFill>
            <a:ln>
              <a:solidFill>
                <a:srgbClr val="FF0000"/>
              </a:solidFill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'bank 2'!$I$1:$M$2</c:f>
              <c:strCache>
                <c:ptCount val="5"/>
                <c:pt idx="0">
                  <c:v>2013 I - IV</c:v>
                </c:pt>
                <c:pt idx="1">
                  <c:v>2014 I - IV</c:v>
                </c:pt>
                <c:pt idx="2">
                  <c:v>2015 I - IV</c:v>
                </c:pt>
                <c:pt idx="3">
                  <c:v>2016 I - IV</c:v>
                </c:pt>
                <c:pt idx="4">
                  <c:v>2017 I - IV</c:v>
                </c:pt>
              </c:strCache>
            </c:strRef>
          </c:cat>
          <c:val>
            <c:numRef>
              <c:f>'bank 2'!$I$3:$M$3</c:f>
              <c:numCache>
                <c:formatCode>0.0</c:formatCode>
                <c:ptCount val="5"/>
                <c:pt idx="0">
                  <c:v>44056.1</c:v>
                </c:pt>
                <c:pt idx="1">
                  <c:v>42239.6</c:v>
                </c:pt>
                <c:pt idx="2">
                  <c:v>55647.8</c:v>
                </c:pt>
                <c:pt idx="3">
                  <c:v>64685.9</c:v>
                </c:pt>
                <c:pt idx="4">
                  <c:v>78723.590559999968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FF0000"/>
                    </a:solidFill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1156160"/>
        <c:axId val="301156552"/>
      </c:barChart>
      <c:catAx>
        <c:axId val="301156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01156552"/>
        <c:crosses val="autoZero"/>
        <c:auto val="1"/>
        <c:lblAlgn val="ctr"/>
        <c:lblOffset val="100"/>
        <c:noMultiLvlLbl val="0"/>
      </c:catAx>
      <c:valAx>
        <c:axId val="301156552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crossAx val="30115616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558054096159826"/>
          <c:y val="0.18001896373449863"/>
          <c:w val="0.83858646902473699"/>
          <c:h val="0.630317147856517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'bank 2'!$A$17</c:f>
              <c:strCache>
                <c:ptCount val="1"/>
                <c:pt idx="0">
                  <c:v>АЖ АХУЙН НЭГЖ, ИРГЭДЭД ОЛГОСОН ЗЭЭЛИЙН ӨРИЙН ҮЛДЭГДЭЛ /сая.төг/  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rgbClr val="FF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'bank 2'!$C$20:$F$21</c:f>
              <c:strCache>
                <c:ptCount val="4"/>
                <c:pt idx="0">
                  <c:v>2014  I - IV</c:v>
                </c:pt>
                <c:pt idx="1">
                  <c:v>2015  I - IV</c:v>
                </c:pt>
                <c:pt idx="2">
                  <c:v>2016  I - IV</c:v>
                </c:pt>
                <c:pt idx="3">
                  <c:v>2017  I - IV</c:v>
                </c:pt>
              </c:strCache>
            </c:strRef>
          </c:cat>
          <c:val>
            <c:numRef>
              <c:f>'bank 2'!$C$22:$F$22</c:f>
              <c:numCache>
                <c:formatCode>0.0</c:formatCode>
                <c:ptCount val="4"/>
                <c:pt idx="0">
                  <c:v>147278.79999999999</c:v>
                </c:pt>
                <c:pt idx="1">
                  <c:v>163671.29999999999</c:v>
                </c:pt>
                <c:pt idx="2">
                  <c:v>160281.20000000001</c:v>
                </c:pt>
                <c:pt idx="3">
                  <c:v>165672.00633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01157336"/>
        <c:axId val="301157728"/>
        <c:axId val="0"/>
      </c:bar3DChart>
      <c:catAx>
        <c:axId val="301157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01157728"/>
        <c:crosses val="autoZero"/>
        <c:auto val="1"/>
        <c:lblAlgn val="ctr"/>
        <c:lblOffset val="100"/>
        <c:noMultiLvlLbl val="0"/>
      </c:catAx>
      <c:valAx>
        <c:axId val="301157728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crossAx val="30115733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5.5913644597242289E-2"/>
          <c:y val="2.310336207974004E-3"/>
          <c:w val="0.89999990687360065"/>
          <c:h val="0.15964685207797996"/>
        </c:manualLayout>
      </c:layout>
      <c:overlay val="0"/>
      <c:txPr>
        <a:bodyPr/>
        <a:lstStyle/>
        <a:p>
          <a:pPr>
            <a:defRPr b="1" i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0370370370370393E-2"/>
          <c:y val="4.7388252598043169E-2"/>
          <c:w val="0.95925925925925959"/>
          <c:h val="0.87937535702316361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tollolt!$A$103:$A$113</c:f>
              <c:strCache>
                <c:ptCount val="11"/>
                <c:pt idx="0">
                  <c:v>2007 он</c:v>
                </c:pt>
                <c:pt idx="1">
                  <c:v>2008 он</c:v>
                </c:pt>
                <c:pt idx="2">
                  <c:v>2009 он</c:v>
                </c:pt>
                <c:pt idx="3">
                  <c:v>2010 он</c:v>
                </c:pt>
                <c:pt idx="4">
                  <c:v>2011 он</c:v>
                </c:pt>
                <c:pt idx="5">
                  <c:v>2012 он</c:v>
                </c:pt>
                <c:pt idx="6">
                  <c:v>2013 он</c:v>
                </c:pt>
                <c:pt idx="7">
                  <c:v>2014 он</c:v>
                </c:pt>
                <c:pt idx="8">
                  <c:v>2015 он</c:v>
                </c:pt>
                <c:pt idx="9">
                  <c:v>2016 он</c:v>
                </c:pt>
                <c:pt idx="10">
                  <c:v>2017 он</c:v>
                </c:pt>
              </c:strCache>
            </c:strRef>
          </c:cat>
          <c:val>
            <c:numRef>
              <c:f>tollolt!$B$103:$B$113</c:f>
              <c:numCache>
                <c:formatCode>General</c:formatCode>
                <c:ptCount val="11"/>
                <c:pt idx="0">
                  <c:v>649.1</c:v>
                </c:pt>
                <c:pt idx="1">
                  <c:v>627.79999999999995</c:v>
                </c:pt>
                <c:pt idx="2">
                  <c:v>649.79999999999995</c:v>
                </c:pt>
                <c:pt idx="3">
                  <c:v>296.3</c:v>
                </c:pt>
                <c:pt idx="4">
                  <c:v>549.1</c:v>
                </c:pt>
                <c:pt idx="5">
                  <c:v>571.29999999999995</c:v>
                </c:pt>
                <c:pt idx="6">
                  <c:v>622.70000000000005</c:v>
                </c:pt>
                <c:pt idx="7">
                  <c:v>674.5</c:v>
                </c:pt>
                <c:pt idx="8">
                  <c:v>801</c:v>
                </c:pt>
                <c:pt idx="9">
                  <c:v>674.5</c:v>
                </c:pt>
                <c:pt idx="10">
                  <c:v>874.2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08598392"/>
        <c:axId val="308598784"/>
        <c:axId val="0"/>
      </c:bar3DChart>
      <c:catAx>
        <c:axId val="3085983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08598784"/>
        <c:crosses val="autoZero"/>
        <c:auto val="1"/>
        <c:lblAlgn val="ctr"/>
        <c:lblOffset val="100"/>
        <c:noMultiLvlLbl val="0"/>
      </c:catAx>
      <c:valAx>
        <c:axId val="3085987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08598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all" spc="50" baseline="0">
                <a:solidFill>
                  <a:srgbClr val="00326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200" dirty="0" smtClean="0">
                <a:solidFill>
                  <a:srgbClr val="003269"/>
                </a:solidFill>
              </a:rPr>
              <a:t>1000</a:t>
            </a:r>
            <a:r>
              <a:rPr lang="en-US" sz="1200" baseline="0" dirty="0" smtClean="0">
                <a:solidFill>
                  <a:srgbClr val="003269"/>
                </a:solidFill>
              </a:rPr>
              <a:t> </a:t>
            </a:r>
            <a:r>
              <a:rPr lang="mn-MN" sz="1200" baseline="0" dirty="0" smtClean="0">
                <a:solidFill>
                  <a:srgbClr val="003269"/>
                </a:solidFill>
              </a:rPr>
              <a:t>хүн амд ноогдох төрөлт, нас баралт, цэвэр өсөлт ЖИЛ БҮРИЙН ЭХНИЙ 4 САРД</a:t>
            </a:r>
            <a:endParaRPr lang="en-US" sz="1200" dirty="0">
              <a:solidFill>
                <a:srgbClr val="003269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all" spc="50" baseline="0">
              <a:solidFill>
                <a:srgbClr val="00326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9250441502569343E-2"/>
          <c:y val="0.17834191979237093"/>
          <c:w val="0.90601656243222539"/>
          <c:h val="0.60648746424279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HEALTH!$E$232</c:f>
              <c:strCache>
                <c:ptCount val="1"/>
                <c:pt idx="0">
                  <c:v>2014  I-IV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2.7777777777777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2484541877459256E-3"/>
                  <c:y val="-1.8518518518518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1.8518518518518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HEALTH!$C$233:$C$235</c:f>
              <c:strCache>
                <c:ptCount val="3"/>
                <c:pt idx="0">
                  <c:v>төрөлт</c:v>
                </c:pt>
                <c:pt idx="1">
                  <c:v>Нас баралт</c:v>
                </c:pt>
                <c:pt idx="2">
                  <c:v>цэвэр өсөлт</c:v>
                </c:pt>
              </c:strCache>
            </c:strRef>
          </c:cat>
          <c:val>
            <c:numRef>
              <c:f>HEALTH!$E$233:$E$235</c:f>
              <c:numCache>
                <c:formatCode>0.0</c:formatCode>
                <c:ptCount val="3"/>
                <c:pt idx="0">
                  <c:v>9.442037126196972</c:v>
                </c:pt>
                <c:pt idx="1">
                  <c:v>2.0194725298239979</c:v>
                </c:pt>
                <c:pt idx="2">
                  <c:v>7.4225645963729727</c:v>
                </c:pt>
              </c:numCache>
            </c:numRef>
          </c:val>
        </c:ser>
        <c:ser>
          <c:idx val="1"/>
          <c:order val="1"/>
          <c:tx>
            <c:strRef>
              <c:f>HEALTH!$F$232</c:f>
              <c:strCache>
                <c:ptCount val="1"/>
                <c:pt idx="0">
                  <c:v>2015  I-IV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4969083754918503E-3"/>
                  <c:y val="-2.31481481481481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4969083754918503E-3"/>
                  <c:y val="-3.7037037037037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2442367836082326E-17"/>
                  <c:y val="-2.777777777777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HEALTH!$C$233:$C$235</c:f>
              <c:strCache>
                <c:ptCount val="3"/>
                <c:pt idx="0">
                  <c:v>төрөлт</c:v>
                </c:pt>
                <c:pt idx="1">
                  <c:v>Нас баралт</c:v>
                </c:pt>
                <c:pt idx="2">
                  <c:v>цэвэр өсөлт</c:v>
                </c:pt>
              </c:strCache>
            </c:strRef>
          </c:cat>
          <c:val>
            <c:numRef>
              <c:f>HEALTH!$F$233:$F$235</c:f>
              <c:numCache>
                <c:formatCode>0.0</c:formatCode>
                <c:ptCount val="3"/>
                <c:pt idx="0">
                  <c:v>9.5996191886602844</c:v>
                </c:pt>
                <c:pt idx="1">
                  <c:v>1.9040566985772465</c:v>
                </c:pt>
                <c:pt idx="2">
                  <c:v>7.6955624900830388</c:v>
                </c:pt>
              </c:numCache>
            </c:numRef>
          </c:val>
        </c:ser>
        <c:ser>
          <c:idx val="2"/>
          <c:order val="2"/>
          <c:tx>
            <c:strRef>
              <c:f>HEALTH!$G$232</c:f>
              <c:strCache>
                <c:ptCount val="1"/>
                <c:pt idx="0">
                  <c:v>2016  I-IV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7453625632377745E-3"/>
                  <c:y val="-3.7037037037037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9938167509837023E-3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HEALTH!$C$233:$C$235</c:f>
              <c:strCache>
                <c:ptCount val="3"/>
                <c:pt idx="0">
                  <c:v>төрөлт</c:v>
                </c:pt>
                <c:pt idx="1">
                  <c:v>Нас баралт</c:v>
                </c:pt>
                <c:pt idx="2">
                  <c:v>цэвэр өсөлт</c:v>
                </c:pt>
              </c:strCache>
            </c:strRef>
          </c:cat>
          <c:val>
            <c:numRef>
              <c:f>HEALTH!$G$233:$G$235</c:f>
              <c:numCache>
                <c:formatCode>0.0</c:formatCode>
                <c:ptCount val="3"/>
                <c:pt idx="0">
                  <c:v>8.6720381211011031</c:v>
                </c:pt>
                <c:pt idx="1">
                  <c:v>2.0495215648097149</c:v>
                </c:pt>
                <c:pt idx="2">
                  <c:v>6.6225165562913881</c:v>
                </c:pt>
              </c:numCache>
            </c:numRef>
          </c:val>
        </c:ser>
        <c:ser>
          <c:idx val="3"/>
          <c:order val="3"/>
          <c:tx>
            <c:strRef>
              <c:f>HEALTH!$H$232</c:f>
              <c:strCache>
                <c:ptCount val="1"/>
                <c:pt idx="0">
                  <c:v>2017  I-IV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7453625632377745E-3"/>
                  <c:y val="-3.7037037037037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7453625632377745E-3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242270938729626E-2"/>
                  <c:y val="-1.8518518518518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HEALTH!$C$233:$C$235</c:f>
              <c:strCache>
                <c:ptCount val="3"/>
                <c:pt idx="0">
                  <c:v>төрөлт</c:v>
                </c:pt>
                <c:pt idx="1">
                  <c:v>Нас баралт</c:v>
                </c:pt>
                <c:pt idx="2">
                  <c:v>цэвэр өсөлт</c:v>
                </c:pt>
              </c:strCache>
            </c:strRef>
          </c:cat>
          <c:val>
            <c:numRef>
              <c:f>HEALTH!$H$233:$H$235</c:f>
              <c:numCache>
                <c:formatCode>0.0</c:formatCode>
                <c:ptCount val="3"/>
                <c:pt idx="0">
                  <c:v>7.5290219689196025</c:v>
                </c:pt>
                <c:pt idx="1">
                  <c:v>1.5700916092820847</c:v>
                </c:pt>
                <c:pt idx="2">
                  <c:v>5.9589303596375176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04021848"/>
        <c:axId val="304022240"/>
      </c:barChart>
      <c:catAx>
        <c:axId val="304021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04022240"/>
        <c:crosses val="autoZero"/>
        <c:auto val="1"/>
        <c:lblAlgn val="ctr"/>
        <c:lblOffset val="100"/>
        <c:noMultiLvlLbl val="0"/>
      </c:catAx>
      <c:valAx>
        <c:axId val="304022240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04021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174604860733049"/>
          <c:y val="0.88424985367575681"/>
          <c:w val="0.78999862791181463"/>
          <c:h val="8.53896089666380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Ajilgui!$D$49:$D$55</c:f>
              <c:strCache>
                <c:ptCount val="7"/>
                <c:pt idx="0">
                  <c:v>Бүрэн дунд</c:v>
                </c:pt>
                <c:pt idx="1">
                  <c:v>Дээд</c:v>
                </c:pt>
                <c:pt idx="2">
                  <c:v>Боловсролгүй</c:v>
                </c:pt>
                <c:pt idx="3">
                  <c:v>Бүрэн бус дунд</c:v>
                </c:pt>
                <c:pt idx="4">
                  <c:v>Мэргэжлийн анхан шатны</c:v>
                </c:pt>
                <c:pt idx="5">
                  <c:v>Бага</c:v>
                </c:pt>
                <c:pt idx="6">
                  <c:v>Тусгай дунд </c:v>
                </c:pt>
              </c:strCache>
            </c:strRef>
          </c:cat>
          <c:val>
            <c:numRef>
              <c:f>Ajilgui!$E$49:$E$55</c:f>
              <c:numCache>
                <c:formatCode>0.0</c:formatCode>
                <c:ptCount val="7"/>
                <c:pt idx="0" formatCode="General">
                  <c:v>37.6</c:v>
                </c:pt>
                <c:pt idx="1">
                  <c:v>29</c:v>
                </c:pt>
                <c:pt idx="2" formatCode="General">
                  <c:v>11.4</c:v>
                </c:pt>
                <c:pt idx="3">
                  <c:v>8.6</c:v>
                </c:pt>
                <c:pt idx="4" formatCode="General">
                  <c:v>8.5</c:v>
                </c:pt>
                <c:pt idx="5">
                  <c:v>3</c:v>
                </c:pt>
                <c:pt idx="6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300519608"/>
        <c:axId val="300520000"/>
      </c:barChart>
      <c:catAx>
        <c:axId val="300519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00520000"/>
        <c:crosses val="autoZero"/>
        <c:auto val="1"/>
        <c:lblAlgn val="ctr"/>
        <c:lblOffset val="100"/>
        <c:noMultiLvlLbl val="0"/>
      </c:catAx>
      <c:valAx>
        <c:axId val="3005200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0051960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226900802614528E-2"/>
          <c:y val="0.4049388508118873"/>
          <c:w val="0.94754619839477094"/>
          <c:h val="0.43228862460567613"/>
        </c:manualLayout>
      </c:layout>
      <c:lineChart>
        <c:grouping val="standard"/>
        <c:varyColors val="0"/>
        <c:ser>
          <c:idx val="0"/>
          <c:order val="0"/>
          <c:tx>
            <c:strRef>
              <c:f>'ajild orson'!$J$22</c:f>
              <c:strCache>
                <c:ptCount val="1"/>
                <c:pt idx="0">
                  <c:v>ажлын байрны захиалга, давхардсан тоогоор </c:v>
                </c:pt>
              </c:strCache>
            </c:strRef>
          </c:tx>
          <c:spPr>
            <a:ln>
              <a:prstDash val="sysDash"/>
            </a:ln>
          </c:spPr>
          <c:dLbls>
            <c:dLbl>
              <c:idx val="1"/>
              <c:spPr>
                <a:ln>
                  <a:prstDash val="sysDot"/>
                </a:ln>
                <a:effectLst>
                  <a:outerShdw blurRad="647700" dist="1587500" dir="9840000" algn="bl" rotWithShape="0">
                    <a:sysClr val="windowText" lastClr="000000">
                      <a:alpha val="40000"/>
                    </a:sysClr>
                  </a:outerShdw>
                </a:effectLst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ln>
                  <a:prstDash val="sysDot"/>
                </a:ln>
                <a:effectLst>
                  <a:outerShdw blurRad="647700" dist="1587500" dir="9840000" algn="bl" rotWithShape="0">
                    <a:sysClr val="windowText" lastClr="000000">
                      <a:alpha val="40000"/>
                    </a:sysClr>
                  </a:outerShdw>
                </a:effectLst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ln>
                <a:prstDash val="sysDot"/>
              </a:ln>
              <a:effectLst>
                <a:outerShdw blurRad="647700" dist="1587500" dir="9840000" algn="bl" rotWithShape="0">
                  <a:sysClr val="windowText" lastClr="000000">
                    <a:alpha val="40000"/>
                  </a:sysClr>
                </a:outerShdw>
              </a:effectLst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'ajild orson'!$K$21:$N$21</c:f>
              <c:strCache>
                <c:ptCount val="4"/>
                <c:pt idx="0">
                  <c:v>2014 I-IV</c:v>
                </c:pt>
                <c:pt idx="1">
                  <c:v>2015 I-IV</c:v>
                </c:pt>
                <c:pt idx="2">
                  <c:v>2016 I-IV</c:v>
                </c:pt>
                <c:pt idx="3">
                  <c:v>2017 I-IV</c:v>
                </c:pt>
              </c:strCache>
            </c:strRef>
          </c:cat>
          <c:val>
            <c:numRef>
              <c:f>'ajild orson'!$K$22:$N$22</c:f>
              <c:numCache>
                <c:formatCode>General</c:formatCode>
                <c:ptCount val="4"/>
                <c:pt idx="0" formatCode="0">
                  <c:v>273</c:v>
                </c:pt>
                <c:pt idx="1">
                  <c:v>223</c:v>
                </c:pt>
                <c:pt idx="2">
                  <c:v>327</c:v>
                </c:pt>
                <c:pt idx="3">
                  <c:v>331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'ajild orson'!$J$23</c:f>
              <c:strCache>
                <c:ptCount val="1"/>
                <c:pt idx="0">
                  <c:v>Шинэ ажлын байранд орсон хүний тоо </c:v>
                </c:pt>
              </c:strCache>
            </c:strRef>
          </c:tx>
          <c:dLbls>
            <c:dLbl>
              <c:idx val="1"/>
              <c:layout/>
              <c:spPr/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'ajild orson'!$K$21:$N$21</c:f>
              <c:strCache>
                <c:ptCount val="4"/>
                <c:pt idx="0">
                  <c:v>2014 I-IV</c:v>
                </c:pt>
                <c:pt idx="1">
                  <c:v>2015 I-IV</c:v>
                </c:pt>
                <c:pt idx="2">
                  <c:v>2016 I-IV</c:v>
                </c:pt>
                <c:pt idx="3">
                  <c:v>2017 I-IV</c:v>
                </c:pt>
              </c:strCache>
            </c:strRef>
          </c:cat>
          <c:val>
            <c:numRef>
              <c:f>'ajild orson'!$K$23:$N$23</c:f>
              <c:numCache>
                <c:formatCode>General</c:formatCode>
                <c:ptCount val="4"/>
                <c:pt idx="0" formatCode="0">
                  <c:v>58</c:v>
                </c:pt>
                <c:pt idx="1">
                  <c:v>109</c:v>
                </c:pt>
                <c:pt idx="2">
                  <c:v>180</c:v>
                </c:pt>
                <c:pt idx="3">
                  <c:v>14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0640024"/>
        <c:axId val="300640416"/>
      </c:lineChart>
      <c:catAx>
        <c:axId val="300640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00640416"/>
        <c:crosses val="autoZero"/>
        <c:auto val="1"/>
        <c:lblAlgn val="ctr"/>
        <c:lblOffset val="100"/>
        <c:noMultiLvlLbl val="0"/>
      </c:catAx>
      <c:valAx>
        <c:axId val="300640416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30064002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6.5258257812113113E-2"/>
          <c:y val="9.7382493854934693E-2"/>
          <c:w val="0.92974753627494711"/>
          <c:h val="0.15189667958171896"/>
        </c:manualLayout>
      </c:layout>
      <c:overlay val="0"/>
      <c:txPr>
        <a:bodyPr/>
        <a:lstStyle/>
        <a:p>
          <a:pPr>
            <a:defRPr sz="101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mn-MN" b="1" dirty="0">
                <a:solidFill>
                  <a:schemeClr val="tx2"/>
                </a:solidFill>
              </a:rPr>
              <a:t>НИЙГМИЙН</a:t>
            </a:r>
            <a:r>
              <a:rPr lang="mn-MN" b="1" baseline="0" dirty="0">
                <a:solidFill>
                  <a:schemeClr val="tx2"/>
                </a:solidFill>
              </a:rPr>
              <a:t> ДААТГАЛЫН САНГИЙН ОРЛОГО, төрлөөр</a:t>
            </a:r>
            <a:r>
              <a:rPr lang="mn-MN" b="1" baseline="0" dirty="0" smtClean="0">
                <a:solidFill>
                  <a:schemeClr val="tx2"/>
                </a:solidFill>
              </a:rPr>
              <a:t>, эхний 4 сард, </a:t>
            </a:r>
            <a:r>
              <a:rPr lang="mn-MN" b="1" baseline="0" dirty="0">
                <a:solidFill>
                  <a:schemeClr val="tx2"/>
                </a:solidFill>
              </a:rPr>
              <a:t>сая төгрөг</a:t>
            </a:r>
            <a:endParaRPr lang="en-US" b="1" dirty="0">
              <a:solidFill>
                <a:schemeClr val="tx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9667874760769452E-2"/>
          <c:y val="0.24566271177955618"/>
          <c:w val="0.87753018372703406"/>
          <c:h val="0.500719885898507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nd!$D$48</c:f>
              <c:strCache>
                <c:ptCount val="1"/>
                <c:pt idx="0">
                  <c:v>Аймгийн дүн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nd!$E$47:$F$47</c:f>
              <c:strCache>
                <c:ptCount val="2"/>
                <c:pt idx="0">
                  <c:v>2016 I-IV</c:v>
                </c:pt>
                <c:pt idx="1">
                  <c:v>2017 I-IV</c:v>
                </c:pt>
              </c:strCache>
            </c:strRef>
          </c:cat>
          <c:val>
            <c:numRef>
              <c:f>nd!$E$48:$F$48</c:f>
              <c:numCache>
                <c:formatCode>0.0</c:formatCode>
                <c:ptCount val="2"/>
                <c:pt idx="0" formatCode="General">
                  <c:v>4637.4000000000005</c:v>
                </c:pt>
                <c:pt idx="1">
                  <c:v>4882</c:v>
                </c:pt>
              </c:numCache>
            </c:numRef>
          </c:val>
        </c:ser>
        <c:ser>
          <c:idx val="1"/>
          <c:order val="1"/>
          <c:tx>
            <c:strRef>
              <c:f>nd!$D$49</c:f>
              <c:strCache>
                <c:ptCount val="1"/>
                <c:pt idx="0">
                  <c:v>Тэтгэврийн даатгалын сан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nd!$E$47:$F$47</c:f>
              <c:strCache>
                <c:ptCount val="2"/>
                <c:pt idx="0">
                  <c:v>2016 I-IV</c:v>
                </c:pt>
                <c:pt idx="1">
                  <c:v>2017 I-IV</c:v>
                </c:pt>
              </c:strCache>
            </c:strRef>
          </c:cat>
          <c:val>
            <c:numRef>
              <c:f>nd!$E$49:$F$49</c:f>
              <c:numCache>
                <c:formatCode>0.0</c:formatCode>
                <c:ptCount val="2"/>
                <c:pt idx="0">
                  <c:v>2751.3</c:v>
                </c:pt>
                <c:pt idx="1">
                  <c:v>2689.1</c:v>
                </c:pt>
              </c:numCache>
            </c:numRef>
          </c:val>
        </c:ser>
        <c:ser>
          <c:idx val="2"/>
          <c:order val="2"/>
          <c:tx>
            <c:strRef>
              <c:f>nd!$D$50</c:f>
              <c:strCache>
                <c:ptCount val="1"/>
                <c:pt idx="0">
                  <c:v>Тэтгэмжийн даатгалын сан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nd!$E$47:$F$47</c:f>
              <c:strCache>
                <c:ptCount val="2"/>
                <c:pt idx="0">
                  <c:v>2016 I-IV</c:v>
                </c:pt>
                <c:pt idx="1">
                  <c:v>2017 I-IV</c:v>
                </c:pt>
              </c:strCache>
            </c:strRef>
          </c:cat>
          <c:val>
            <c:numRef>
              <c:f>nd!$E$50:$F$50</c:f>
              <c:numCache>
                <c:formatCode>0.0</c:formatCode>
                <c:ptCount val="2"/>
                <c:pt idx="0" formatCode="General">
                  <c:v>310.10000000000002</c:v>
                </c:pt>
                <c:pt idx="1">
                  <c:v>448.7</c:v>
                </c:pt>
              </c:numCache>
            </c:numRef>
          </c:val>
        </c:ser>
        <c:ser>
          <c:idx val="3"/>
          <c:order val="3"/>
          <c:tx>
            <c:strRef>
              <c:f>nd!$D$51</c:f>
              <c:strCache>
                <c:ptCount val="1"/>
                <c:pt idx="0">
                  <c:v>Эрүүл мэндийн даатгалын сан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nd!$E$47:$F$47</c:f>
              <c:strCache>
                <c:ptCount val="2"/>
                <c:pt idx="0">
                  <c:v>2016 I-IV</c:v>
                </c:pt>
                <c:pt idx="1">
                  <c:v>2017 I-IV</c:v>
                </c:pt>
              </c:strCache>
            </c:strRef>
          </c:cat>
          <c:val>
            <c:numRef>
              <c:f>nd!$E$51:$F$51</c:f>
              <c:numCache>
                <c:formatCode>0.0</c:formatCode>
                <c:ptCount val="2"/>
                <c:pt idx="0">
                  <c:v>1272.0999999999999</c:v>
                </c:pt>
                <c:pt idx="1">
                  <c:v>1217.5999999999999</c:v>
                </c:pt>
              </c:numCache>
            </c:numRef>
          </c:val>
        </c:ser>
        <c:ser>
          <c:idx val="4"/>
          <c:order val="4"/>
          <c:tx>
            <c:strRef>
              <c:f>nd!$D$52</c:f>
              <c:strCache>
                <c:ptCount val="1"/>
                <c:pt idx="0">
                  <c:v>ҮОМШӨ-ний даатгалын сан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nd!$E$47:$F$47</c:f>
              <c:strCache>
                <c:ptCount val="2"/>
                <c:pt idx="0">
                  <c:v>2016 I-IV</c:v>
                </c:pt>
                <c:pt idx="1">
                  <c:v>2017 I-IV</c:v>
                </c:pt>
              </c:strCache>
            </c:strRef>
          </c:cat>
          <c:val>
            <c:numRef>
              <c:f>nd!$E$52:$F$52</c:f>
              <c:numCache>
                <c:formatCode>0.0</c:formatCode>
                <c:ptCount val="2"/>
                <c:pt idx="0">
                  <c:v>233.8</c:v>
                </c:pt>
                <c:pt idx="1">
                  <c:v>226.2</c:v>
                </c:pt>
              </c:numCache>
            </c:numRef>
          </c:val>
        </c:ser>
        <c:ser>
          <c:idx val="5"/>
          <c:order val="5"/>
          <c:tx>
            <c:strRef>
              <c:f>nd!$D$53</c:f>
              <c:strCache>
                <c:ptCount val="1"/>
                <c:pt idx="0">
                  <c:v>Ажилгүйдлийн даатгалын сан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nd!$E$47:$F$47</c:f>
              <c:strCache>
                <c:ptCount val="2"/>
                <c:pt idx="0">
                  <c:v>2016 I-IV</c:v>
                </c:pt>
                <c:pt idx="1">
                  <c:v>2017 I-IV</c:v>
                </c:pt>
              </c:strCache>
            </c:strRef>
          </c:cat>
          <c:val>
            <c:numRef>
              <c:f>nd!$E$53:$F$53</c:f>
              <c:numCache>
                <c:formatCode>0.0</c:formatCode>
                <c:ptCount val="2"/>
                <c:pt idx="0">
                  <c:v>70.099999999999994</c:v>
                </c:pt>
                <c:pt idx="1">
                  <c:v>300.39999999999992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02005096"/>
        <c:axId val="302005488"/>
      </c:barChart>
      <c:catAx>
        <c:axId val="302005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2005488"/>
        <c:crosses val="autoZero"/>
        <c:auto val="1"/>
        <c:lblAlgn val="ctr"/>
        <c:lblOffset val="100"/>
        <c:noMultiLvlLbl val="0"/>
      </c:catAx>
      <c:valAx>
        <c:axId val="3020054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02005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3930553762746874E-2"/>
          <c:y val="0.85654593175853033"/>
          <c:w val="0.98474923295369943"/>
          <c:h val="0.114882639670041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НИЙГМИЙН ДААТГАЛЫН САНГИЙН</a:t>
            </a:r>
            <a:r>
              <a:rPr lang="mn-MN" sz="1200" b="1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ЗАРЛАГА, төрлөөр, эхний 4 сард, сая төгрөг</a:t>
            </a:r>
            <a:endParaRPr lang="en-US" sz="1200" b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1587510936132984"/>
          <c:y val="2.7777777777777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8396253971054521E-2"/>
          <c:y val="0.19744942343763883"/>
          <c:w val="0.95095192495908765"/>
          <c:h val="0.551798993875765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nd!$D$57</c:f>
              <c:strCache>
                <c:ptCount val="1"/>
                <c:pt idx="0">
                  <c:v>Аймгийн дүн 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cap="flat">
              <a:solidFill>
                <a:schemeClr val="bg1">
                  <a:alpha val="97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nd!$E$56:$F$56</c:f>
              <c:strCache>
                <c:ptCount val="2"/>
                <c:pt idx="0">
                  <c:v>2016 I-IV</c:v>
                </c:pt>
                <c:pt idx="1">
                  <c:v>2017 I-IV</c:v>
                </c:pt>
              </c:strCache>
            </c:strRef>
          </c:cat>
          <c:val>
            <c:numRef>
              <c:f>nd!$E$57:$F$57</c:f>
              <c:numCache>
                <c:formatCode>0.0</c:formatCode>
                <c:ptCount val="2"/>
                <c:pt idx="0" formatCode="General">
                  <c:v>12295.4</c:v>
                </c:pt>
                <c:pt idx="1">
                  <c:v>13898.199999999997</c:v>
                </c:pt>
              </c:numCache>
            </c:numRef>
          </c:val>
        </c:ser>
        <c:ser>
          <c:idx val="1"/>
          <c:order val="1"/>
          <c:tx>
            <c:strRef>
              <c:f>nd!$D$58</c:f>
              <c:strCache>
                <c:ptCount val="1"/>
                <c:pt idx="0">
                  <c:v>Тэтгэврийн даатгалын сангийн 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nd!$E$56:$F$56</c:f>
              <c:strCache>
                <c:ptCount val="2"/>
                <c:pt idx="0">
                  <c:v>2016 I-IV</c:v>
                </c:pt>
                <c:pt idx="1">
                  <c:v>2017 I-IV</c:v>
                </c:pt>
              </c:strCache>
            </c:strRef>
          </c:cat>
          <c:val>
            <c:numRef>
              <c:f>nd!$E$58:$F$58</c:f>
              <c:numCache>
                <c:formatCode>0.0</c:formatCode>
                <c:ptCount val="2"/>
                <c:pt idx="0" formatCode="General">
                  <c:v>10539.7</c:v>
                </c:pt>
                <c:pt idx="1">
                  <c:v>11879.3</c:v>
                </c:pt>
              </c:numCache>
            </c:numRef>
          </c:val>
        </c:ser>
        <c:ser>
          <c:idx val="2"/>
          <c:order val="2"/>
          <c:tx>
            <c:strRef>
              <c:f>nd!$D$59</c:f>
              <c:strCache>
                <c:ptCount val="1"/>
                <c:pt idx="0">
                  <c:v>Тэтгэмжийн даатгалын сангийн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nd!$E$56:$F$56</c:f>
              <c:strCache>
                <c:ptCount val="2"/>
                <c:pt idx="0">
                  <c:v>2016 I-IV</c:v>
                </c:pt>
                <c:pt idx="1">
                  <c:v>2017 I-IV</c:v>
                </c:pt>
              </c:strCache>
            </c:strRef>
          </c:cat>
          <c:val>
            <c:numRef>
              <c:f>nd!$E$59:$F$59</c:f>
              <c:numCache>
                <c:formatCode>0.0</c:formatCode>
                <c:ptCount val="2"/>
                <c:pt idx="0">
                  <c:v>522.79999999999995</c:v>
                </c:pt>
                <c:pt idx="1">
                  <c:v>555</c:v>
                </c:pt>
              </c:numCache>
            </c:numRef>
          </c:val>
        </c:ser>
        <c:ser>
          <c:idx val="3"/>
          <c:order val="3"/>
          <c:tx>
            <c:strRef>
              <c:f>nd!$D$60</c:f>
              <c:strCache>
                <c:ptCount val="1"/>
                <c:pt idx="0">
                  <c:v>Эрүүл мэндийн даатгалын сангийн 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nd!$E$56:$F$56</c:f>
              <c:strCache>
                <c:ptCount val="2"/>
                <c:pt idx="0">
                  <c:v>2016 I-IV</c:v>
                </c:pt>
                <c:pt idx="1">
                  <c:v>2017 I-IV</c:v>
                </c:pt>
              </c:strCache>
            </c:strRef>
          </c:cat>
          <c:val>
            <c:numRef>
              <c:f>nd!$E$60:$F$60</c:f>
              <c:numCache>
                <c:formatCode>0.0</c:formatCode>
                <c:ptCount val="2"/>
                <c:pt idx="0" formatCode="General">
                  <c:v>1100.7</c:v>
                </c:pt>
                <c:pt idx="1">
                  <c:v>1167.3</c:v>
                </c:pt>
              </c:numCache>
            </c:numRef>
          </c:val>
        </c:ser>
        <c:ser>
          <c:idx val="4"/>
          <c:order val="4"/>
          <c:tx>
            <c:strRef>
              <c:f>nd!$D$61</c:f>
              <c:strCache>
                <c:ptCount val="1"/>
                <c:pt idx="0">
                  <c:v>ҮОМШӨ-ний даатгалын сангийн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nd!$E$56:$F$56</c:f>
              <c:strCache>
                <c:ptCount val="2"/>
                <c:pt idx="0">
                  <c:v>2016 I-IV</c:v>
                </c:pt>
                <c:pt idx="1">
                  <c:v>2017 I-IV</c:v>
                </c:pt>
              </c:strCache>
            </c:strRef>
          </c:cat>
          <c:val>
            <c:numRef>
              <c:f>nd!$E$61:$F$61</c:f>
              <c:numCache>
                <c:formatCode>0.0</c:formatCode>
                <c:ptCount val="2"/>
                <c:pt idx="0" formatCode="General">
                  <c:v>34.800000000000011</c:v>
                </c:pt>
                <c:pt idx="1">
                  <c:v>25.6</c:v>
                </c:pt>
              </c:numCache>
            </c:numRef>
          </c:val>
        </c:ser>
        <c:ser>
          <c:idx val="5"/>
          <c:order val="5"/>
          <c:tx>
            <c:strRef>
              <c:f>nd!$D$62</c:f>
              <c:strCache>
                <c:ptCount val="1"/>
                <c:pt idx="0">
                  <c:v>Ажилгүйдлийн даатгалын сангийн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nd!$E$56:$F$56</c:f>
              <c:strCache>
                <c:ptCount val="2"/>
                <c:pt idx="0">
                  <c:v>2016 I-IV</c:v>
                </c:pt>
                <c:pt idx="1">
                  <c:v>2017 I-IV</c:v>
                </c:pt>
              </c:strCache>
            </c:strRef>
          </c:cat>
          <c:val>
            <c:numRef>
              <c:f>nd!$E$62:$F$62</c:f>
              <c:numCache>
                <c:formatCode>0.0</c:formatCode>
                <c:ptCount val="2"/>
                <c:pt idx="0">
                  <c:v>97.4</c:v>
                </c:pt>
                <c:pt idx="1">
                  <c:v>271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302006272"/>
        <c:axId val="302006664"/>
      </c:barChart>
      <c:catAx>
        <c:axId val="302006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2006664"/>
        <c:crosses val="autoZero"/>
        <c:auto val="1"/>
        <c:lblAlgn val="ctr"/>
        <c:lblOffset val="100"/>
        <c:noMultiLvlLbl val="0"/>
      </c:catAx>
      <c:valAx>
        <c:axId val="3020066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02006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8076001369394053E-2"/>
          <c:y val="0.8327529892096821"/>
          <c:w val="0.95834075088440041"/>
          <c:h val="0.139469233012540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1">
                <a:solidFill>
                  <a:srgbClr val="0A28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mn-MN" b="1" dirty="0" smtClean="0">
                <a:solidFill>
                  <a:srgbClr val="0A2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ХАЛАМЖЫН</a:t>
            </a:r>
            <a:r>
              <a:rPr lang="mn-MN" b="1" baseline="0" dirty="0" smtClean="0">
                <a:solidFill>
                  <a:srgbClr val="0A2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САНГИЙН ЗАРЦУУЛАЛТ, жил бүрийн 4 сарын байдлаар, сая төгрөгөөр</a:t>
            </a:r>
            <a:endParaRPr lang="en-US" b="1" dirty="0">
              <a:solidFill>
                <a:srgbClr val="0A28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8708629607834555E-2"/>
          <c:y val="0.29387240880604221"/>
          <c:w val="0.93917215347340299"/>
          <c:h val="0.5893783277090363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8064A2">
                  <a:lumMod val="75000"/>
                </a:srgbClr>
              </a:solidFill>
            </a:ln>
          </c:spPr>
          <c:invertIfNegative val="0"/>
          <c:dLbls>
            <c:dLbl>
              <c:idx val="0"/>
              <c:layout>
                <c:manualLayout>
                  <c:x val="-1.1518084049017701E-2"/>
                  <c:y val="-1.5293699641256637E-2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3091101707524658E-4"/>
                  <c:y val="-2.5799722632924162E-2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4329042203057954E-4"/>
                  <c:y val="-1.3162328508063132E-2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963326012819826E-3"/>
                  <c:y val="-1.952893442904789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544205783800836"/>
                      <c:h val="7.8884769753975306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1.6597510373443883E-2"/>
                  <c:y val="-0.34475902586480101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nd!$D$73:$D$76</c:f>
              <c:strCache>
                <c:ptCount val="4"/>
                <c:pt idx="0">
                  <c:v>2014 I-IV</c:v>
                </c:pt>
                <c:pt idx="1">
                  <c:v>2015 I-IV</c:v>
                </c:pt>
                <c:pt idx="2">
                  <c:v>2016 I-IV</c:v>
                </c:pt>
                <c:pt idx="3">
                  <c:v>2017 I-IV</c:v>
                </c:pt>
              </c:strCache>
            </c:strRef>
          </c:cat>
          <c:val>
            <c:numRef>
              <c:f>nd!$E$73:$E$76</c:f>
              <c:numCache>
                <c:formatCode>General</c:formatCode>
                <c:ptCount val="4"/>
                <c:pt idx="0" formatCode="0.0">
                  <c:v>2493.1</c:v>
                </c:pt>
                <c:pt idx="1">
                  <c:v>2813.6</c:v>
                </c:pt>
                <c:pt idx="2" formatCode="0.0">
                  <c:v>2923.2</c:v>
                </c:pt>
                <c:pt idx="3" formatCode="0.0">
                  <c:v>3069.4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axId val="302007448"/>
        <c:axId val="304023416"/>
      </c:barChart>
      <c:catAx>
        <c:axId val="302007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04023416"/>
        <c:crosses val="autoZero"/>
        <c:auto val="1"/>
        <c:lblAlgn val="ctr"/>
        <c:lblOffset val="100"/>
        <c:noMultiLvlLbl val="0"/>
      </c:catAx>
      <c:valAx>
        <c:axId val="30402341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30200744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39327354964227E-2"/>
          <c:y val="0.20143928271924197"/>
          <c:w val="0.89817379856271951"/>
          <c:h val="0.58061461753017563"/>
        </c:manualLayout>
      </c:layout>
      <c:lineChart>
        <c:grouping val="standard"/>
        <c:varyColors val="0"/>
        <c:ser>
          <c:idx val="0"/>
          <c:order val="0"/>
          <c:tx>
            <c:strRef>
              <c:f>'saraar uz '!$A$4</c:f>
              <c:strCache>
                <c:ptCount val="1"/>
                <c:pt idx="0">
                  <c:v>2014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'saraar uz '!$B$3:$M$3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 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'saraar uz '!$B$4:$M$4</c:f>
              <c:numCache>
                <c:formatCode>General</c:formatCode>
                <c:ptCount val="12"/>
                <c:pt idx="0">
                  <c:v>151</c:v>
                </c:pt>
                <c:pt idx="1">
                  <c:v>178</c:v>
                </c:pt>
                <c:pt idx="2">
                  <c:v>201</c:v>
                </c:pt>
                <c:pt idx="3">
                  <c:v>176</c:v>
                </c:pt>
                <c:pt idx="4">
                  <c:v>152</c:v>
                </c:pt>
                <c:pt idx="5">
                  <c:v>198</c:v>
                </c:pt>
                <c:pt idx="6">
                  <c:v>190</c:v>
                </c:pt>
                <c:pt idx="7">
                  <c:v>172</c:v>
                </c:pt>
                <c:pt idx="8">
                  <c:v>191</c:v>
                </c:pt>
                <c:pt idx="9">
                  <c:v>172</c:v>
                </c:pt>
                <c:pt idx="10">
                  <c:v>171</c:v>
                </c:pt>
                <c:pt idx="11">
                  <c:v>175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'saraar uz '!$A$5</c:f>
              <c:strCache>
                <c:ptCount val="1"/>
                <c:pt idx="0">
                  <c:v>2015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'saraar uz '!$B$3:$M$3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 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'saraar uz '!$B$5:$M$5</c:f>
              <c:numCache>
                <c:formatCode>General</c:formatCode>
                <c:ptCount val="12"/>
                <c:pt idx="0">
                  <c:v>182</c:v>
                </c:pt>
                <c:pt idx="1">
                  <c:v>148</c:v>
                </c:pt>
                <c:pt idx="2">
                  <c:v>190</c:v>
                </c:pt>
                <c:pt idx="3">
                  <c:v>206</c:v>
                </c:pt>
                <c:pt idx="4">
                  <c:v>157</c:v>
                </c:pt>
                <c:pt idx="5">
                  <c:v>163</c:v>
                </c:pt>
                <c:pt idx="6">
                  <c:v>171</c:v>
                </c:pt>
                <c:pt idx="7">
                  <c:v>164</c:v>
                </c:pt>
                <c:pt idx="8">
                  <c:v>137</c:v>
                </c:pt>
                <c:pt idx="9">
                  <c:v>132</c:v>
                </c:pt>
                <c:pt idx="10">
                  <c:v>197</c:v>
                </c:pt>
                <c:pt idx="11">
                  <c:v>162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'saraar uz '!$A$6</c:f>
              <c:strCache>
                <c:ptCount val="1"/>
                <c:pt idx="0">
                  <c:v>2016</c:v>
                </c:pt>
              </c:strCache>
            </c:strRef>
          </c:tx>
          <c:spPr>
            <a:ln w="28575" cap="rnd">
              <a:solidFill>
                <a:schemeClr val="tx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'saraar uz '!$B$3:$M$3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 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'saraar uz '!$B$6:$M$6</c:f>
              <c:numCache>
                <c:formatCode>General</c:formatCode>
                <c:ptCount val="12"/>
                <c:pt idx="0">
                  <c:v>175</c:v>
                </c:pt>
                <c:pt idx="1">
                  <c:v>184</c:v>
                </c:pt>
                <c:pt idx="2">
                  <c:v>140</c:v>
                </c:pt>
                <c:pt idx="3">
                  <c:v>173</c:v>
                </c:pt>
                <c:pt idx="4">
                  <c:v>195</c:v>
                </c:pt>
                <c:pt idx="5">
                  <c:v>153</c:v>
                </c:pt>
                <c:pt idx="6">
                  <c:v>171</c:v>
                </c:pt>
                <c:pt idx="7">
                  <c:v>187</c:v>
                </c:pt>
                <c:pt idx="8">
                  <c:v>184</c:v>
                </c:pt>
                <c:pt idx="9">
                  <c:v>156</c:v>
                </c:pt>
                <c:pt idx="10">
                  <c:v>179</c:v>
                </c:pt>
                <c:pt idx="11">
                  <c:v>143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'saraar uz '!$A$7</c:f>
              <c:strCache>
                <c:ptCount val="1"/>
                <c:pt idx="0">
                  <c:v>2017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'saraar uz '!$B$3:$M$3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 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'saraar uz '!$B$7:$M$7</c:f>
              <c:numCache>
                <c:formatCode>General</c:formatCode>
                <c:ptCount val="12"/>
                <c:pt idx="0">
                  <c:v>134</c:v>
                </c:pt>
                <c:pt idx="1">
                  <c:v>143</c:v>
                </c:pt>
                <c:pt idx="2">
                  <c:v>171</c:v>
                </c:pt>
                <c:pt idx="3">
                  <c:v>163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6756696"/>
        <c:axId val="306757088"/>
      </c:lineChart>
      <c:catAx>
        <c:axId val="306756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757088"/>
        <c:crosses val="autoZero"/>
        <c:auto val="1"/>
        <c:lblAlgn val="ctr"/>
        <c:lblOffset val="100"/>
        <c:noMultiLvlLbl val="0"/>
      </c:catAx>
      <c:valAx>
        <c:axId val="306757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756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105353579998569"/>
          <c:y val="0.92528686265314031"/>
          <c:w val="0.63032558724073828"/>
          <c:h val="7.05334090292005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A288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b="1" dirty="0" smtClean="0">
                <a:solidFill>
                  <a:srgbClr val="0A2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  <a:r>
              <a:rPr lang="mn-MN" b="1" baseline="0" dirty="0" smtClean="0">
                <a:solidFill>
                  <a:srgbClr val="0A2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амьд төрөлтөд ноогдох нялхсын эндэгдэл, </a:t>
            </a:r>
            <a:r>
              <a:rPr lang="mn-MN" b="0" baseline="0" dirty="0" smtClean="0">
                <a:solidFill>
                  <a:srgbClr val="0A28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сараар </a:t>
            </a:r>
            <a:endParaRPr lang="en-US" b="0" dirty="0">
              <a:solidFill>
                <a:srgbClr val="0A28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3873410054512431E-2"/>
          <c:y val="0.18876823005819932"/>
          <c:w val="0.94045707427597192"/>
          <c:h val="0.59792901974209745"/>
        </c:manualLayout>
      </c:layout>
      <c:lineChart>
        <c:grouping val="standard"/>
        <c:varyColors val="0"/>
        <c:ser>
          <c:idx val="0"/>
          <c:order val="0"/>
          <c:tx>
            <c:strRef>
              <c:f>'saraar uz '!$A$10</c:f>
              <c:strCache>
                <c:ptCount val="1"/>
                <c:pt idx="0">
                  <c:v>2014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'saraar uz '!$B$9:$M$9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 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'saraar uz '!$B$10:$M$10</c:f>
              <c:numCache>
                <c:formatCode>0.0</c:formatCode>
                <c:ptCount val="12"/>
                <c:pt idx="0">
                  <c:v>6.6225165562913881</c:v>
                </c:pt>
                <c:pt idx="1">
                  <c:v>11.235955056179773</c:v>
                </c:pt>
                <c:pt idx="2">
                  <c:v>29.850746268656717</c:v>
                </c:pt>
                <c:pt idx="3">
                  <c:v>22.72727272727273</c:v>
                </c:pt>
                <c:pt idx="4">
                  <c:v>26.315789473684209</c:v>
                </c:pt>
                <c:pt idx="5">
                  <c:v>30.303030303030301</c:v>
                </c:pt>
                <c:pt idx="6">
                  <c:v>21.052631578947359</c:v>
                </c:pt>
                <c:pt idx="7">
                  <c:v>11.627906976744185</c:v>
                </c:pt>
                <c:pt idx="8">
                  <c:v>20.942408376963343</c:v>
                </c:pt>
                <c:pt idx="9">
                  <c:v>0</c:v>
                </c:pt>
                <c:pt idx="10">
                  <c:v>5.8479532163742673</c:v>
                </c:pt>
                <c:pt idx="11">
                  <c:v>34.285714285714285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'saraar uz '!$A$11</c:f>
              <c:strCache>
                <c:ptCount val="1"/>
                <c:pt idx="0">
                  <c:v>2015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'saraar uz '!$B$9:$M$9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 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'saraar uz '!$B$11:$M$11</c:f>
              <c:numCache>
                <c:formatCode>0.0</c:formatCode>
                <c:ptCount val="12"/>
                <c:pt idx="0">
                  <c:v>16.483516483516482</c:v>
                </c:pt>
                <c:pt idx="1">
                  <c:v>33.783783783783775</c:v>
                </c:pt>
                <c:pt idx="2">
                  <c:v>36.842105263157897</c:v>
                </c:pt>
                <c:pt idx="3">
                  <c:v>0</c:v>
                </c:pt>
                <c:pt idx="4">
                  <c:v>19.108280254777064</c:v>
                </c:pt>
                <c:pt idx="5">
                  <c:v>12.26993865030675</c:v>
                </c:pt>
                <c:pt idx="6">
                  <c:v>17.543859649122801</c:v>
                </c:pt>
                <c:pt idx="7">
                  <c:v>18.292682926829265</c:v>
                </c:pt>
                <c:pt idx="8">
                  <c:v>14.598540145985401</c:v>
                </c:pt>
                <c:pt idx="9">
                  <c:v>30.303030303030301</c:v>
                </c:pt>
                <c:pt idx="10">
                  <c:v>30.456852791878177</c:v>
                </c:pt>
                <c:pt idx="11">
                  <c:v>18.518518518518523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'saraar uz '!$A$12</c:f>
              <c:strCache>
                <c:ptCount val="1"/>
                <c:pt idx="0">
                  <c:v>2016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'saraar uz '!$B$9:$M$9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 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'saraar uz '!$B$12:$M$12</c:f>
              <c:numCache>
                <c:formatCode>0.0</c:formatCode>
                <c:ptCount val="12"/>
                <c:pt idx="0">
                  <c:v>34.285714285714285</c:v>
                </c:pt>
                <c:pt idx="1">
                  <c:v>32.608695652173921</c:v>
                </c:pt>
                <c:pt idx="2">
                  <c:v>50</c:v>
                </c:pt>
                <c:pt idx="3">
                  <c:v>17.341040462427742</c:v>
                </c:pt>
                <c:pt idx="4">
                  <c:v>41.025641025641022</c:v>
                </c:pt>
                <c:pt idx="5">
                  <c:v>13.071895424836601</c:v>
                </c:pt>
                <c:pt idx="6">
                  <c:v>23.391812865497077</c:v>
                </c:pt>
                <c:pt idx="7">
                  <c:v>10.695187165775401</c:v>
                </c:pt>
                <c:pt idx="8">
                  <c:v>10.869565217391308</c:v>
                </c:pt>
                <c:pt idx="9">
                  <c:v>12.820512820512819</c:v>
                </c:pt>
                <c:pt idx="10">
                  <c:v>11.173184357541901</c:v>
                </c:pt>
                <c:pt idx="11">
                  <c:v>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'saraar uz '!$A$13</c:f>
              <c:strCache>
                <c:ptCount val="1"/>
                <c:pt idx="0">
                  <c:v>2017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strRef>
              <c:f>'saraar uz '!$B$9:$M$9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 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'saraar uz '!$B$13:$M$13</c:f>
              <c:numCache>
                <c:formatCode>0.0</c:formatCode>
                <c:ptCount val="12"/>
                <c:pt idx="0">
                  <c:v>0</c:v>
                </c:pt>
                <c:pt idx="1">
                  <c:v>20.979020979020977</c:v>
                </c:pt>
                <c:pt idx="2">
                  <c:v>11.695906432748536</c:v>
                </c:pt>
                <c:pt idx="3">
                  <c:v>12.26993865030675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6757872"/>
        <c:axId val="306758264"/>
      </c:lineChart>
      <c:catAx>
        <c:axId val="306757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758264"/>
        <c:crosses val="autoZero"/>
        <c:auto val="1"/>
        <c:lblAlgn val="ctr"/>
        <c:lblOffset val="100"/>
        <c:noMultiLvlLbl val="0"/>
      </c:catAx>
      <c:valAx>
        <c:axId val="306758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757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472003499562558"/>
          <c:y val="0.89449432167112941"/>
          <c:w val="0.56833770778652659"/>
          <c:h val="7.78322006697562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0.01433</cdr:x>
      <cdr:y>0.01051</cdr:y>
    </cdr:from>
    <cdr:to>
      <cdr:x>0.95793</cdr:x>
      <cdr:y>0.11862</cdr:y>
    </cdr:to>
    <cdr:sp macro="" textlink="">
      <cdr:nvSpPr>
        <cdr:cNvPr id="137523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7591" y="22225"/>
          <a:ext cx="3133742" cy="2286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27432" bIns="18288" anchor="ctr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mn-MN" sz="1100" b="0" i="0" strike="noStrike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Гэмт</a:t>
          </a:r>
          <a:r>
            <a:rPr lang="mn-MN" sz="1100" b="0" i="0" strike="noStrike" baseline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хэргийн гаралт, жил бүрийн эхний </a:t>
          </a:r>
          <a:r>
            <a:rPr lang="en-US" sz="1100" b="0" i="0" strike="noStrike" baseline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4</a:t>
          </a:r>
          <a:r>
            <a:rPr lang="mn-MN" sz="1100" b="0" i="0" strike="noStrike" baseline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сард,</a:t>
          </a:r>
          <a:r>
            <a:rPr lang="mn-MN" sz="1100" b="0" i="0" strike="noStrike">
              <a:solidFill>
                <a:srgbClr val="FF0000"/>
              </a:solidFill>
              <a:latin typeface="Arial" pitchFamily="34" charset="0"/>
              <a:cs typeface="Arial" pitchFamily="34" charset="0"/>
            </a:rPr>
            <a:t>тоо</a:t>
          </a:r>
          <a:endParaRPr lang="en-US" sz="1100" b="0" i="0" strike="noStrike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0.09064</cdr:x>
      <cdr:y>0.88514</cdr:y>
    </cdr:from>
    <cdr:to>
      <cdr:x>0.99108</cdr:x>
      <cdr:y>0.98311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81025" y="2495550"/>
          <a:ext cx="5772150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0.05498</cdr:x>
      <cdr:y>0.91554</cdr:y>
    </cdr:from>
    <cdr:to>
      <cdr:x>0.95542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52426" y="2581275"/>
          <a:ext cx="577215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mn-MN" sz="1100" b="1"/>
            <a:t>2007      2008      2009       2010         2011        2012        2013      2014        2015        2016       2017</a:t>
          </a:r>
          <a:endParaRPr lang="en-US" sz="1100" b="1"/>
        </a:p>
      </cdr:txBody>
    </cdr:sp>
  </cdr:relSizeAnchor>
  <cdr:relSizeAnchor xmlns:cdr="http://schemas.openxmlformats.org/drawingml/2006/chartDrawing">
    <cdr:from>
      <cdr:x>0.08321</cdr:x>
      <cdr:y>0.01351</cdr:y>
    </cdr:from>
    <cdr:to>
      <cdr:x>0.68499</cdr:x>
      <cdr:y>0.13851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33400" y="38100"/>
          <a:ext cx="3857625" cy="3524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0.06092</cdr:x>
      <cdr:y>0.01014</cdr:y>
    </cdr:from>
    <cdr:to>
      <cdr:x>0.86776</cdr:x>
      <cdr:y>0.11149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90525" y="28576"/>
          <a:ext cx="5172075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mn-MN" sz="1400" b="1"/>
            <a:t>БОЙЖУУЛСАН</a:t>
          </a:r>
          <a:r>
            <a:rPr lang="mn-MN" sz="1400" b="1" baseline="0"/>
            <a:t> ТӨЛ, жил бүрийн эхний 4 сард, мянган толгой</a:t>
          </a:r>
          <a:endParaRPr lang="en-US" sz="1400" b="1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60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44DE7-D350-441A-8348-B063E5C2FC47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6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DA4A5-4CC5-4B64-9EDC-941637C2F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299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60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D0AFC-6A1A-4B11-B1D2-8B922FC0DC87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14" y="4415531"/>
            <a:ext cx="5608975" cy="418360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6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AFDBB-8DB3-448B-BA3C-0DD2AF2CBC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66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E0119-06FE-4B65-AF2E-B989178FE15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53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693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86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93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259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731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747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086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785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935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497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897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224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7654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245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9666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324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2160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8511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8709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7678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3088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887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956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2780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2141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197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228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3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761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58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20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318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26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09D15-E1E8-458B-8A9A-CEDC445DEC0A}" type="datetimeFigureOut">
              <a:rPr lang="en-US" smtClean="0"/>
              <a:pPr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81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021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420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chart" Target="../charts/char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038600" y="3200400"/>
            <a:ext cx="3733800" cy="76944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mn-MN" altLang="en-US" sz="4400" b="1" dirty="0" smtClean="0">
                <a:solidFill>
                  <a:srgbClr val="003296"/>
                </a:solidFill>
                <a:ea typeface="Arial Unicode MS" panose="020B0604020202020204" pitchFamily="34" charset="-128"/>
              </a:rPr>
              <a:t>201</a:t>
            </a:r>
            <a:r>
              <a:rPr lang="en-US" altLang="en-US" sz="4400" b="1" dirty="0" smtClean="0">
                <a:solidFill>
                  <a:srgbClr val="003296"/>
                </a:solidFill>
                <a:ea typeface="Arial Unicode MS" panose="020B0604020202020204" pitchFamily="34" charset="-128"/>
              </a:rPr>
              <a:t>7 I-IV</a:t>
            </a:r>
            <a:endParaRPr lang="en-US" altLang="en-US" sz="4400" b="1" dirty="0">
              <a:solidFill>
                <a:srgbClr val="003296"/>
              </a:solidFill>
              <a:ea typeface="Arial Unicode MS" panose="020B0604020202020204" pitchFamily="34" charset="-128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11201"/>
            <a:ext cx="1676706" cy="166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0"/>
            <a:ext cx="10820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220980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             </a:t>
            </a:r>
            <a:r>
              <a:rPr lang="mn-MN" sz="3200" b="1" dirty="0" smtClean="0">
                <a:solidFill>
                  <a:schemeClr val="accent1"/>
                </a:solidFill>
              </a:rPr>
              <a:t>УВС АЙМГИЙН НИЙГЭМ ЭДИЙН </a:t>
            </a:r>
            <a:endParaRPr lang="en-US" sz="3200" b="1" dirty="0" smtClean="0">
              <a:solidFill>
                <a:schemeClr val="accent1"/>
              </a:solidFill>
            </a:endParaRPr>
          </a:p>
          <a:p>
            <a:r>
              <a:rPr lang="en-US" sz="3200" b="1" dirty="0">
                <a:solidFill>
                  <a:schemeClr val="accent1"/>
                </a:solidFill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</a:rPr>
              <a:t>                      </a:t>
            </a:r>
            <a:r>
              <a:rPr lang="mn-MN" sz="3200" b="1" dirty="0" smtClean="0">
                <a:solidFill>
                  <a:schemeClr val="accent1"/>
                </a:solidFill>
              </a:rPr>
              <a:t>ЗАСГИЙН БАЙДАЛ</a:t>
            </a:r>
          </a:p>
          <a:p>
            <a:r>
              <a:rPr lang="mn-MN" sz="3200" b="1" dirty="0">
                <a:solidFill>
                  <a:schemeClr val="accent1"/>
                </a:solidFill>
              </a:rPr>
              <a:t> </a:t>
            </a:r>
            <a:r>
              <a:rPr lang="mn-MN" sz="3200" b="1" dirty="0" smtClean="0">
                <a:solidFill>
                  <a:schemeClr val="accent1"/>
                </a:solidFill>
              </a:rPr>
              <a:t>                                </a:t>
            </a:r>
            <a:r>
              <a:rPr lang="mn-Mong-CN" sz="3200" b="1" dirty="0" smtClean="0">
                <a:solidFill>
                  <a:schemeClr val="accent1"/>
                </a:solidFill>
              </a:rPr>
              <a:t>2017  </a:t>
            </a:r>
            <a:r>
              <a:rPr lang="en-US" sz="3200" b="1" dirty="0" smtClean="0">
                <a:solidFill>
                  <a:schemeClr val="accent1"/>
                </a:solidFill>
              </a:rPr>
              <a:t>I-IV</a:t>
            </a:r>
            <a:endParaRPr lang="en-US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50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>
              <a:spcBef>
                <a:spcPct val="20000"/>
              </a:spcBef>
              <a:buClr>
                <a:srgbClr val="F79646">
                  <a:lumMod val="50000"/>
                </a:srgbClr>
              </a:buClr>
              <a:buSzPct val="80000"/>
              <a:defRPr/>
            </a:pPr>
            <a:r>
              <a:rPr lang="mn-MN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ХҮН АМ, НИЙГМИЙН ҮЗҮҮЛЭЛТ- Эрүүл мэнд</a:t>
            </a:r>
            <a:endParaRPr lang="mn-MN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943600" y="1066800"/>
            <a:ext cx="5664" cy="551519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51240"/>
            <a:ext cx="4564062" cy="594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838200"/>
            <a:ext cx="4251134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371600" y="1752600"/>
            <a:ext cx="9604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</a:rPr>
              <a:t>2015 I-I</a:t>
            </a:r>
            <a:r>
              <a:rPr lang="en-US" altLang="en-US" sz="1100" b="1" dirty="0">
                <a:solidFill>
                  <a:prstClr val="white"/>
                </a:solidFill>
                <a:latin typeface="Arial" pitchFamily="34" charset="0"/>
              </a:rPr>
              <a:t>V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1401762" y="3429000"/>
            <a:ext cx="9604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</a:rPr>
              <a:t>201</a:t>
            </a:r>
            <a:r>
              <a:rPr lang="mn-MN" altLang="en-US" sz="1100" b="1" dirty="0" smtClean="0">
                <a:solidFill>
                  <a:prstClr val="white"/>
                </a:solidFill>
                <a:latin typeface="Arial" pitchFamily="34" charset="0"/>
              </a:rPr>
              <a:t>6</a:t>
            </a:r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</a:rPr>
              <a:t> I-IV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1417638" y="3810000"/>
            <a:ext cx="9588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</a:rPr>
              <a:t>201</a:t>
            </a:r>
            <a:r>
              <a:rPr lang="mn-MN" altLang="en-US" sz="1100" b="1" dirty="0" smtClean="0">
                <a:solidFill>
                  <a:prstClr val="white"/>
                </a:solidFill>
                <a:latin typeface="Arial" pitchFamily="34" charset="0"/>
              </a:rPr>
              <a:t>7</a:t>
            </a:r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</a:rPr>
              <a:t> I-IV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819400" y="4724400"/>
            <a:ext cx="2667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mn-MN" sz="1200" b="1" dirty="0">
                <a:solidFill>
                  <a:prstClr val="white"/>
                </a:solidFill>
                <a:latin typeface="Arial" pitchFamily="34" charset="0"/>
              </a:rPr>
              <a:t> </a:t>
            </a:r>
          </a:p>
          <a:p>
            <a:pPr algn="just"/>
            <a:r>
              <a:rPr lang="mn-MN" sz="1200" b="1" dirty="0" smtClean="0">
                <a:solidFill>
                  <a:prstClr val="white"/>
                </a:solidFill>
                <a:latin typeface="Arial" pitchFamily="34" charset="0"/>
              </a:rPr>
              <a:t>201</a:t>
            </a:r>
            <a:r>
              <a:rPr lang="en-US" sz="1200" b="1" dirty="0" smtClean="0">
                <a:solidFill>
                  <a:prstClr val="white"/>
                </a:solidFill>
                <a:latin typeface="Arial" pitchFamily="34" charset="0"/>
              </a:rPr>
              <a:t>7 </a:t>
            </a:r>
            <a:r>
              <a:rPr lang="mn-MN" sz="1200" b="1" dirty="0" smtClean="0">
                <a:solidFill>
                  <a:prstClr val="white"/>
                </a:solidFill>
                <a:latin typeface="Arial" pitchFamily="34" charset="0"/>
              </a:rPr>
              <a:t>оны </a:t>
            </a:r>
            <a:r>
              <a:rPr lang="en-US" sz="1200" b="1" dirty="0">
                <a:solidFill>
                  <a:prstClr val="white"/>
                </a:solidFill>
                <a:latin typeface="Arial" pitchFamily="34" charset="0"/>
              </a:rPr>
              <a:t>4</a:t>
            </a:r>
            <a:r>
              <a:rPr lang="mn-MN" sz="1200" b="1" dirty="0" smtClean="0">
                <a:solidFill>
                  <a:prstClr val="white"/>
                </a:solidFill>
                <a:latin typeface="Arial" pitchFamily="34" charset="0"/>
              </a:rPr>
              <a:t> дүгээр </a:t>
            </a:r>
            <a:r>
              <a:rPr lang="mn-MN" sz="1200" b="1" dirty="0">
                <a:solidFill>
                  <a:prstClr val="white"/>
                </a:solidFill>
                <a:latin typeface="Arial" pitchFamily="34" charset="0"/>
              </a:rPr>
              <a:t>сард </a:t>
            </a:r>
            <a:r>
              <a:rPr lang="en-US" sz="1200" b="1" dirty="0" smtClean="0">
                <a:solidFill>
                  <a:prstClr val="white"/>
                </a:solidFill>
                <a:latin typeface="Arial" pitchFamily="34" charset="0"/>
              </a:rPr>
              <a:t>6</a:t>
            </a:r>
            <a:r>
              <a:rPr lang="mn-MN" sz="1200" b="1" dirty="0" smtClean="0">
                <a:solidFill>
                  <a:prstClr val="white"/>
                </a:solidFill>
                <a:latin typeface="Arial" pitchFamily="34" charset="0"/>
              </a:rPr>
              <a:t>11 </a:t>
            </a:r>
            <a:r>
              <a:rPr lang="mn-MN" sz="1200" b="1" dirty="0">
                <a:solidFill>
                  <a:prstClr val="white"/>
                </a:solidFill>
                <a:latin typeface="Arial" pitchFamily="34" charset="0"/>
              </a:rPr>
              <a:t>эх амаржиж, </a:t>
            </a:r>
            <a:r>
              <a:rPr lang="en-US" sz="1200" b="1" dirty="0" smtClean="0">
                <a:solidFill>
                  <a:prstClr val="white"/>
                </a:solidFill>
                <a:latin typeface="Arial" pitchFamily="34" charset="0"/>
              </a:rPr>
              <a:t>6</a:t>
            </a:r>
            <a:r>
              <a:rPr lang="mn-MN" sz="1200" b="1" dirty="0" smtClean="0">
                <a:solidFill>
                  <a:prstClr val="white"/>
                </a:solidFill>
                <a:latin typeface="Arial" pitchFamily="34" charset="0"/>
              </a:rPr>
              <a:t>09 </a:t>
            </a:r>
            <a:r>
              <a:rPr lang="mn-MN" sz="1200" b="1" dirty="0">
                <a:solidFill>
                  <a:prstClr val="white"/>
                </a:solidFill>
                <a:latin typeface="Arial" pitchFamily="34" charset="0"/>
              </a:rPr>
              <a:t>хүүхэд төрүүлсэн нь өмнөх </a:t>
            </a:r>
            <a:r>
              <a:rPr lang="mn-MN" sz="1200" b="1" dirty="0" smtClean="0">
                <a:solidFill>
                  <a:prstClr val="white"/>
                </a:solidFill>
                <a:latin typeface="Arial" pitchFamily="34" charset="0"/>
              </a:rPr>
              <a:t>оноос амаржсан </a:t>
            </a:r>
            <a:r>
              <a:rPr lang="mn-MN" sz="1200" b="1" dirty="0">
                <a:solidFill>
                  <a:prstClr val="white"/>
                </a:solidFill>
                <a:latin typeface="Arial" pitchFamily="34" charset="0"/>
              </a:rPr>
              <a:t>эх </a:t>
            </a:r>
            <a:r>
              <a:rPr lang="mn-MN" sz="1200" b="1" dirty="0" smtClean="0">
                <a:solidFill>
                  <a:prstClr val="white"/>
                </a:solidFill>
                <a:latin typeface="Arial" pitchFamily="34" charset="0"/>
              </a:rPr>
              <a:t>61 (9.1%)-аар</a:t>
            </a:r>
            <a:r>
              <a:rPr lang="mn-MN" sz="1200" b="1" dirty="0">
                <a:solidFill>
                  <a:prstClr val="white"/>
                </a:solidFill>
                <a:latin typeface="Arial" pitchFamily="34" charset="0"/>
              </a:rPr>
              <a:t>,  хүүхэд </a:t>
            </a:r>
            <a:r>
              <a:rPr lang="mn-MN" sz="1200" b="1" dirty="0" smtClean="0">
                <a:solidFill>
                  <a:prstClr val="white"/>
                </a:solidFill>
                <a:latin typeface="Arial" pitchFamily="34" charset="0"/>
              </a:rPr>
              <a:t>68 (10.0%)-аар </a:t>
            </a:r>
            <a:r>
              <a:rPr lang="mn-MN" sz="1200" b="1" dirty="0">
                <a:solidFill>
                  <a:prstClr val="white"/>
                </a:solidFill>
                <a:latin typeface="Arial" pitchFamily="34" charset="0"/>
              </a:rPr>
              <a:t>буурчээ. </a:t>
            </a:r>
            <a:endParaRPr lang="en-US" sz="1200" b="1" dirty="0">
              <a:solidFill>
                <a:prstClr val="white"/>
              </a:solidFill>
              <a:latin typeface="Arial" pitchFamily="34" charset="0"/>
            </a:endParaRPr>
          </a:p>
          <a:p>
            <a:pPr algn="just"/>
            <a:endParaRPr lang="en-US" sz="1200" b="1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3762375" y="1998663"/>
            <a:ext cx="1876425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rgbClr val="00329B"/>
                </a:solidFill>
                <a:latin typeface="Arial" panose="020B0604020202020204" pitchFamily="34" charset="0"/>
              </a:rPr>
              <a:t>718</a:t>
            </a:r>
            <a:endParaRPr lang="mn-MN" altLang="en-US" sz="28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3911600" y="2876550"/>
            <a:ext cx="1539875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200" b="1" dirty="0" smtClean="0">
                <a:solidFill>
                  <a:srgbClr val="00329B"/>
                </a:solidFill>
                <a:latin typeface="Arial" panose="020B0604020202020204" pitchFamily="34" charset="0"/>
              </a:rPr>
              <a:t>672</a:t>
            </a:r>
            <a:endParaRPr lang="mn-MN" altLang="en-US" sz="32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3843337" y="4002088"/>
            <a:ext cx="1612900" cy="646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600" b="1" dirty="0" smtClean="0">
                <a:solidFill>
                  <a:srgbClr val="00329B"/>
                </a:solidFill>
                <a:latin typeface="Arial" panose="020B0604020202020204" pitchFamily="34" charset="0"/>
              </a:rPr>
              <a:t>611</a:t>
            </a:r>
            <a:endParaRPr lang="mn-MN" altLang="en-US" sz="36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9324975" y="1676400"/>
            <a:ext cx="1876425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rgbClr val="00329B"/>
                </a:solidFill>
                <a:latin typeface="Arial" panose="020B0604020202020204" pitchFamily="34" charset="0"/>
              </a:rPr>
              <a:t>726</a:t>
            </a:r>
            <a:endParaRPr lang="mn-MN" altLang="en-US" sz="28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9367837" y="2495550"/>
            <a:ext cx="1876425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200" b="1" dirty="0" smtClean="0">
                <a:solidFill>
                  <a:srgbClr val="00329B"/>
                </a:solidFill>
                <a:latin typeface="Arial" panose="020B0604020202020204" pitchFamily="34" charset="0"/>
              </a:rPr>
              <a:t>677</a:t>
            </a:r>
            <a:endParaRPr lang="mn-MN" altLang="en-US" sz="32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9415462" y="3240088"/>
            <a:ext cx="1706563" cy="646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600" b="1" dirty="0" smtClean="0">
                <a:solidFill>
                  <a:srgbClr val="00329B"/>
                </a:solidFill>
                <a:latin typeface="Arial" panose="020B0604020202020204" pitchFamily="34" charset="0"/>
              </a:rPr>
              <a:t>609</a:t>
            </a:r>
            <a:endParaRPr lang="mn-MN" altLang="en-US" sz="36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7924800" y="4800600"/>
            <a:ext cx="2438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750"/>
              </a:spcBef>
            </a:pPr>
            <a:r>
              <a:rPr lang="mn-MN" sz="1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Аймгийн </a:t>
            </a:r>
            <a:r>
              <a:rPr lang="mn-MN" sz="1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хэмжээнд нялхсын эндэгдэл эхний 4 сард 7 болж, өмнөх оны мөн үеэс 15 (68.2%)-аар, тав хүртэлх насны хүүхдийн эндэгдэл </a:t>
            </a:r>
            <a:r>
              <a:rPr lang="mn-MN" sz="1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10 болж, </a:t>
            </a:r>
            <a:r>
              <a:rPr lang="mn-MN" sz="12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өмнөх оны мөн үеэс 14 (58.3%)-өөр буурсан байна. </a:t>
            </a: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6400800" y="1771650"/>
            <a:ext cx="2209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400" b="1" dirty="0" smtClean="0">
                <a:solidFill>
                  <a:prstClr val="white"/>
                </a:solidFill>
                <a:latin typeface="Arial" pitchFamily="34" charset="0"/>
              </a:rPr>
              <a:t>201</a:t>
            </a:r>
            <a:r>
              <a:rPr lang="mn-MN" altLang="en-US" sz="1400" b="1" dirty="0" smtClean="0">
                <a:solidFill>
                  <a:prstClr val="white"/>
                </a:solidFill>
                <a:latin typeface="Arial" pitchFamily="34" charset="0"/>
              </a:rPr>
              <a:t>5</a:t>
            </a:r>
            <a:r>
              <a:rPr lang="en-US" altLang="en-US" sz="1400" b="1" dirty="0" smtClean="0">
                <a:solidFill>
                  <a:prstClr val="white"/>
                </a:solidFill>
                <a:latin typeface="Arial" pitchFamily="34" charset="0"/>
              </a:rPr>
              <a:t> I</a:t>
            </a:r>
            <a:r>
              <a:rPr lang="mn-MN" altLang="en-US" sz="1400" b="1" dirty="0" smtClean="0">
                <a:solidFill>
                  <a:prstClr val="white"/>
                </a:solidFill>
                <a:latin typeface="Arial" pitchFamily="34" charset="0"/>
              </a:rPr>
              <a:t>-</a:t>
            </a:r>
            <a:r>
              <a:rPr lang="en-US" altLang="en-US" sz="1400" b="1" dirty="0" smtClean="0">
                <a:solidFill>
                  <a:prstClr val="white"/>
                </a:solidFill>
                <a:latin typeface="Arial" pitchFamily="34" charset="0"/>
              </a:rPr>
              <a:t>IV</a:t>
            </a:r>
            <a:endParaRPr lang="mn-MN" altLang="en-US" sz="1400" b="1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6400800" y="2209800"/>
            <a:ext cx="2209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400" b="1" dirty="0" smtClean="0">
                <a:solidFill>
                  <a:prstClr val="white"/>
                </a:solidFill>
                <a:latin typeface="Arial" pitchFamily="34" charset="0"/>
              </a:rPr>
              <a:t>201</a:t>
            </a:r>
            <a:r>
              <a:rPr lang="mn-MN" altLang="en-US" sz="1400" b="1" dirty="0" smtClean="0">
                <a:solidFill>
                  <a:prstClr val="white"/>
                </a:solidFill>
                <a:latin typeface="Arial" pitchFamily="34" charset="0"/>
              </a:rPr>
              <a:t>6</a:t>
            </a:r>
            <a:r>
              <a:rPr lang="en-US" altLang="en-US" sz="1400" b="1" dirty="0" smtClean="0">
                <a:solidFill>
                  <a:prstClr val="white"/>
                </a:solidFill>
                <a:latin typeface="Arial" pitchFamily="34" charset="0"/>
              </a:rPr>
              <a:t> I-IV</a:t>
            </a:r>
            <a:endParaRPr lang="mn-MN" altLang="en-US" sz="1400" b="1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6400800" y="3810000"/>
            <a:ext cx="2209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400" b="1" dirty="0" smtClean="0">
                <a:solidFill>
                  <a:prstClr val="white"/>
                </a:solidFill>
                <a:latin typeface="Arial" pitchFamily="34" charset="0"/>
              </a:rPr>
              <a:t>201</a:t>
            </a:r>
            <a:r>
              <a:rPr lang="mn-MN" altLang="en-US" sz="1400" b="1" dirty="0" smtClean="0">
                <a:solidFill>
                  <a:prstClr val="white"/>
                </a:solidFill>
                <a:latin typeface="Arial" pitchFamily="34" charset="0"/>
              </a:rPr>
              <a:t>7</a:t>
            </a:r>
            <a:r>
              <a:rPr lang="en-US" altLang="en-US" sz="1400" b="1" dirty="0" smtClean="0">
                <a:solidFill>
                  <a:prstClr val="white"/>
                </a:solidFill>
                <a:latin typeface="Arial" pitchFamily="34" charset="0"/>
              </a:rPr>
              <a:t> I-IV</a:t>
            </a:r>
            <a:endParaRPr lang="mn-MN" altLang="en-US" sz="1400" b="1" dirty="0">
              <a:solidFill>
                <a:prstClr val="white"/>
              </a:solidFill>
              <a:latin typeface="Arial" pitchFamily="34" charset="0"/>
            </a:endParaRPr>
          </a:p>
        </p:txBody>
      </p:sp>
      <p:pic>
        <p:nvPicPr>
          <p:cNvPr id="73729" name="Picture 1" descr="\\exchange_server\TAMGIIN GAZAR\OLON NIITTEI HARILTSAH HELTES\Khanui.L\icons\Untitled-1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762000"/>
            <a:ext cx="990600" cy="990600"/>
          </a:xfrm>
          <a:prstGeom prst="rect">
            <a:avLst/>
          </a:prstGeom>
          <a:noFill/>
        </p:spPr>
      </p:pic>
      <p:pic>
        <p:nvPicPr>
          <p:cNvPr id="28" name="Picture 1" descr="\\exchange_server\TAMGIIN GAZAR\OLON NIITTEI HARILTSAH HELTES\Khanui.L\icons\Untitled-1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762000"/>
            <a:ext cx="990600" cy="99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323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>
              <a:spcBef>
                <a:spcPct val="20000"/>
              </a:spcBef>
              <a:buClr>
                <a:srgbClr val="F79646">
                  <a:lumMod val="50000"/>
                </a:srgbClr>
              </a:buClr>
              <a:buSzPct val="80000"/>
              <a:defRPr/>
            </a:pPr>
            <a:r>
              <a:rPr lang="mn-MN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ХҮН АМ, НИЙГМИЙН ҮЗҮҮЛЭЛТ- Эрүүл мэнд</a:t>
            </a:r>
            <a:endParaRPr lang="mn-MN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400800" y="1190410"/>
            <a:ext cx="15478" cy="281940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19200" y="3733800"/>
            <a:ext cx="10668000" cy="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133600" y="1021525"/>
            <a:ext cx="35320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200" b="1" dirty="0" smtClean="0">
                <a:solidFill>
                  <a:srgbClr val="0A288C"/>
                </a:solidFill>
                <a:latin typeface="Arial" pitchFamily="34" charset="0"/>
                <a:cs typeface="Arial" pitchFamily="34" charset="0"/>
              </a:rPr>
              <a:t>АМЬД ТӨРӨЛТ, </a:t>
            </a:r>
            <a:r>
              <a:rPr lang="mn-MN" sz="1200" dirty="0" smtClean="0">
                <a:solidFill>
                  <a:srgbClr val="0A288C"/>
                </a:solidFill>
                <a:latin typeface="Arial" pitchFamily="34" charset="0"/>
                <a:cs typeface="Arial" pitchFamily="34" charset="0"/>
              </a:rPr>
              <a:t>сараар</a:t>
            </a:r>
            <a:r>
              <a:rPr lang="mn-MN" sz="1200" dirty="0">
                <a:solidFill>
                  <a:srgbClr val="0A288C"/>
                </a:solidFill>
                <a:latin typeface="Arial" pitchFamily="34" charset="0"/>
                <a:cs typeface="Arial" pitchFamily="34" charset="0"/>
              </a:rPr>
              <a:t>, мянган </a:t>
            </a:r>
            <a:r>
              <a:rPr lang="en-US" sz="1200" dirty="0" smtClean="0">
                <a:solidFill>
                  <a:srgbClr val="0A288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200" dirty="0" smtClean="0">
                <a:solidFill>
                  <a:srgbClr val="0A288C"/>
                </a:solidFill>
                <a:latin typeface="Arial" pitchFamily="34" charset="0"/>
                <a:cs typeface="Arial" pitchFamily="34" charset="0"/>
              </a:rPr>
              <a:t>хүүхэд</a:t>
            </a:r>
            <a:endParaRPr lang="en-US" sz="1200" dirty="0">
              <a:solidFill>
                <a:srgbClr val="0A288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" descr="\\exchange_server\TAMGIIN GAZAR\OLON NIITTEI HARILTSAH HELTES\Khanui.L\icons\Untitled-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276600"/>
            <a:ext cx="762000" cy="762000"/>
          </a:xfrm>
          <a:prstGeom prst="rect">
            <a:avLst/>
          </a:prstGeom>
          <a:noFill/>
        </p:spPr>
      </p:pic>
      <p:graphicFrame>
        <p:nvGraphicFramePr>
          <p:cNvPr id="13" name="Chart 12"/>
          <p:cNvGraphicFramePr>
            <a:graphicFrameLocks/>
          </p:cNvGraphicFramePr>
          <p:nvPr>
            <p:extLst/>
          </p:nvPr>
        </p:nvGraphicFramePr>
        <p:xfrm>
          <a:off x="1136650" y="1298524"/>
          <a:ext cx="5187949" cy="2359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/>
          </p:nvPr>
        </p:nvGraphicFramePr>
        <p:xfrm>
          <a:off x="6456872" y="914400"/>
          <a:ext cx="5715000" cy="2753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/>
          </p:nvPr>
        </p:nvGraphicFramePr>
        <p:xfrm>
          <a:off x="1295400" y="4038600"/>
          <a:ext cx="10363200" cy="2538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8924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0591800" y="6172200"/>
            <a:ext cx="1295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АМ, НИЙГМИЙН ҮЗҮҮЛЭЛТ- Гэмт хэрэг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6650" y="838200"/>
            <a:ext cx="434975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1443038" y="21764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mn-MN" altLang="en-US" sz="1100" b="1" dirty="0" smtClean="0">
                <a:solidFill>
                  <a:schemeClr val="bg1"/>
                </a:solidFill>
                <a:latin typeface="Arial" pitchFamily="34" charset="0"/>
              </a:rPr>
              <a:t>6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 I-IV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443038" y="1719262"/>
            <a:ext cx="96043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mn-MN" altLang="en-US" sz="1100" b="1" dirty="0" smtClean="0">
                <a:solidFill>
                  <a:schemeClr val="bg1"/>
                </a:solidFill>
                <a:latin typeface="Arial" pitchFamily="34" charset="0"/>
              </a:rPr>
              <a:t>5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 I-IV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443038" y="3852862"/>
            <a:ext cx="96043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mn-MN" altLang="en-US" sz="1100" b="1" dirty="0" smtClean="0">
                <a:solidFill>
                  <a:schemeClr val="bg1"/>
                </a:solidFill>
                <a:latin typeface="Arial" pitchFamily="34" charset="0"/>
              </a:rPr>
              <a:t>7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 I-IV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3762375" y="1524000"/>
            <a:ext cx="1876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2800" b="1" dirty="0" smtClean="0">
                <a:solidFill>
                  <a:srgbClr val="CC0000"/>
                </a:solidFill>
                <a:latin typeface="Arial" pitchFamily="34" charset="0"/>
              </a:rPr>
              <a:t>109</a:t>
            </a:r>
            <a:endParaRPr lang="mn-MN" altLang="en-US" sz="2800" b="1" dirty="0">
              <a:solidFill>
                <a:srgbClr val="CC0000"/>
              </a:solidFill>
              <a:latin typeface="Arial" pitchFamily="34" charset="0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3803650" y="2405062"/>
            <a:ext cx="1876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3200" b="1" dirty="0" smtClean="0">
                <a:solidFill>
                  <a:srgbClr val="C00000"/>
                </a:solidFill>
                <a:latin typeface="Arial" pitchFamily="34" charset="0"/>
              </a:rPr>
              <a:t>92</a:t>
            </a:r>
            <a:endParaRPr lang="mn-MN" altLang="en-US" sz="32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3810000" y="3240087"/>
            <a:ext cx="1876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3600" b="1" dirty="0" smtClean="0">
                <a:solidFill>
                  <a:srgbClr val="C00000"/>
                </a:solidFill>
                <a:latin typeface="Arial" pitchFamily="34" charset="0"/>
              </a:rPr>
              <a:t>110</a:t>
            </a:r>
            <a:endParaRPr lang="mn-MN" altLang="en-US" sz="36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1479550" y="4881448"/>
            <a:ext cx="366395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Аймгийн хэмжээгээр 2017 оны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 сард 77 хүн тээврийн хэрэгсэл жолоодох эрхээ хасуулж, 46 хүн баривчлагдсан ба гэмт хэргийн улмаас 3 хүн нас бар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ж, </a:t>
            </a:r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55 хүн гэмтэж, 110 иргэн хохирсон байна.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943600" y="1047750"/>
            <a:ext cx="0" cy="558165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943600" y="3962400"/>
            <a:ext cx="571500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01" name="Picture 1" descr="\\exchange_server\TAMGIIN GAZAR\OLON NIITTEI HARILTSAH HELTES\Khanui.L\icons\Untitled-1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657600"/>
            <a:ext cx="685800" cy="685800"/>
          </a:xfrm>
          <a:prstGeom prst="rect">
            <a:avLst/>
          </a:prstGeom>
          <a:noFill/>
        </p:spPr>
      </p:pic>
      <p:graphicFrame>
        <p:nvGraphicFramePr>
          <p:cNvPr id="17" name="Chart 16"/>
          <p:cNvGraphicFramePr>
            <a:graphicFrameLocks/>
          </p:cNvGraphicFramePr>
          <p:nvPr/>
        </p:nvGraphicFramePr>
        <p:xfrm>
          <a:off x="6324600" y="838200"/>
          <a:ext cx="55626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Chart 20"/>
          <p:cNvGraphicFramePr/>
          <p:nvPr/>
        </p:nvGraphicFramePr>
        <p:xfrm>
          <a:off x="7086600" y="4038600"/>
          <a:ext cx="43434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00329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МАКРО ЭДИЙН ЗАСГИЙН ҮЗҮҮЛЭЛТ- Мөнгө, зээл, хадгаламж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914400"/>
            <a:ext cx="1676400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" name="Chart 20"/>
          <p:cNvGraphicFramePr/>
          <p:nvPr/>
        </p:nvGraphicFramePr>
        <p:xfrm>
          <a:off x="1219200" y="3429000"/>
          <a:ext cx="5181600" cy="3208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Chart 21"/>
          <p:cNvGraphicFramePr/>
          <p:nvPr/>
        </p:nvGraphicFramePr>
        <p:xfrm>
          <a:off x="6400800" y="3429000"/>
          <a:ext cx="54102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507789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914400"/>
            <a:ext cx="624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13"/>
          <p:cNvSpPr txBox="1">
            <a:spLocks noChangeArrowheads="1"/>
          </p:cNvSpPr>
          <p:nvPr/>
        </p:nvSpPr>
        <p:spPr bwMode="auto">
          <a:xfrm>
            <a:off x="9067800" y="914400"/>
            <a:ext cx="2971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mn-MN" altLang="en-US" sz="1600" b="1" i="1" dirty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ӨОМҮГ-с :</a:t>
            </a:r>
          </a:p>
          <a:p>
            <a:pPr eaLnBrk="1" hangingPunct="1"/>
            <a:r>
              <a:rPr lang="mn-MN" altLang="en-US" sz="1600" b="1" i="1" dirty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Хадгаламж  + </a:t>
            </a:r>
            <a:r>
              <a:rPr lang="mn-MN" altLang="en-US" sz="1600" b="1" i="1" dirty="0" smtClean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14.0 </a:t>
            </a:r>
            <a:r>
              <a:rPr lang="mn-MN" altLang="en-US" sz="1600" b="1" i="1" dirty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тэрбум </a:t>
            </a:r>
          </a:p>
          <a:p>
            <a:pPr eaLnBrk="1" hangingPunct="1"/>
            <a:r>
              <a:rPr lang="mn-MN" altLang="en-US" sz="1600" b="1" i="1" dirty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Зээлийн үлдэгдэл </a:t>
            </a:r>
            <a:r>
              <a:rPr lang="en-US" altLang="en-US" sz="1600" b="1" i="1" dirty="0" smtClean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mn-MN" altLang="en-US" sz="1600" b="1" i="1" dirty="0" smtClean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 5</a:t>
            </a:r>
            <a:r>
              <a:rPr lang="en-US" altLang="en-US" sz="1600" b="1" i="1" dirty="0" smtClean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mn-MN" altLang="en-US" sz="1600" b="1" i="1" dirty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mn-MN" altLang="en-US" sz="1600" b="1" i="1" dirty="0" smtClean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тэрбум </a:t>
            </a:r>
            <a:endParaRPr lang="mn-MN" altLang="en-US" sz="1600" b="1" i="1" dirty="0">
              <a:solidFill>
                <a:srgbClr val="192887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mn-MN" altLang="en-US" sz="1600" b="1" i="1" dirty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Хугацаа хэтэрсэн </a:t>
            </a:r>
            <a:r>
              <a:rPr lang="mn-MN" altLang="en-US" sz="1600" b="1" i="1" dirty="0" smtClean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-5.4</a:t>
            </a:r>
            <a:r>
              <a:rPr lang="en-US" altLang="en-US" sz="1600" b="1" i="1" dirty="0" smtClean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altLang="en-US" sz="1600" b="1" i="1" dirty="0" smtClean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хувь </a:t>
            </a:r>
            <a:endParaRPr lang="mn-MN" altLang="en-US" sz="1600" b="1" i="1" dirty="0">
              <a:solidFill>
                <a:srgbClr val="192887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mn-MN" altLang="en-US" sz="1600" b="1" i="1" dirty="0" smtClean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Олгосон зээл:</a:t>
            </a:r>
            <a:endParaRPr lang="mn-MN" altLang="en-US" sz="1600" b="1" i="1" dirty="0">
              <a:solidFill>
                <a:srgbClr val="192887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mn-MN" altLang="en-US" sz="1600" b="1" i="1" dirty="0" smtClean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Зээлдэгч </a:t>
            </a:r>
            <a:r>
              <a:rPr lang="mn-MN" altLang="en-US" sz="1600" b="1" i="1" dirty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mn-MN" altLang="en-US" sz="1600" b="1" i="1" dirty="0" smtClean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altLang="en-US" sz="1600" b="1" i="1" dirty="0" smtClean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mn-MN" altLang="en-US" sz="1600" b="1" i="1" dirty="0" smtClean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mn-MN" altLang="en-US" sz="1600" b="1" i="1" dirty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% </a:t>
            </a:r>
          </a:p>
          <a:p>
            <a:pPr eaLnBrk="1" hangingPunct="1"/>
            <a:r>
              <a:rPr lang="mn-MN" altLang="en-US" sz="1600" b="1" i="1" dirty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Зээл </a:t>
            </a:r>
            <a:r>
              <a:rPr lang="mn-MN" altLang="en-US" sz="1600" b="1" i="1" dirty="0" smtClean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- 1</a:t>
            </a:r>
            <a:r>
              <a:rPr lang="en-US" altLang="en-US" sz="1600" b="1" i="1" dirty="0" smtClean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mn-MN" altLang="en-US" sz="1600" b="1" i="1" dirty="0" smtClean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mn-MN" altLang="en-US" sz="1600" b="1" i="1" dirty="0">
                <a:solidFill>
                  <a:srgbClr val="192887"/>
                </a:solidFill>
                <a:latin typeface="Arial" pitchFamily="34" charset="0"/>
                <a:cs typeface="Arial" pitchFamily="34" charset="0"/>
              </a:rPr>
              <a:t>% </a:t>
            </a:r>
            <a:endParaRPr lang="en-US" altLang="en-US" sz="1600" b="1" i="1" dirty="0">
              <a:solidFill>
                <a:srgbClr val="192887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rot="5400000" flipH="1" flipV="1">
            <a:off x="11772900" y="13335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 flipH="1" flipV="1">
            <a:off x="11468100" y="15621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6200000" flipH="1">
            <a:off x="11391900" y="18669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6200000" flipH="1">
            <a:off x="10782300" y="2628900"/>
            <a:ext cx="304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6200000" flipH="1">
            <a:off x="10439400" y="2895600"/>
            <a:ext cx="228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00329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МАКРО ЭДИЙН ЗАСГИЙН ҮЗҮҮЛЭЛТ- Төсөв, санхүү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3" name="Picture 1" descr="\\exchange_server\TAMGIIN GAZAR\OLON NIITTEI HARILTSAH HELTES\Khanui.L\icons\Untitled-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914400"/>
            <a:ext cx="762000" cy="762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883025"/>
            <a:ext cx="8153400" cy="292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134599" y="111073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/>
              <a:t>-17.3</a:t>
            </a:r>
            <a:r>
              <a:rPr lang="en-US" dirty="0" smtClean="0"/>
              <a:t>%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164" y="4038600"/>
            <a:ext cx="943983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00329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МАКРО ЭДИЙН ЗАСГИЙН ҮЗҮҮЛЭЛТ- Төсөв, санхүү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3" name="Picture 1" descr="\\exchange_server\TAMGIIN GAZAR\OLON NIITTEI HARILTSAH HELTES\Khanui.L\icons\Untitled-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0825" y="3167904"/>
            <a:ext cx="762000" cy="762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721" y="831850"/>
            <a:ext cx="4062879" cy="267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25" y="831850"/>
            <a:ext cx="4956175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361765"/>
            <a:ext cx="4724400" cy="2962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766" y="3657600"/>
            <a:ext cx="4061059" cy="2680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86200" y="5048019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/>
              <a:t>-36.6</a:t>
            </a:r>
            <a:r>
              <a:rPr lang="en-US" dirty="0" smtClean="0"/>
              <a:t>%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516035" y="1799193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+2.5%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88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1173135" y="332760"/>
            <a:ext cx="9912350" cy="461665"/>
          </a:xfrm>
          <a:prstGeom prst="rect">
            <a:avLst/>
          </a:prstGeom>
          <a:solidFill>
            <a:srgbClr val="DC7D0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ЭДИЙН ЗАСГИЙН ҮЗҮҮЛЭЛТ- Хөдөө аж ахуй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5190785" y="990303"/>
            <a:ext cx="67015" cy="5715297"/>
          </a:xfrm>
          <a:prstGeom prst="line">
            <a:avLst/>
          </a:prstGeom>
          <a:ln>
            <a:solidFill>
              <a:srgbClr val="DC7D0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\\exchange_server\TAMGIIN GAZAR\OLON NIITTEI HARILTSAH HELTES\Khanui.L\icons\Untitled-1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4537" y="3810000"/>
            <a:ext cx="867228" cy="867228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>
            <a:stCxn id="12" idx="3"/>
          </p:cNvCxnSpPr>
          <p:nvPr/>
        </p:nvCxnSpPr>
        <p:spPr>
          <a:xfrm flipV="1">
            <a:off x="5741765" y="4191000"/>
            <a:ext cx="5544060" cy="52614"/>
          </a:xfrm>
          <a:prstGeom prst="line">
            <a:avLst/>
          </a:prstGeom>
          <a:ln>
            <a:solidFill>
              <a:srgbClr val="DC7D0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400800" y="766313"/>
            <a:ext cx="45100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mn-MN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ЗҮЙ БУСААР ХОРОГДСОН ТОМ МАЛ, төрлөөр, аймгийн дүнгээр, жил бүрийн эхний 4 сард, мянган толгой</a:t>
            </a:r>
            <a:endParaRPr lang="en-US" sz="12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173135" y="809172"/>
            <a:ext cx="36040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ТӨЛЛӨСӨН ХЭЭЛТЭГЧ, </a:t>
            </a:r>
            <a:r>
              <a:rPr lang="mn-MN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сумаа</a:t>
            </a:r>
            <a:r>
              <a:rPr lang="en-US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р, </a:t>
            </a:r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mn-MN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оны эхний </a:t>
            </a:r>
            <a:r>
              <a:rPr lang="mn-MN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сар</a:t>
            </a:r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д, мян</a:t>
            </a:r>
            <a:r>
              <a:rPr lang="mn-MN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ган </a:t>
            </a:r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толгой</a:t>
            </a:r>
            <a:endParaRPr lang="en-US" sz="12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814923"/>
            <a:ext cx="4276385" cy="6043077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468600"/>
              </p:ext>
            </p:extLst>
          </p:nvPr>
        </p:nvGraphicFramePr>
        <p:xfrm>
          <a:off x="5600540" y="1221439"/>
          <a:ext cx="5685285" cy="2693670"/>
        </p:xfrm>
        <a:graphic>
          <a:graphicData uri="http://schemas.openxmlformats.org/drawingml/2006/table">
            <a:tbl>
              <a:tblPr/>
              <a:tblGrid>
                <a:gridCol w="665299"/>
                <a:gridCol w="520144"/>
                <a:gridCol w="498975"/>
                <a:gridCol w="226806"/>
                <a:gridCol w="526191"/>
                <a:gridCol w="157252"/>
                <a:gridCol w="580625"/>
                <a:gridCol w="317529"/>
                <a:gridCol w="580625"/>
                <a:gridCol w="752998"/>
                <a:gridCol w="858841"/>
              </a:tblGrid>
              <a:tr h="1792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  <a:t>           2012 I-IY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    2013 I-IY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2014 I-IY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     2015 I-IY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2016 I-IY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2017 I-IY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</a:tr>
              <a:tr h="1792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92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n-MN" sz="1200" b="1" i="0" u="none" strike="noStrike">
                          <a:effectLst/>
                          <a:latin typeface="Arial" panose="020B0604020202020204" pitchFamily="34" charset="0"/>
                        </a:rPr>
                        <a:t> Бүгд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20.6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5.6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158.7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10.5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2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92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n-MN" sz="1200" b="1" i="0" u="none" strike="noStrike">
                          <a:effectLst/>
                          <a:latin typeface="Arial" panose="020B0604020202020204" pitchFamily="34" charset="0"/>
                        </a:rPr>
                        <a:t>Тэмээ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0.02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0.1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0.01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</a:tr>
              <a:tr h="1792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92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n-MN" sz="1200" b="1" i="0" u="none" strike="noStrike">
                          <a:effectLst/>
                          <a:latin typeface="Arial" panose="020B0604020202020204" pitchFamily="34" charset="0"/>
                        </a:rPr>
                        <a:t>Адуу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  <a:t>0.6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0.7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  <a:t>0.3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0.3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2.3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2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92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n-MN" sz="1200" b="1" i="0" u="none" strike="noStrike">
                          <a:effectLst/>
                          <a:latin typeface="Arial" panose="020B0604020202020204" pitchFamily="34" charset="0"/>
                        </a:rPr>
                        <a:t>Үхэр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0.8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1.0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0.4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0.4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8.1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</a:tr>
              <a:tr h="1792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92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n-MN" sz="1200" b="1" i="0" u="none" strike="noStrike">
                          <a:effectLst/>
                          <a:latin typeface="Arial" panose="020B0604020202020204" pitchFamily="34" charset="0"/>
                        </a:rPr>
                        <a:t>Хонь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11.4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6.6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2.0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2.5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69.5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92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92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n-MN" sz="1200" b="1" i="0" u="none" strike="noStrike">
                          <a:effectLst/>
                          <a:latin typeface="Arial" panose="020B0604020202020204" pitchFamily="34" charset="0"/>
                        </a:rPr>
                        <a:t>Ямаа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7.7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8.7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2.9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2.7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78.8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</a:tr>
              <a:tr h="1792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7310802"/>
              </p:ext>
            </p:extLst>
          </p:nvPr>
        </p:nvGraphicFramePr>
        <p:xfrm>
          <a:off x="5241709" y="4144325"/>
          <a:ext cx="6571363" cy="2256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1465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43000" y="371991"/>
            <a:ext cx="9912350" cy="400110"/>
          </a:xfrm>
          <a:prstGeom prst="rect">
            <a:avLst/>
          </a:prstGeom>
          <a:solidFill>
            <a:srgbClr val="DC7D0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ЭДИЙН ЗАСГИЙН ҮЗҮҮЛЭЛТ- Аж үйлдвэр</a:t>
            </a:r>
            <a:endParaRPr lang="mn-MN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09800" y="1066800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600" b="1" dirty="0" smtClean="0">
                <a:latin typeface="Arial" pitchFamily="34" charset="0"/>
                <a:cs typeface="Arial" pitchFamily="34" charset="0"/>
              </a:rPr>
              <a:t>АЖ ҮЙЛДВЭРИЙН НИЙТ ҮЙЛДВЭРЛЭЛ, зэрэгцүүлэх үнээр, сая төг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 descr="\\exchange_server\TAMGIIN GAZAR\OLON NIITTEI HARILTSAH HELTES\Khanui.L\icons\Untitled-1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38200"/>
            <a:ext cx="838200" cy="8382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1" y="1946274"/>
            <a:ext cx="5333999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1752600"/>
            <a:ext cx="5867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7010400" y="9144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/>
              <a:t>Аж үйлдвэрийн салбарын бүтэц, хувиар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52600" y="54102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/>
              <a:t>325.3 сая төг өөр буюу 15.5 хувиар өссөн.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4572000" y="3124200"/>
            <a:ext cx="4419600" cy="15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19200"/>
            <a:ext cx="7696200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295400" y="45720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mn-MN" b="1" dirty="0">
                <a:solidFill>
                  <a:srgbClr val="4F81B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СТАТИСТИКИЙН МЭДЭЭЛЛИЙГ ХЭРХЭН ХААНААС АВАХ ВЭ</a:t>
            </a:r>
            <a:r>
              <a:rPr lang="en-US" b="1" dirty="0">
                <a:solidFill>
                  <a:srgbClr val="4F81B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200" dirty="0">
              <a:effectLst/>
              <a:latin typeface="Arial Mon" panose="020B05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24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143000" y="457200"/>
            <a:ext cx="9912350" cy="400110"/>
          </a:xfrm>
          <a:prstGeom prst="rect">
            <a:avLst/>
          </a:prstGeom>
          <a:solidFill>
            <a:srgbClr val="55823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УВС АЙМГИЙН </a:t>
            </a:r>
            <a:r>
              <a:rPr lang="mn-MN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НИЙГЭМ, ЭДИЙН ЗАСГИЙН БАЙДАЛ - Үндсэн үзүүлэлт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972691"/>
              </p:ext>
            </p:extLst>
          </p:nvPr>
        </p:nvGraphicFramePr>
        <p:xfrm>
          <a:off x="1524000" y="1066800"/>
          <a:ext cx="9220200" cy="4648200"/>
        </p:xfrm>
        <a:graphic>
          <a:graphicData uri="http://schemas.openxmlformats.org/drawingml/2006/table">
            <a:tbl>
              <a:tblPr/>
              <a:tblGrid>
                <a:gridCol w="3534053"/>
                <a:gridCol w="91091"/>
                <a:gridCol w="1331946"/>
                <a:gridCol w="1225780"/>
                <a:gridCol w="1443662"/>
                <a:gridCol w="1593668"/>
              </a:tblGrid>
              <a:tr h="8166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90" marR="2149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</a:t>
                      </a:r>
                      <a:r>
                        <a:rPr kumimoji="0" lang="mn-MN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</a:t>
                      </a:r>
                      <a:r>
                        <a:rPr kumimoji="0" lang="en-US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kumimoji="0" lang="mn-MN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en-US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 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90" marR="2149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I-IV 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90" marR="2149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 I-IV  </a:t>
                      </a:r>
                      <a:endParaRPr kumimoji="0" lang="mn-MN" sz="1600" b="1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 I-IV</a:t>
                      </a:r>
                    </a:p>
                  </a:txBody>
                  <a:tcPr marL="21490" marR="2149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I-IV </a:t>
                      </a:r>
                      <a:endParaRPr kumimoji="0" lang="mn-MN" sz="1600" b="1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2016 I-IV</a:t>
                      </a:r>
                    </a:p>
                  </a:txBody>
                  <a:tcPr marL="21490" marR="2149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440199"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I. </a:t>
                      </a:r>
                      <a:r>
                        <a:rPr kumimoji="0" lang="mn-MN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Нийгмийн статистикийн үзүүлэлт</a:t>
                      </a:r>
                    </a:p>
                  </a:txBody>
                  <a:tcPr marL="21490" marR="2149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6281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Төрсөн хүүхдийн тоо (амьд төрөлт)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672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611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6.7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-9.1</a:t>
                      </a:r>
                      <a:endParaRPr lang="mn-MN" sz="16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mn-MN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-61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82521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Бүртгэлтэй ажилгүйчүүдийн тоо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1204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1003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95.3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83.3</a:t>
                      </a:r>
                      <a:r>
                        <a:rPr lang="mn-MN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-201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35787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Халдварт өвчнөөр өвчлөгчдийн тоо              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393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155.1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-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38.9</a:t>
                      </a:r>
                      <a:r>
                        <a:rPr lang="mn-MN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-153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10217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Бүртгэгдсэн гэмт хэргийн тоо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84.4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+119.6 %</a:t>
                      </a:r>
                      <a:r>
                        <a:rPr lang="mn-MN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mn-MN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143000" y="381000"/>
            <a:ext cx="9912350" cy="400110"/>
          </a:xfrm>
          <a:prstGeom prst="rect">
            <a:avLst/>
          </a:prstGeom>
          <a:solidFill>
            <a:srgbClr val="DC7D0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УВС АЙМГИЙН </a:t>
            </a:r>
            <a:r>
              <a:rPr lang="mn-MN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НИЙГЭМ, ЭДИЙН ЗАСГИЙН БАЙДАЛ - Үндсэн үзүүлэлт</a:t>
            </a:r>
          </a:p>
        </p:txBody>
      </p:sp>
      <p:sp>
        <p:nvSpPr>
          <p:cNvPr id="5" name="TextBox 21">
            <a:extLst>
              <a:ext uri="{FF2B5EF4-FFF2-40B4-BE49-F238E27FC236}">
                <a16:creationId xmlns="" xmlns:a16="http://schemas.microsoft.com/office/drawing/2014/main" id="{E1AD1B5C-7B2D-4856-832A-D00662EFC455}"/>
              </a:ext>
            </a:extLst>
          </p:cNvPr>
          <p:cNvSpPr txBox="1"/>
          <p:nvPr/>
        </p:nvSpPr>
        <p:spPr>
          <a:xfrm>
            <a:off x="80872" y="9884434"/>
            <a:ext cx="142695" cy="13820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lIns="0" tIns="0" rIns="0" bIns="0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n-MN" sz="1000">
                <a:latin typeface="Arial Mon" panose="020B0500000000000000" pitchFamily="34" charset="0"/>
              </a:rPr>
              <a:t>1</a:t>
            </a:r>
            <a:endParaRPr lang="en-US" sz="1000">
              <a:latin typeface="Arial Mon" panose="020B0500000000000000" pitchFamily="34" charset="0"/>
            </a:endParaRPr>
          </a:p>
        </p:txBody>
      </p:sp>
      <p:sp>
        <p:nvSpPr>
          <p:cNvPr id="12" name="TextBox 21">
            <a:extLst>
              <a:ext uri="{FF2B5EF4-FFF2-40B4-BE49-F238E27FC236}">
                <a16:creationId xmlns="" xmlns:a16="http://schemas.microsoft.com/office/drawing/2014/main" id="{E1AD1B5C-7B2D-4856-832A-D00662EFC455}"/>
              </a:ext>
            </a:extLst>
          </p:cNvPr>
          <p:cNvSpPr txBox="1"/>
          <p:nvPr/>
        </p:nvSpPr>
        <p:spPr>
          <a:xfrm>
            <a:off x="80872" y="9884434"/>
            <a:ext cx="142695" cy="13820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lIns="0" tIns="0" rIns="0" bIns="0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n-MN" sz="1000">
                <a:latin typeface="Arial Mon" panose="020B0500000000000000" pitchFamily="34" charset="0"/>
              </a:rPr>
              <a:t>1</a:t>
            </a:r>
            <a:endParaRPr lang="en-US" sz="1000">
              <a:latin typeface="Arial Mon" panose="020B0500000000000000" pitchFamily="34" charset="0"/>
            </a:endParaRPr>
          </a:p>
        </p:txBody>
      </p:sp>
      <p:sp>
        <p:nvSpPr>
          <p:cNvPr id="13" name="TextBox 22">
            <a:extLst>
              <a:ext uri="{FF2B5EF4-FFF2-40B4-BE49-F238E27FC236}">
                <a16:creationId xmlns="" xmlns:a16="http://schemas.microsoft.com/office/drawing/2014/main" id="{3E552F9B-FFFD-4AE4-A413-A634CFBAEC0D}"/>
              </a:ext>
            </a:extLst>
          </p:cNvPr>
          <p:cNvSpPr txBox="1"/>
          <p:nvPr/>
        </p:nvSpPr>
        <p:spPr>
          <a:xfrm>
            <a:off x="80872" y="10064151"/>
            <a:ext cx="142695" cy="13820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lIns="0" tIns="0" rIns="0" bIns="0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n-MN" sz="1000">
                <a:latin typeface="Arial Mon" panose="020B0500000000000000" pitchFamily="34" charset="0"/>
              </a:rPr>
              <a:t>2</a:t>
            </a:r>
            <a:endParaRPr lang="en-US" sz="1000">
              <a:latin typeface="Arial Mon" panose="020B0500000000000000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258066"/>
              </p:ext>
            </p:extLst>
          </p:nvPr>
        </p:nvGraphicFramePr>
        <p:xfrm>
          <a:off x="1524001" y="1143000"/>
          <a:ext cx="9531348" cy="5572124"/>
        </p:xfrm>
        <a:graphic>
          <a:graphicData uri="http://schemas.openxmlformats.org/drawingml/2006/table">
            <a:tbl>
              <a:tblPr/>
              <a:tblGrid>
                <a:gridCol w="5159231"/>
                <a:gridCol w="529365"/>
                <a:gridCol w="661226"/>
                <a:gridCol w="155927"/>
                <a:gridCol w="875919"/>
                <a:gridCol w="139638"/>
                <a:gridCol w="835240"/>
                <a:gridCol w="1174802"/>
              </a:tblGrid>
              <a:tr h="8665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sz="14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56" marR="595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 I</a:t>
                      </a:r>
                      <a:r>
                        <a:rPr kumimoji="0" lang="mn-MN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90" marR="214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90" marR="214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I-IV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90" marR="214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90" marR="214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 I-IV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 I-IV  </a:t>
                      </a:r>
                    </a:p>
                  </a:txBody>
                  <a:tcPr marL="21490" marR="214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90" marR="214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I-IV  </a:t>
                      </a:r>
                      <a:b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2016 I-IV </a:t>
                      </a:r>
                    </a:p>
                  </a:txBody>
                  <a:tcPr marL="21490" marR="214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</a:tr>
              <a:tr h="622515">
                <a:tc gridSpan="8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II. </a:t>
                      </a:r>
                      <a:r>
                        <a:rPr kumimoji="0" lang="mn-MN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Макро эдийн засгийн статистикийн үзүүлэлтүүд </a:t>
                      </a:r>
                    </a:p>
                  </a:txBody>
                  <a:tcPr marL="5956" marR="595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0166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7439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Аймгийн бүрдүүлсэн төсвийн орлого, сая төг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2728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kumimoji="0" lang="mn-M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2720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kumimoji="0" lang="mn-M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kumimoji="0" lang="mn-M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kumimoji="0" lang="mn-M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</a:t>
                      </a:r>
                      <a:endParaRPr kumimoji="0" lang="mn-M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9604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Аймгийн нийт төсвийн  зарлага, сая төг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mn-M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9298.7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mn-M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9779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kumimoji="0" lang="mn-M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kumimoji="0" lang="mn-M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mn-M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kumimoji="0" lang="mn-M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7439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Аймгийн төсвийн өглөг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сая төг /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mn-M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162.6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737.5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 да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63.4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-36.6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893493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Экспорт, мян ам.долл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42.49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615.8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7439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Импорт, мян ам.долл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9154.9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6779.91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128.</a:t>
                      </a:r>
                      <a:r>
                        <a:rPr kumimoji="0" lang="mn-M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74.1 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743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Банкны зээлийн үлдэгдэл,сая.төг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160281</a:t>
                      </a:r>
                      <a:r>
                        <a:rPr kumimoji="0" lang="mn-M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165672</a:t>
                      </a:r>
                      <a:r>
                        <a:rPr kumimoji="0" lang="mn-M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  <a:r>
                        <a:rPr kumimoji="0" lang="mn-M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mn-M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mn-M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143000" y="457200"/>
            <a:ext cx="9912350" cy="400110"/>
          </a:xfrm>
          <a:prstGeom prst="rect">
            <a:avLst/>
          </a:prstGeom>
          <a:solidFill>
            <a:srgbClr val="DC7D0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УВС АЙМГИЙН </a:t>
            </a:r>
            <a:r>
              <a:rPr lang="mn-MN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НИЙГЭМ, ЭДИЙН ЗАСГИЙН БАЙДАЛ - Үндсэн үзүүлэлт</a:t>
            </a:r>
          </a:p>
        </p:txBody>
      </p:sp>
      <p:sp>
        <p:nvSpPr>
          <p:cNvPr id="5" name="TextBox 21">
            <a:extLst>
              <a:ext uri="{FF2B5EF4-FFF2-40B4-BE49-F238E27FC236}">
                <a16:creationId xmlns="" xmlns:a16="http://schemas.microsoft.com/office/drawing/2014/main" id="{E1AD1B5C-7B2D-4856-832A-D00662EFC455}"/>
              </a:ext>
            </a:extLst>
          </p:cNvPr>
          <p:cNvSpPr txBox="1"/>
          <p:nvPr/>
        </p:nvSpPr>
        <p:spPr>
          <a:xfrm>
            <a:off x="80872" y="9884434"/>
            <a:ext cx="142695" cy="13820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lIns="0" tIns="0" rIns="0" bIns="0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n-MN" sz="1000">
                <a:latin typeface="Arial Mon" panose="020B0500000000000000" pitchFamily="34" charset="0"/>
              </a:rPr>
              <a:t>1</a:t>
            </a:r>
            <a:endParaRPr lang="en-US" sz="1000">
              <a:latin typeface="Arial Mon" panose="020B0500000000000000" pitchFamily="34" charset="0"/>
            </a:endParaRPr>
          </a:p>
        </p:txBody>
      </p:sp>
      <p:sp>
        <p:nvSpPr>
          <p:cNvPr id="12" name="TextBox 21">
            <a:extLst>
              <a:ext uri="{FF2B5EF4-FFF2-40B4-BE49-F238E27FC236}">
                <a16:creationId xmlns="" xmlns:a16="http://schemas.microsoft.com/office/drawing/2014/main" id="{E1AD1B5C-7B2D-4856-832A-D00662EFC455}"/>
              </a:ext>
            </a:extLst>
          </p:cNvPr>
          <p:cNvSpPr txBox="1"/>
          <p:nvPr/>
        </p:nvSpPr>
        <p:spPr>
          <a:xfrm>
            <a:off x="80872" y="9884434"/>
            <a:ext cx="142695" cy="13820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lIns="0" tIns="0" rIns="0" bIns="0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n-MN" sz="1000">
                <a:latin typeface="Arial Mon" panose="020B0500000000000000" pitchFamily="34" charset="0"/>
              </a:rPr>
              <a:t>1</a:t>
            </a:r>
            <a:endParaRPr lang="en-US" sz="1000">
              <a:latin typeface="Arial Mon" panose="020B0500000000000000" pitchFamily="34" charset="0"/>
            </a:endParaRPr>
          </a:p>
        </p:txBody>
      </p:sp>
      <p:sp>
        <p:nvSpPr>
          <p:cNvPr id="13" name="TextBox 22">
            <a:extLst>
              <a:ext uri="{FF2B5EF4-FFF2-40B4-BE49-F238E27FC236}">
                <a16:creationId xmlns="" xmlns:a16="http://schemas.microsoft.com/office/drawing/2014/main" id="{3E552F9B-FFFD-4AE4-A413-A634CFBAEC0D}"/>
              </a:ext>
            </a:extLst>
          </p:cNvPr>
          <p:cNvSpPr txBox="1"/>
          <p:nvPr/>
        </p:nvSpPr>
        <p:spPr>
          <a:xfrm>
            <a:off x="80872" y="10064151"/>
            <a:ext cx="142695" cy="13820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lIns="0" tIns="0" rIns="0" bIns="0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n-MN" sz="1000">
                <a:latin typeface="Arial Mon" panose="020B0500000000000000" pitchFamily="34" charset="0"/>
              </a:rPr>
              <a:t>2</a:t>
            </a:r>
            <a:endParaRPr lang="en-US" sz="1000">
              <a:latin typeface="Arial Mon" panose="020B0500000000000000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765136"/>
              </p:ext>
            </p:extLst>
          </p:nvPr>
        </p:nvGraphicFramePr>
        <p:xfrm>
          <a:off x="1371601" y="1219198"/>
          <a:ext cx="10287001" cy="47757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01957"/>
                <a:gridCol w="1459149"/>
                <a:gridCol w="1065179"/>
                <a:gridCol w="1065179"/>
                <a:gridCol w="1065179"/>
                <a:gridCol w="1065179"/>
                <a:gridCol w="1065179"/>
              </a:tblGrid>
              <a:tr h="30480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n-MN" dirty="0"/>
                        <a:t>ҮЗҮҮЛЭЛТҮҮД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n-MN" dirty="0"/>
                        <a:t>хэмжих нэгж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dirty="0"/>
                        <a:t>2014 I-IV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dirty="0"/>
                        <a:t>2015 I-IV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dirty="0"/>
                        <a:t>2016 I-IV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dirty="0"/>
                        <a:t>2017 I-IV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/>
                        <a:t>2017 I-IV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</a:tr>
              <a:tr h="3876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/>
                        <a:t>2016 I-IV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</a:tr>
              <a:tr h="338054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</a:rPr>
                        <a:t>                                                          III.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</a:t>
                      </a:r>
                      <a:r>
                        <a:rPr lang="mn-MN" sz="1800" u="none" strike="noStrike" dirty="0" smtClean="0">
                          <a:effectLst/>
                        </a:rPr>
                        <a:t>ЭДИЙН </a:t>
                      </a:r>
                      <a:r>
                        <a:rPr lang="mn-MN" sz="1800" u="none" strike="noStrike" dirty="0">
                          <a:effectLst/>
                        </a:rPr>
                        <a:t>ЗАСГИЙН СТАТИСТИКИЙН </a:t>
                      </a:r>
                      <a:r>
                        <a:rPr lang="mn-MN" sz="1800" u="none" strike="noStrike" dirty="0" smtClean="0">
                          <a:effectLst/>
                        </a:rPr>
                        <a:t>ЗҮҮЛЭЛТҮҮД</a:t>
                      </a:r>
                      <a:endParaRPr lang="mn-M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mn-M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82300"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u="none" strike="noStrike" dirty="0">
                          <a:effectLst/>
                        </a:rPr>
                        <a:t>Бойжуулсан </a:t>
                      </a:r>
                      <a:r>
                        <a:rPr lang="mn-MN" sz="1800" u="none" strike="noStrike" dirty="0" smtClean="0">
                          <a:effectLst/>
                        </a:rPr>
                        <a:t>төл  </a:t>
                      </a:r>
                      <a:endParaRPr lang="mn-M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Мян.тол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674.5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801.0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640.6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874.2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268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Зүй бусаар хорогдсон том </a:t>
                      </a:r>
                      <a:r>
                        <a:rPr lang="ru-RU" sz="1800" u="none" strike="noStrike" dirty="0" smtClean="0">
                          <a:effectLst/>
                        </a:rPr>
                        <a:t>мал</a:t>
                      </a:r>
                      <a:r>
                        <a:rPr lang="mn-MN" sz="1800" u="none" strike="noStrike" dirty="0" smtClean="0">
                          <a:effectLst/>
                        </a:rPr>
                        <a:t>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Мян.тол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</a:t>
                      </a:r>
                    </a:p>
                    <a:p>
                      <a:pPr algn="ctr" fontAlgn="b"/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640457"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u="none" strike="noStrike" dirty="0">
                          <a:effectLst/>
                        </a:rPr>
                        <a:t>Аж үйлдвэрийн салбарын нийт </a:t>
                      </a:r>
                      <a:r>
                        <a:rPr lang="mn-MN" sz="1800" u="none" strike="noStrike" dirty="0" smtClean="0">
                          <a:effectLst/>
                        </a:rPr>
                        <a:t>үйлдвэрлэл </a:t>
                      </a:r>
                      <a:r>
                        <a:rPr lang="en-US" sz="1800" u="none" strike="noStrike" dirty="0" smtClean="0">
                          <a:effectLst/>
                        </a:rPr>
                        <a:t> /</a:t>
                      </a:r>
                      <a:r>
                        <a:rPr lang="mn-MN" sz="1800" u="none" strike="noStrike" dirty="0" smtClean="0">
                          <a:effectLst/>
                        </a:rPr>
                        <a:t>зэрэгцүүлэх</a:t>
                      </a:r>
                      <a:r>
                        <a:rPr lang="mn-MN" sz="1800" u="none" strike="noStrike" baseline="0" dirty="0" smtClean="0">
                          <a:effectLst/>
                        </a:rPr>
                        <a:t> үнээр/</a:t>
                      </a:r>
                      <a:endParaRPr lang="mn-M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Сая.төг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1786.1</a:t>
                      </a:r>
                    </a:p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1693.6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2091.1</a:t>
                      </a:r>
                    </a:p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2417.4</a:t>
                      </a:r>
                    </a:p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115.5</a:t>
                      </a:r>
                    </a:p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640457"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u="none" strike="noStrike" dirty="0">
                          <a:effectLst/>
                        </a:rPr>
                        <a:t>үүнээс: Уул уурхай ,олборлох аж үйлдвэр</a:t>
                      </a:r>
                      <a:endParaRPr lang="mn-M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Сая.төг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301.5</a:t>
                      </a:r>
                    </a:p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166.0</a:t>
                      </a:r>
                    </a:p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82300"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u="none" strike="noStrike">
                          <a:effectLst/>
                        </a:rPr>
                        <a:t>        -Боловсруулах аж үйлдвэр</a:t>
                      </a:r>
                      <a:endParaRPr lang="mn-MN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Сая.төг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446.3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462.4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523.8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173.7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941633"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u="none" strike="noStrike" dirty="0">
                          <a:effectLst/>
                        </a:rPr>
                        <a:t>        -Цахилгаан,дулааны эрчим хүч үйлдвэрлэл,усан хангамж</a:t>
                      </a:r>
                      <a:endParaRPr lang="mn-M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Сая.төг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1038.3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1065.2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1551.3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1689.9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10668002" y="1524000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73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>
              <a:spcBef>
                <a:spcPct val="20000"/>
              </a:spcBef>
              <a:buClr>
                <a:srgbClr val="F79646">
                  <a:lumMod val="50000"/>
                </a:srgbClr>
              </a:buClr>
              <a:buSzPct val="80000"/>
              <a:defRPr/>
            </a:pPr>
            <a:r>
              <a:rPr lang="mn-MN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ХҮН АМ, НИЙГМИЙН ҮЗҮҮЛЭЛТ- Хүн ам</a:t>
            </a:r>
            <a:endParaRPr lang="mn-MN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1752600" y="1719262"/>
            <a:ext cx="9604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2015 II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1752600" y="21764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2016 II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1706563" y="42338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2017 II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676400" y="3881437"/>
            <a:ext cx="10134600" cy="1588"/>
          </a:xfrm>
          <a:prstGeom prst="line">
            <a:avLst/>
          </a:prstGeom>
          <a:ln w="15875">
            <a:solidFill>
              <a:srgbClr val="80C34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1" descr="\\exchange_server\MCCT\PUBLIC\Tserendejid\Information icon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6025" y="3652837"/>
            <a:ext cx="460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Chart 14"/>
          <p:cNvGraphicFramePr>
            <a:graphicFrameLocks/>
          </p:cNvGraphicFramePr>
          <p:nvPr>
            <p:extLst/>
          </p:nvPr>
        </p:nvGraphicFramePr>
        <p:xfrm>
          <a:off x="1739631" y="4113362"/>
          <a:ext cx="9537969" cy="2426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9782033"/>
              </p:ext>
            </p:extLst>
          </p:nvPr>
        </p:nvGraphicFramePr>
        <p:xfrm>
          <a:off x="1447800" y="838200"/>
          <a:ext cx="10058400" cy="2959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7839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43000" y="357425"/>
            <a:ext cx="9912350" cy="400110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АМ, НИЙГМИЙН ҮЗҮҮЛЭЛТ- Хөдөлмөр</a:t>
            </a:r>
            <a:endParaRPr lang="mn-MN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019800" y="915987"/>
            <a:ext cx="0" cy="5789613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6656387" y="909935"/>
            <a:ext cx="44688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mn-MN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БҮРТГЭЛТЭЙ АЖИЛГҮЙ ИРГЭД</a:t>
            </a:r>
            <a:r>
              <a:rPr lang="en-US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mn-MN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боловсролын түвшнээр</a:t>
            </a:r>
            <a:r>
              <a:rPr lang="en-US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mn-MN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alt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2017 оны 4</a:t>
            </a:r>
            <a:r>
              <a:rPr lang="en-US" alt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alt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дүгээр </a:t>
            </a:r>
            <a:r>
              <a:rPr lang="mn-MN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сарын эцэст</a:t>
            </a:r>
            <a:r>
              <a:rPr lang="en-US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mn-MN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хувиар</a:t>
            </a:r>
            <a:endParaRPr lang="en-US" alt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741488" y="885825"/>
            <a:ext cx="31353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mn-MN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БҮРТГЭЛТЭЙ АЖИЛГҮЙ ИРГЭД</a:t>
            </a:r>
            <a:r>
              <a:rPr lang="en-US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 </a:t>
            </a:r>
            <a:endParaRPr lang="mn-MN" altLang="en-US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mn-MN" alt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сарын эцэст </a:t>
            </a:r>
            <a:endParaRPr lang="en-US" alt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0"/>
            <a:ext cx="4038600" cy="5159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819400" y="5105400"/>
            <a:ext cx="21748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Аймгийн </a:t>
            </a:r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хэмжээнд бүртгэлтэй ажилгүй иргэдийн </a:t>
            </a:r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64.5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хувийг </a:t>
            </a:r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15-34 насны залуучууд эзэлж байна.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4343400" y="1600200"/>
            <a:ext cx="1370012" cy="4616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1263</a:t>
            </a: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4343400" y="2514600"/>
            <a:ext cx="1370013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1204</a:t>
            </a:r>
            <a:endParaRPr lang="mn-MN" altLang="en-US" sz="2800" b="1" dirty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4191000" y="3505200"/>
            <a:ext cx="1612900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2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1003</a:t>
            </a:r>
            <a:endParaRPr lang="mn-MN" altLang="en-US" sz="3200" b="1" dirty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1752600" y="1719262"/>
            <a:ext cx="9604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2015 I-IV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1752600" y="21764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2016 I-IV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1706563" y="42338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2017 I-IV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5297" name="Picture 1" descr="\\exchange_server\TAMGIIN GAZAR\OLON NIITTEI HARILTSAH HELTES\Khanui.L\icons\Untitled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838200"/>
            <a:ext cx="685800" cy="685800"/>
          </a:xfrm>
          <a:prstGeom prst="rect">
            <a:avLst/>
          </a:prstGeom>
          <a:noFill/>
        </p:spPr>
      </p:pic>
      <p:pic>
        <p:nvPicPr>
          <p:cNvPr id="24" name="Picture 1" descr="\\exchange_server\TAMGIIN GAZAR\OLON NIITTEI HARILTSAH HELTES\Khanui.L\icons\Untitled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838200"/>
            <a:ext cx="685800" cy="685800"/>
          </a:xfrm>
          <a:prstGeom prst="rect">
            <a:avLst/>
          </a:prstGeom>
          <a:noFill/>
        </p:spPr>
      </p:pic>
      <p:graphicFrame>
        <p:nvGraphicFramePr>
          <p:cNvPr id="25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157359"/>
              </p:ext>
            </p:extLst>
          </p:nvPr>
        </p:nvGraphicFramePr>
        <p:xfrm>
          <a:off x="6665623" y="1831032"/>
          <a:ext cx="4572178" cy="3960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АМ, НИЙГМИЙН ҮЗҮҮЛЭЛТ- Хөдөлмөр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1828800" y="990600"/>
            <a:ext cx="10363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mn-MN" alt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ХӨДӨЛМӨР ЭРХЛЭЛТИЙН БАЙГУУЛЛАГАД ШИНЭЭР БҮРТГҮҮЛСЭН,</a:t>
            </a:r>
            <a:r>
              <a:rPr lang="en-US" alt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alt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АЖИЛД ЗУУЧЛАГДАН ОРСОН ИРГЭД, </a:t>
            </a:r>
            <a:r>
              <a:rPr lang="mn-MN" alt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сараар</a:t>
            </a:r>
            <a:r>
              <a:rPr lang="en-US" alt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altLang="en-US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" descr="\\exchange_server\TAMGIIN GAZAR\OLON NIITTEI HARILTSAH HELTES\Khanui.L\icons\Untitled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38200"/>
            <a:ext cx="685800" cy="685800"/>
          </a:xfrm>
          <a:prstGeom prst="rect">
            <a:avLst/>
          </a:prstGeom>
          <a:noFill/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3604937"/>
              </p:ext>
            </p:extLst>
          </p:nvPr>
        </p:nvGraphicFramePr>
        <p:xfrm>
          <a:off x="1752600" y="1331905"/>
          <a:ext cx="88392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134600" y="6172200"/>
            <a:ext cx="1905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60895" y="373826"/>
            <a:ext cx="9912350" cy="400110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АМ, НИЙГМИЙН ҮЗҮҮЛЭЛТ- Хөдөлмөр</a:t>
            </a:r>
            <a:endParaRPr lang="mn-MN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019800" y="915987"/>
            <a:ext cx="0" cy="5789613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752600" y="940713"/>
            <a:ext cx="4038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mn-MN" altLang="en-US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ХӨДӨЛМӨР ЭРХЛЭЛТИЙН БАЙГУУЛЛАГАД ШИНЭЭР БҮРТГҮҮЛСЭН</a:t>
            </a:r>
            <a:r>
              <a:rPr lang="en-US" altLang="en-US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altLang="en-US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ИРГЭД,</a:t>
            </a:r>
            <a:r>
              <a:rPr lang="en-US" altLang="en-US" sz="1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altLang="en-US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жил бүрийн эхний </a:t>
            </a:r>
            <a:r>
              <a:rPr lang="en-US" altLang="en-US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mn-MN" altLang="en-US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сард</a:t>
            </a:r>
            <a:endParaRPr lang="en-US" altLang="en-US" sz="11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705600" y="1018401"/>
            <a:ext cx="411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mn-MN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АЖИЛД ЗУУЧЛАГДАН ОРСОН</a:t>
            </a:r>
            <a:r>
              <a:rPr lang="en-US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ИРГЭД, </a:t>
            </a:r>
            <a:r>
              <a:rPr lang="mn-MN" alt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жил бүрийн эхний 4 сард</a:t>
            </a:r>
            <a:endParaRPr lang="en-US" alt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3025" y="1479550"/>
            <a:ext cx="4371975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8262" y="1485900"/>
            <a:ext cx="4859338" cy="478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1630363" y="5591175"/>
            <a:ext cx="960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mn-MN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I-IV</a:t>
            </a:r>
            <a:endParaRPr lang="mn-MN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630363" y="4953000"/>
            <a:ext cx="960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mn-MN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I-IV</a:t>
            </a:r>
            <a:endParaRPr lang="mn-MN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630363" y="1727200"/>
            <a:ext cx="12064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"/>
            <a:r>
              <a:rPr lang="en-US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mn-MN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I</a:t>
            </a:r>
            <a:r>
              <a:rPr lang="mn-MN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</a:t>
            </a:r>
            <a:endParaRPr lang="mn-MN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4454525" y="2066925"/>
            <a:ext cx="1501775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1226</a:t>
            </a:r>
            <a:endParaRPr lang="mn-MN" altLang="en-US" sz="2800" b="1" dirty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4291012" y="4267200"/>
            <a:ext cx="1876425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1550</a:t>
            </a:r>
            <a:endParaRPr lang="mn-MN" altLang="en-US" sz="2800" b="1" dirty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4267200" y="6029325"/>
            <a:ext cx="1876425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911</a:t>
            </a:r>
            <a:endParaRPr lang="mn-MN" altLang="en-US" sz="2800" b="1" dirty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6735763" y="5667375"/>
            <a:ext cx="960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mn-MN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I-IV</a:t>
            </a:r>
            <a:endParaRPr lang="mn-MN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6735763" y="5014913"/>
            <a:ext cx="960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mn-MN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I-IV</a:t>
            </a:r>
            <a:endParaRPr lang="mn-MN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735763" y="1752600"/>
            <a:ext cx="960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mn-MN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I-IV</a:t>
            </a:r>
            <a:endParaRPr lang="mn-MN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10248900" y="4352925"/>
            <a:ext cx="1458913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180</a:t>
            </a:r>
            <a:endParaRPr lang="mn-MN" altLang="en-US" sz="2800" b="1" dirty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10040938" y="6029325"/>
            <a:ext cx="1876425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mn-MN" altLang="en-US" sz="2800" b="1" dirty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10086975" y="2057400"/>
            <a:ext cx="1876425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109</a:t>
            </a:r>
            <a:endParaRPr lang="mn-MN" altLang="en-US" sz="2800" b="1" dirty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1" descr="\\exchange_server\TAMGIIN GAZAR\OLON NIITTEI HARILTSAH HELTES\Khanui.L\icons\Untitled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838200"/>
            <a:ext cx="685800" cy="685800"/>
          </a:xfrm>
          <a:prstGeom prst="rect">
            <a:avLst/>
          </a:prstGeom>
          <a:noFill/>
        </p:spPr>
      </p:pic>
      <p:pic>
        <p:nvPicPr>
          <p:cNvPr id="28" name="Picture 1" descr="\\exchange_server\TAMGIIN GAZAR\OLON NIITTEI HARILTSAH HELTES\Khanui.L\icons\Untitled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838200"/>
            <a:ext cx="685800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АМ, НИЙГМИЙН ҮЗҮҮЛЭЛТ- Нийгмийн даатгал, халамж</a:t>
            </a:r>
            <a:endParaRPr lang="mn-MN" sz="2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333066" y="856191"/>
            <a:ext cx="1" cy="2497981"/>
          </a:xfrm>
          <a:prstGeom prst="line">
            <a:avLst/>
          </a:prstGeom>
          <a:ln w="12700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219200" y="3581400"/>
            <a:ext cx="10591802" cy="76200"/>
          </a:xfrm>
          <a:prstGeom prst="line">
            <a:avLst/>
          </a:prstGeom>
          <a:ln w="15875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249" name="Picture 1" descr="\\exchange_server\TAMGIIN GAZAR\OLON NIITTEI HARILTSAH HELTES\Khanui.L\icons\Untitled-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276600"/>
            <a:ext cx="685800" cy="685800"/>
          </a:xfrm>
          <a:prstGeom prst="rect">
            <a:avLst/>
          </a:prstGeom>
          <a:noFill/>
        </p:spPr>
      </p:pic>
      <p:graphicFrame>
        <p:nvGraphicFramePr>
          <p:cNvPr id="13" name="Chart 12"/>
          <p:cNvGraphicFramePr>
            <a:graphicFrameLocks/>
          </p:cNvGraphicFramePr>
          <p:nvPr>
            <p:extLst/>
          </p:nvPr>
        </p:nvGraphicFramePr>
        <p:xfrm>
          <a:off x="1136650" y="762000"/>
          <a:ext cx="5196415" cy="2743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/>
          </p:nvPr>
        </p:nvGraphicFramePr>
        <p:xfrm>
          <a:off x="6477000" y="762000"/>
          <a:ext cx="5486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/>
          </p:nvPr>
        </p:nvGraphicFramePr>
        <p:xfrm>
          <a:off x="2286000" y="3962400"/>
          <a:ext cx="5105400" cy="233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Rectangle 1"/>
          <p:cNvSpPr/>
          <p:nvPr/>
        </p:nvSpPr>
        <p:spPr>
          <a:xfrm>
            <a:off x="7391402" y="4114800"/>
            <a:ext cx="4419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2017 оны эхний 4 сард 27.8 мянган хүнд 3696.9 сая төгрөгийн тэтгэвэр, тэтгэмж олгосон нь өмнөх оны мөн үеэс нийгмийн халамжийн тэтгэвэр тэтгэмж авагчид 1.4(5.4%) мянгаар, олгосон тэтгэвэр тэтгэмжийн хэмжээ 170.0 (4.8%) сая төгрөгөөр өсчээ.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5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3908</TotalTime>
  <Words>1017</Words>
  <Application>Microsoft Office PowerPoint</Application>
  <PresentationFormat>Widescreen</PresentationFormat>
  <Paragraphs>323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 Unicode MS</vt:lpstr>
      <vt:lpstr>Arial</vt:lpstr>
      <vt:lpstr>Arial Mon</vt:lpstr>
      <vt:lpstr>Calibri</vt:lpstr>
      <vt:lpstr>Mongolian Baiti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МОНГОЛ УЛСЫН СТАТИСТИКИЙН СИСТЕМИЙН ТАНИЛЦУУЛГА</dc:title>
  <dc:creator>Enkhbaatar_L</dc:creator>
  <cp:lastModifiedBy>Sarantuya_R</cp:lastModifiedBy>
  <cp:revision>499</cp:revision>
  <cp:lastPrinted>2016-10-18T07:11:49Z</cp:lastPrinted>
  <dcterms:created xsi:type="dcterms:W3CDTF">2016-10-10T07:15:58Z</dcterms:created>
  <dcterms:modified xsi:type="dcterms:W3CDTF">2017-05-08T07:20:29Z</dcterms:modified>
</cp:coreProperties>
</file>