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0" r:id="rId5"/>
    <p:sldId id="259" r:id="rId6"/>
    <p:sldId id="296" r:id="rId7"/>
    <p:sldId id="298" r:id="rId8"/>
    <p:sldId id="264" r:id="rId9"/>
    <p:sldId id="280" r:id="rId10"/>
    <p:sldId id="281" r:id="rId11"/>
    <p:sldId id="299" r:id="rId12"/>
    <p:sldId id="300" r:id="rId13"/>
    <p:sldId id="262" r:id="rId14"/>
    <p:sldId id="285" r:id="rId15"/>
    <p:sldId id="270" r:id="rId16"/>
    <p:sldId id="297" r:id="rId17"/>
    <p:sldId id="307" r:id="rId18"/>
    <p:sldId id="308" r:id="rId19"/>
    <p:sldId id="271" r:id="rId20"/>
    <p:sldId id="309" r:id="rId21"/>
    <p:sldId id="311" r:id="rId22"/>
    <p:sldId id="284" r:id="rId23"/>
    <p:sldId id="302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3269"/>
    <a:srgbClr val="548236"/>
    <a:srgbClr val="0A2882"/>
    <a:srgbClr val="0A288C"/>
    <a:srgbClr val="0A2878"/>
    <a:srgbClr val="192887"/>
    <a:srgbClr val="DC7D0F"/>
    <a:srgbClr val="558237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564" y="16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uvdaa.NSO\Desktop\med-2017.11%20EM,ND,HA\eruul-mend-2017-1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tumur\Desktop\xuulsan%20failuud\gantumurt\SARIIN%20MEDEELEL\2017\11%20sar\YNE-2017-11%20sar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medeelel%2011%20sar\11sar\AY-11%20sar\AY-1%20-11sar-2017.xlsx" TargetMode="External"/><Relationship Id="rId1" Type="http://schemas.openxmlformats.org/officeDocument/2006/relationships/image" Target="../media/image32.jpe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medeelel%2011%20sar\11sar\AY-11%20sar\AY-1%20-11sar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vdaa.NSO\Desktop\med-2017.11%20EM,ND,HA\eruul-mend-2017-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46;&#1048;&#1051;\2017%20onii%20medeelluud\hudlmur%20tsag%20uur%20gemt%20hereg%20bank%20ontsgoi%20%202017-11\hudulmuriin%20medee%202017-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46;&#1048;&#1051;\2017%20onii%20medeelluud\hudlmur%20tsag%20uur%20gemt%20hereg%20bank%20ontsgoi%20%202017-11\hudulmuriin%20medee%202017-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vdaa.NSO\Desktop\med-2017.11%20EM,ND,HA\ND,%20HA-2017-1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46;&#1048;&#1051;\2017%20onii%20medeelluud\hudlmur%20tsag%20uur%20gemt%20hereg%20bank%20ontsgoi%20%202017-11\&#1043;&#1101;&#1084;&#1090;%20&#1093;&#1101;&#1088;&#1101;&#1075;%20&#1096;&#1199;&#1199;&#1093;%202017%201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46;&#1048;&#1051;\2017%20onii%20medeelluud\hudlmur%20tsag%20uur%20gemt%20hereg%20bank%20ontsgoi%20%202017-11\&#1043;&#1101;&#1084;&#1090;%20&#1093;&#1101;&#1088;&#1101;&#1075;%20&#1096;&#1199;&#1199;&#1093;%202017%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9250441502569371E-2"/>
          <c:y val="8.8727763536797774E-2"/>
          <c:w val="0.90601656243222373"/>
          <c:h val="0.69610160827047673"/>
        </c:manualLayout>
      </c:layout>
      <c:barChart>
        <c:barDir val="col"/>
        <c:grouping val="clustered"/>
        <c:ser>
          <c:idx val="0"/>
          <c:order val="0"/>
          <c:tx>
            <c:strRef>
              <c:f>HEALTH!$E$240</c:f>
              <c:strCache>
                <c:ptCount val="1"/>
                <c:pt idx="0">
                  <c:v>2014 I-XI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1750951604132679E-3"/>
                  <c:y val="-1.37674460337738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484541877459373E-3"/>
                  <c:y val="-1.85185185185185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85185185185185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HEALTH!$C$241:$C$243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HEALTH!$E$241:$E$243</c:f>
              <c:numCache>
                <c:formatCode>0.0</c:formatCode>
                <c:ptCount val="3"/>
                <c:pt idx="0">
                  <c:v>26.106028994810895</c:v>
                </c:pt>
                <c:pt idx="1">
                  <c:v>5.4967099983951302</c:v>
                </c:pt>
                <c:pt idx="2">
                  <c:v>20.609318996415791</c:v>
                </c:pt>
              </c:numCache>
            </c:numRef>
          </c:val>
        </c:ser>
        <c:ser>
          <c:idx val="1"/>
          <c:order val="1"/>
          <c:tx>
            <c:strRef>
              <c:f>HEALTH!$F$240</c:f>
              <c:strCache>
                <c:ptCount val="1"/>
                <c:pt idx="0">
                  <c:v>2015 I-XI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4969083754918702E-3"/>
                  <c:y val="-2.31481481481481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77610649402946E-4"/>
                  <c:y val="-4.345833949281198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2442367836083238E-17"/>
                  <c:y val="-2.77777777777779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HEALTH!$C$241:$C$243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HEALTH!$F$241:$F$243</c:f>
              <c:numCache>
                <c:formatCode>0.0</c:formatCode>
                <c:ptCount val="3"/>
                <c:pt idx="0">
                  <c:v>24.422171682445629</c:v>
                </c:pt>
                <c:pt idx="1">
                  <c:v>5.434495160522558</c:v>
                </c:pt>
                <c:pt idx="2">
                  <c:v>18.987676521923042</c:v>
                </c:pt>
              </c:numCache>
            </c:numRef>
          </c:val>
        </c:ser>
        <c:ser>
          <c:idx val="2"/>
          <c:order val="2"/>
          <c:tx>
            <c:strRef>
              <c:f>HEALTH!$G$240</c:f>
              <c:strCache>
                <c:ptCount val="1"/>
                <c:pt idx="0">
                  <c:v>2016 I-XI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2007852607331186E-4"/>
                  <c:y val="-1.36861776886400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38094565251358E-4"/>
                  <c:y val="-1.36457273811073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148148148148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HEALTH!$C$241:$C$243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HEALTH!$G$241:$G$243</c:f>
              <c:numCache>
                <c:formatCode>0.0</c:formatCode>
                <c:ptCount val="3"/>
                <c:pt idx="0">
                  <c:v>24.299640052775136</c:v>
                </c:pt>
                <c:pt idx="1">
                  <c:v>5.3287560685052453</c:v>
                </c:pt>
                <c:pt idx="2">
                  <c:v>18.9708839842699</c:v>
                </c:pt>
              </c:numCache>
            </c:numRef>
          </c:val>
        </c:ser>
        <c:ser>
          <c:idx val="3"/>
          <c:order val="3"/>
          <c:tx>
            <c:strRef>
              <c:f>HEALTH!$H$240</c:f>
              <c:strCache>
                <c:ptCount val="1"/>
                <c:pt idx="0">
                  <c:v>2017 I-XI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9550166343399581E-3"/>
                  <c:y val="-4.34583394928124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007852607331186E-4"/>
                  <c:y val="3.6478822793095032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42270938729627E-2"/>
                  <c:y val="-1.85185185185185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HEALTH!$C$241:$C$243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HEALTH!$H$241:$H$243</c:f>
              <c:numCache>
                <c:formatCode>0.0</c:formatCode>
                <c:ptCount val="3"/>
                <c:pt idx="0">
                  <c:v>23.242300987797762</c:v>
                </c:pt>
                <c:pt idx="1">
                  <c:v>4.8586299405343327</c:v>
                </c:pt>
                <c:pt idx="2">
                  <c:v>18.383671047263466</c:v>
                </c:pt>
              </c:numCache>
            </c:numRef>
          </c:val>
        </c:ser>
        <c:dLbls>
          <c:showVal val="1"/>
        </c:dLbls>
        <c:axId val="86094976"/>
        <c:axId val="86096512"/>
      </c:barChart>
      <c:catAx>
        <c:axId val="86094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096512"/>
        <c:crosses val="autoZero"/>
        <c:auto val="1"/>
        <c:lblAlgn val="ctr"/>
        <c:lblOffset val="100"/>
      </c:catAx>
      <c:valAx>
        <c:axId val="86096512"/>
        <c:scaling>
          <c:orientation val="minMax"/>
        </c:scaling>
        <c:axPos val="l"/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0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74604860733063"/>
          <c:y val="0.88424985367575937"/>
          <c:w val="0.78999862791181463"/>
          <c:h val="8.538960896663805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3003300330033E-2"/>
          <c:y val="1.4234875444839871E-2"/>
          <c:w val="0.92904290429042902"/>
          <c:h val="0.85409252669039226"/>
        </c:manualLayout>
      </c:layout>
      <c:lineChart>
        <c:grouping val="standard"/>
        <c:ser>
          <c:idx val="0"/>
          <c:order val="0"/>
          <c:tx>
            <c:strRef>
              <c:f>une!$B$35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-6.9491395459139654E-2"/>
                  <c:y val="-4.6254179952994856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3.0232212789034336E-2"/>
                  <c:y val="5.1149846349083518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2"/>
              <c:layout>
                <c:manualLayout>
                  <c:x val="-3.6257594614559158E-2"/>
                  <c:y val="-6.974979047602310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3"/>
              <c:layout>
                <c:manualLayout>
                  <c:x val="-3.179413270189279E-2"/>
                  <c:y val="-5.114984634908355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4089824196664985E-2"/>
                  <c:y val="6.044981841255329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5"/>
              <c:layout>
                <c:manualLayout>
                  <c:x val="-5.8454461457645636E-2"/>
                  <c:y val="5.579983238081850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6"/>
              <c:layout>
                <c:manualLayout>
                  <c:x val="-4.1355367416097966E-2"/>
                  <c:y val="-7.440014264839038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9.7200310463644926E-3"/>
                  <c:y val="-9.2999720634697504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8"/>
              <c:layout>
                <c:manualLayout>
                  <c:x val="-3.5251571661483606E-2"/>
                  <c:y val="-5.5799832380818502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1.1561370522816215E-2"/>
                  <c:y val="4.193225592790843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10"/>
              <c:layout>
                <c:manualLayout>
                  <c:x val="-1.3748112947978603E-2"/>
                  <c:y val="4.177371703407048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11"/>
              <c:layout>
                <c:manualLayout>
                  <c:x val="-2.2440849807299299E-2"/>
                  <c:y val="6.965473919144929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339966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numRef>
              <c:f>une!$A$36:$A$46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une!$B$36:$B$46</c:f>
              <c:numCache>
                <c:formatCode>General</c:formatCode>
                <c:ptCount val="11"/>
                <c:pt idx="0">
                  <c:v>0.1</c:v>
                </c:pt>
                <c:pt idx="1">
                  <c:v>-0.4</c:v>
                </c:pt>
                <c:pt idx="2">
                  <c:v>0.4</c:v>
                </c:pt>
                <c:pt idx="3">
                  <c:v>0.5</c:v>
                </c:pt>
                <c:pt idx="4">
                  <c:v>-0.4</c:v>
                </c:pt>
                <c:pt idx="5">
                  <c:v>-0.9</c:v>
                </c:pt>
                <c:pt idx="6">
                  <c:v>0.9</c:v>
                </c:pt>
                <c:pt idx="7">
                  <c:v>0.4</c:v>
                </c:pt>
                <c:pt idx="8">
                  <c:v>-0.4</c:v>
                </c:pt>
                <c:pt idx="9">
                  <c:v>-0.2</c:v>
                </c:pt>
                <c:pt idx="10">
                  <c:v>0.60000000000000042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une!$C$35</c:f>
              <c:strCache>
                <c:ptCount val="1"/>
                <c:pt idx="0">
                  <c:v>2017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9.8500213021190225E-4"/>
                  <c:y val="-3.278790563820169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3.225813726670558E-2"/>
                  <c:y val="-7.4399776507757989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2"/>
              <c:layout>
                <c:manualLayout>
                  <c:x val="-7.4113306739677313E-3"/>
                  <c:y val="5.1343168603001386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3"/>
              <c:layout>
                <c:manualLayout>
                  <c:x val="-3.8182205520132434E-2"/>
                  <c:y val="-7.4399776507757989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4"/>
              <c:layout>
                <c:manualLayout>
                  <c:x val="-4.5861739588729383E-3"/>
                  <c:y val="-3.719988825387909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5"/>
              <c:layout>
                <c:manualLayout>
                  <c:x val="-1.2004443918600791E-2"/>
                  <c:y val="-4.174845333043351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6"/>
              <c:layout>
                <c:manualLayout>
                  <c:x val="-1.7367297436176779E-3"/>
                  <c:y val="-1.8517562484644978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7"/>
              <c:layout>
                <c:manualLayout>
                  <c:x val="-2.3101874871696994E-2"/>
                  <c:y val="-4.1767492643319415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8"/>
              <c:layout>
                <c:manualLayout>
                  <c:x val="-4.2308131350964485E-2"/>
                  <c:y val="5.5717450738524035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9"/>
              <c:layout>
                <c:manualLayout>
                  <c:x val="-2.201132263977203E-2"/>
                  <c:y val="5.579983238081850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10"/>
              <c:layout>
                <c:manualLayout>
                  <c:x val="-1.9446205321304269E-2"/>
                  <c:y val="-3.714919423543960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dLbl>
              <c:idx val="11"/>
              <c:layout>
                <c:manualLayout>
                  <c:x val="-7.4802832690997606E-3"/>
                  <c:y val="-6.5011089912019385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numRef>
              <c:f>une!$A$36:$A$46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une!$C$36:$C$46</c:f>
              <c:numCache>
                <c:formatCode>General</c:formatCode>
                <c:ptCount val="11"/>
                <c:pt idx="0">
                  <c:v>1.3</c:v>
                </c:pt>
                <c:pt idx="1">
                  <c:v>0.60000000000000042</c:v>
                </c:pt>
                <c:pt idx="2">
                  <c:v>0.1</c:v>
                </c:pt>
                <c:pt idx="3">
                  <c:v>1.7</c:v>
                </c:pt>
                <c:pt idx="4">
                  <c:v>-0.1</c:v>
                </c:pt>
                <c:pt idx="5">
                  <c:v>-0.7000000000000004</c:v>
                </c:pt>
                <c:pt idx="6">
                  <c:v>0.1</c:v>
                </c:pt>
                <c:pt idx="7">
                  <c:v>2.2000000000000002</c:v>
                </c:pt>
                <c:pt idx="8">
                  <c:v>-0.5</c:v>
                </c:pt>
                <c:pt idx="9">
                  <c:v>2.6</c:v>
                </c:pt>
                <c:pt idx="10">
                  <c:v>0.8</c:v>
                </c:pt>
              </c:numCache>
            </c:numRef>
          </c:val>
          <c:smooth val="1"/>
        </c:ser>
        <c:marker val="1"/>
        <c:axId val="91388928"/>
        <c:axId val="91419392"/>
      </c:lineChart>
      <c:catAx>
        <c:axId val="913889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419392"/>
        <c:crosses val="autoZero"/>
        <c:auto val="1"/>
        <c:lblAlgn val="ctr"/>
        <c:lblOffset val="100"/>
      </c:catAx>
      <c:valAx>
        <c:axId val="91419392"/>
        <c:scaling>
          <c:orientation val="minMax"/>
        </c:scaling>
        <c:delete val="1"/>
        <c:axPos val="l"/>
        <c:numFmt formatCode="General" sourceLinked="1"/>
        <c:tickLblPos val="nextTo"/>
        <c:crossAx val="91388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926058747607078"/>
          <c:y val="0.85021548463025753"/>
          <c:w val="0.49583188240083848"/>
          <c:h val="0.12188490673541252"/>
        </c:manualLayout>
      </c:layout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319145296853693E-2"/>
          <c:y val="3.4795077992838236E-2"/>
          <c:w val="0.89424444082284527"/>
          <c:h val="0.67360035372782912"/>
        </c:manualLayout>
      </c:layout>
      <c:barChart>
        <c:barDir val="col"/>
        <c:grouping val="clustered"/>
        <c:ser>
          <c:idx val="0"/>
          <c:order val="0"/>
          <c:tx>
            <c:strRef>
              <c:f>'Niit but'!$K$40</c:f>
              <c:strCache>
                <c:ptCount val="1"/>
                <c:pt idx="0">
                  <c:v>2016 I-XI</c:v>
                </c:pt>
              </c:strCache>
            </c:strRef>
          </c:tx>
          <c:dLbls>
            <c:dLbl>
              <c:idx val="0"/>
              <c:layout>
                <c:manualLayout>
                  <c:x val="-2.0512823826016212E-3"/>
                  <c:y val="-4.322527242132315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56411913008219E-2"/>
                  <c:y val="-1.29675817263969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512823826016402E-3"/>
                  <c:y val="-1.7290108968529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025647652033533E-3"/>
                  <c:y val="-2.59351634527940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'Niit but'!$J$41:$J$45</c:f>
              <c:strCache>
                <c:ptCount val="4"/>
                <c:pt idx="0">
                  <c:v>Нийт дүн</c:v>
                </c:pt>
                <c:pt idx="1">
                  <c:v>Уул уурхайн олборлох аж үйлдвэр</c:v>
                </c:pt>
                <c:pt idx="2">
                  <c:v>Боловсруулах аж үйлдвэр</c:v>
                </c:pt>
                <c:pt idx="3">
                  <c:v>Дулааны эрчим хүчний үйлдвэрлэл, усан хангамж</c:v>
                </c:pt>
              </c:strCache>
            </c:strRef>
          </c:cat>
          <c:val>
            <c:numRef>
              <c:f>'Niit but'!$K$41:$K$45</c:f>
              <c:numCache>
                <c:formatCode>0.0</c:formatCode>
                <c:ptCount val="5"/>
                <c:pt idx="0" formatCode="General">
                  <c:v>5981.6</c:v>
                </c:pt>
                <c:pt idx="1">
                  <c:v>707.8</c:v>
                </c:pt>
                <c:pt idx="2">
                  <c:v>2763</c:v>
                </c:pt>
                <c:pt idx="3">
                  <c:v>2510.6999999999998</c:v>
                </c:pt>
              </c:numCache>
            </c:numRef>
          </c:val>
        </c:ser>
        <c:ser>
          <c:idx val="1"/>
          <c:order val="1"/>
          <c:tx>
            <c:strRef>
              <c:f>'Niit but'!$L$40</c:f>
              <c:strCache>
                <c:ptCount val="1"/>
                <c:pt idx="0">
                  <c:v>2017 I-XI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2.0512823826016402E-3"/>
                  <c:y val="-1.72901089685292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410259060813157E-2"/>
                  <c:y val="-1.7290108968529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07694295609821E-2"/>
                  <c:y val="-2.161263621066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615388591219735E-2"/>
                  <c:y val="-1.72901089685292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'Niit but'!$J$41:$J$45</c:f>
              <c:strCache>
                <c:ptCount val="4"/>
                <c:pt idx="0">
                  <c:v>Нийт дүн</c:v>
                </c:pt>
                <c:pt idx="1">
                  <c:v>Уул уурхайн олборлох аж үйлдвэр</c:v>
                </c:pt>
                <c:pt idx="2">
                  <c:v>Боловсруулах аж үйлдвэр</c:v>
                </c:pt>
                <c:pt idx="3">
                  <c:v>Дулааны эрчим хүчний үйлдвэрлэл, усан хангамж</c:v>
                </c:pt>
              </c:strCache>
            </c:strRef>
          </c:cat>
          <c:val>
            <c:numRef>
              <c:f>'Niit but'!$L$41:$L$45</c:f>
              <c:numCache>
                <c:formatCode>0.0</c:formatCode>
                <c:ptCount val="5"/>
                <c:pt idx="0">
                  <c:v>7809.4</c:v>
                </c:pt>
                <c:pt idx="1">
                  <c:v>1243.2</c:v>
                </c:pt>
                <c:pt idx="2">
                  <c:v>3333.3</c:v>
                </c:pt>
                <c:pt idx="3">
                  <c:v>3232.9</c:v>
                </c:pt>
              </c:numCache>
            </c:numRef>
          </c:val>
        </c:ser>
        <c:dLbls>
          <c:showVal val="1"/>
        </c:dLbls>
        <c:gapWidth val="75"/>
        <c:axId val="91732224"/>
        <c:axId val="91746304"/>
      </c:barChart>
      <c:catAx>
        <c:axId val="9173222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1746304"/>
        <c:crosses val="autoZero"/>
        <c:auto val="1"/>
        <c:lblAlgn val="ctr"/>
        <c:lblOffset val="100"/>
      </c:catAx>
      <c:valAx>
        <c:axId val="917463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1732224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8.8762462564257072E-2"/>
                  <c:y val="-0.1333333333333334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8.1 %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296838604138448E-2"/>
                  <c:y val="5.07936507936507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49.3 %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109058236484789"/>
                  <c:y val="6.34920634920635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42.6 %</a:t>
                    </a:r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'Niit but'!$B$46:$B$48</c:f>
              <c:strCache>
                <c:ptCount val="3"/>
                <c:pt idx="0">
                  <c:v>Уул уурхайн олборлох аж үйлдвэр</c:v>
                </c:pt>
                <c:pt idx="1">
                  <c:v>Боловсруулах аж үйлдвэр</c:v>
                </c:pt>
                <c:pt idx="2">
                  <c:v>Дулааны эрчим хүчний үйлвэлэл, усан хангамж</c:v>
                </c:pt>
              </c:strCache>
            </c:strRef>
          </c:cat>
          <c:val>
            <c:numRef>
              <c:f>'Niit but'!$C$46:$C$48</c:f>
              <c:numCache>
                <c:formatCode>0.0</c:formatCode>
                <c:ptCount val="3"/>
                <c:pt idx="0">
                  <c:v>8.0834055146528065</c:v>
                </c:pt>
                <c:pt idx="1">
                  <c:v>49.335931860834414</c:v>
                </c:pt>
                <c:pt idx="2">
                  <c:v>42.580662624512776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</c:legend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Амьд</a:t>
            </a:r>
            <a:r>
              <a:rPr lang="mn-MN" sz="12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төрсөн хүүхдийн тоо, сараар</a:t>
            </a:r>
            <a:endParaRPr lang="en-US" sz="1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393273549642576E-2"/>
          <c:y val="0.20143928271924258"/>
          <c:w val="0.89817379856271951"/>
          <c:h val="0.55812360677293749"/>
        </c:manualLayout>
      </c:layout>
      <c:lineChart>
        <c:grouping val="standard"/>
        <c:ser>
          <c:idx val="0"/>
          <c:order val="0"/>
          <c:tx>
            <c:strRef>
              <c:f>'saraar uz '!$A$4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'!$B$4:$M$4</c:f>
              <c:numCache>
                <c:formatCode>General</c:formatCode>
                <c:ptCount val="12"/>
                <c:pt idx="0">
                  <c:v>151</c:v>
                </c:pt>
                <c:pt idx="1">
                  <c:v>178</c:v>
                </c:pt>
                <c:pt idx="2">
                  <c:v>201</c:v>
                </c:pt>
                <c:pt idx="3">
                  <c:v>176</c:v>
                </c:pt>
                <c:pt idx="4">
                  <c:v>152</c:v>
                </c:pt>
                <c:pt idx="5">
                  <c:v>198</c:v>
                </c:pt>
                <c:pt idx="6">
                  <c:v>190</c:v>
                </c:pt>
                <c:pt idx="7">
                  <c:v>172</c:v>
                </c:pt>
                <c:pt idx="8">
                  <c:v>191</c:v>
                </c:pt>
                <c:pt idx="9">
                  <c:v>172</c:v>
                </c:pt>
                <c:pt idx="10">
                  <c:v>171</c:v>
                </c:pt>
                <c:pt idx="11">
                  <c:v>175</c:v>
                </c:pt>
              </c:numCache>
            </c:numRef>
          </c:val>
        </c:ser>
        <c:ser>
          <c:idx val="1"/>
          <c:order val="1"/>
          <c:tx>
            <c:strRef>
              <c:f>'saraar uz '!$A$5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'!$B$5:$M$5</c:f>
              <c:numCache>
                <c:formatCode>General</c:formatCode>
                <c:ptCount val="12"/>
                <c:pt idx="0">
                  <c:v>182</c:v>
                </c:pt>
                <c:pt idx="1">
                  <c:v>148</c:v>
                </c:pt>
                <c:pt idx="2">
                  <c:v>190</c:v>
                </c:pt>
                <c:pt idx="3">
                  <c:v>206</c:v>
                </c:pt>
                <c:pt idx="4">
                  <c:v>157</c:v>
                </c:pt>
                <c:pt idx="5">
                  <c:v>163</c:v>
                </c:pt>
                <c:pt idx="6">
                  <c:v>171</c:v>
                </c:pt>
                <c:pt idx="7">
                  <c:v>164</c:v>
                </c:pt>
                <c:pt idx="8">
                  <c:v>137</c:v>
                </c:pt>
                <c:pt idx="9">
                  <c:v>132</c:v>
                </c:pt>
                <c:pt idx="10">
                  <c:v>197</c:v>
                </c:pt>
                <c:pt idx="11">
                  <c:v>162</c:v>
                </c:pt>
              </c:numCache>
            </c:numRef>
          </c:val>
        </c:ser>
        <c:ser>
          <c:idx val="2"/>
          <c:order val="2"/>
          <c:tx>
            <c:strRef>
              <c:f>'saraar uz '!$A$6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'!$B$6:$M$6</c:f>
              <c:numCache>
                <c:formatCode>General</c:formatCode>
                <c:ptCount val="12"/>
                <c:pt idx="0">
                  <c:v>175</c:v>
                </c:pt>
                <c:pt idx="1">
                  <c:v>184</c:v>
                </c:pt>
                <c:pt idx="2">
                  <c:v>140</c:v>
                </c:pt>
                <c:pt idx="3">
                  <c:v>173</c:v>
                </c:pt>
                <c:pt idx="4">
                  <c:v>195</c:v>
                </c:pt>
                <c:pt idx="5">
                  <c:v>153</c:v>
                </c:pt>
                <c:pt idx="6">
                  <c:v>171</c:v>
                </c:pt>
                <c:pt idx="7">
                  <c:v>187</c:v>
                </c:pt>
                <c:pt idx="8">
                  <c:v>184</c:v>
                </c:pt>
                <c:pt idx="9">
                  <c:v>156</c:v>
                </c:pt>
                <c:pt idx="10">
                  <c:v>179</c:v>
                </c:pt>
                <c:pt idx="11">
                  <c:v>143</c:v>
                </c:pt>
              </c:numCache>
            </c:numRef>
          </c:val>
        </c:ser>
        <c:ser>
          <c:idx val="3"/>
          <c:order val="3"/>
          <c:tx>
            <c:strRef>
              <c:f>'saraar uz '!$A$7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r"/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'!$B$7:$M$7</c:f>
              <c:numCache>
                <c:formatCode>General</c:formatCode>
                <c:ptCount val="12"/>
                <c:pt idx="0">
                  <c:v>134</c:v>
                </c:pt>
                <c:pt idx="1">
                  <c:v>143</c:v>
                </c:pt>
                <c:pt idx="2">
                  <c:v>171</c:v>
                </c:pt>
                <c:pt idx="3">
                  <c:v>163</c:v>
                </c:pt>
                <c:pt idx="4">
                  <c:v>201</c:v>
                </c:pt>
                <c:pt idx="5">
                  <c:v>188</c:v>
                </c:pt>
                <c:pt idx="6">
                  <c:v>218</c:v>
                </c:pt>
                <c:pt idx="7">
                  <c:v>192</c:v>
                </c:pt>
                <c:pt idx="8">
                  <c:v>136</c:v>
                </c:pt>
                <c:pt idx="9">
                  <c:v>165</c:v>
                </c:pt>
                <c:pt idx="10">
                  <c:v>169</c:v>
                </c:pt>
              </c:numCache>
            </c:numRef>
          </c:val>
        </c:ser>
        <c:marker val="1"/>
        <c:axId val="84448000"/>
        <c:axId val="84449536"/>
      </c:lineChart>
      <c:catAx>
        <c:axId val="84448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49536"/>
        <c:crosses val="autoZero"/>
        <c:auto val="1"/>
        <c:lblAlgn val="ctr"/>
        <c:lblOffset val="100"/>
      </c:catAx>
      <c:valAx>
        <c:axId val="84449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4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plotArea>
      <c:layout>
        <c:manualLayout>
          <c:layoutTarget val="inner"/>
          <c:xMode val="edge"/>
          <c:yMode val="edge"/>
          <c:x val="0.41403323843836271"/>
          <c:y val="4.8685483120041478E-2"/>
          <c:w val="0.54383159393452662"/>
          <c:h val="0.8655859677931300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3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Ajilgui!$D$39:$D$45</c:f>
              <c:strCache>
                <c:ptCount val="7"/>
                <c:pt idx="0">
                  <c:v>Дээд</c:v>
                </c:pt>
                <c:pt idx="1">
                  <c:v>Тусгай дунд </c:v>
                </c:pt>
                <c:pt idx="2">
                  <c:v>Мэргэжлийн анхан шатны</c:v>
                </c:pt>
                <c:pt idx="3">
                  <c:v>Бүрэн дунд 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Ajilgui!$E$39:$E$45</c:f>
              <c:numCache>
                <c:formatCode>0.0</c:formatCode>
                <c:ptCount val="7"/>
                <c:pt idx="0">
                  <c:v>30.117340286831812</c:v>
                </c:pt>
                <c:pt idx="1">
                  <c:v>2.737940026075619</c:v>
                </c:pt>
                <c:pt idx="2">
                  <c:v>14.471968709256831</c:v>
                </c:pt>
                <c:pt idx="3">
                  <c:v>33.898305084745807</c:v>
                </c:pt>
                <c:pt idx="4">
                  <c:v>8.3441981747066496</c:v>
                </c:pt>
                <c:pt idx="5">
                  <c:v>2.4771838331160372</c:v>
                </c:pt>
                <c:pt idx="6">
                  <c:v>7.9530638852672828</c:v>
                </c:pt>
              </c:numCache>
            </c:numRef>
          </c:val>
        </c:ser>
        <c:overlap val="-25"/>
        <c:axId val="87206912"/>
        <c:axId val="87225088"/>
      </c:barChart>
      <c:catAx>
        <c:axId val="8720691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225088"/>
        <c:crosses val="autoZero"/>
        <c:auto val="1"/>
        <c:lblAlgn val="ctr"/>
        <c:lblOffset val="100"/>
      </c:catAx>
      <c:valAx>
        <c:axId val="87225088"/>
        <c:scaling>
          <c:orientation val="minMax"/>
        </c:scaling>
        <c:delete val="1"/>
        <c:axPos val="b"/>
        <c:numFmt formatCode="0.0" sourceLinked="1"/>
        <c:tickLblPos val="nextTo"/>
        <c:crossAx val="87206912"/>
        <c:crosses val="autoZero"/>
        <c:crossBetween val="between"/>
      </c:valAx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2.6226900802614583E-2"/>
          <c:y val="0.33285388084403805"/>
          <c:w val="0.94754619839477094"/>
          <c:h val="0.5043733345620135"/>
        </c:manualLayout>
      </c:layout>
      <c:lineChart>
        <c:grouping val="standard"/>
        <c:ser>
          <c:idx val="0"/>
          <c:order val="0"/>
          <c:tx>
            <c:strRef>
              <c:f>'ajild orson'!$J$23</c:f>
              <c:strCache>
                <c:ptCount val="1"/>
                <c:pt idx="0">
                  <c:v>ажлын байрны захиалга, давхардсан тоогоор </c:v>
                </c:pt>
              </c:strCache>
            </c:strRef>
          </c:tx>
          <c:spPr>
            <a:ln>
              <a:prstDash val="sysDash"/>
            </a:ln>
          </c:spPr>
          <c:dLbls>
            <c:dLbl>
              <c:idx val="1"/>
              <c:layout/>
              <c:dLblPos val="b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dLblPos val="b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ln>
                <a:prstDash val="sysDot"/>
              </a:ln>
              <a:effectLst>
                <a:outerShdw blurRad="647700" dist="1587500" dir="9840000" algn="bl" rotWithShape="0">
                  <a:sysClr val="windowText" lastClr="000000">
                    <a:alpha val="40000"/>
                  </a:sysClr>
                </a:outerShdw>
              </a:effectLst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'ajild orson'!$K$22:$N$22</c:f>
              <c:strCache>
                <c:ptCount val="4"/>
                <c:pt idx="0">
                  <c:v>2014 I-XI</c:v>
                </c:pt>
                <c:pt idx="1">
                  <c:v>2015 I-XI</c:v>
                </c:pt>
                <c:pt idx="2">
                  <c:v>2016 I-XI</c:v>
                </c:pt>
                <c:pt idx="3">
                  <c:v>2017 I-XI</c:v>
                </c:pt>
              </c:strCache>
            </c:strRef>
          </c:cat>
          <c:val>
            <c:numRef>
              <c:f>'ajild orson'!$K$23:$N$23</c:f>
              <c:numCache>
                <c:formatCode>General</c:formatCode>
                <c:ptCount val="4"/>
                <c:pt idx="0" formatCode="0">
                  <c:v>1533</c:v>
                </c:pt>
                <c:pt idx="1">
                  <c:v>1161</c:v>
                </c:pt>
                <c:pt idx="2">
                  <c:v>889</c:v>
                </c:pt>
                <c:pt idx="3">
                  <c:v>962</c:v>
                </c:pt>
              </c:numCache>
            </c:numRef>
          </c:val>
        </c:ser>
        <c:ser>
          <c:idx val="1"/>
          <c:order val="1"/>
          <c:tx>
            <c:strRef>
              <c:f>'ajild orson'!$J$24</c:f>
              <c:strCache>
                <c:ptCount val="1"/>
                <c:pt idx="0">
                  <c:v>Шинэ ажлын байранд орсон хүний тоо </c:v>
                </c:pt>
              </c:strCache>
            </c:strRef>
          </c:tx>
          <c:dLbls>
            <c:dLbl>
              <c:idx val="0"/>
              <c:layout>
                <c:manualLayout>
                  <c:x val="-6.5187084517014812E-2"/>
                  <c:y val="8.94592904437039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363775494996174E-2"/>
                  <c:y val="8.945929044370397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'ajild orson'!$K$22:$N$22</c:f>
              <c:strCache>
                <c:ptCount val="4"/>
                <c:pt idx="0">
                  <c:v>2014 I-XI</c:v>
                </c:pt>
                <c:pt idx="1">
                  <c:v>2015 I-XI</c:v>
                </c:pt>
                <c:pt idx="2">
                  <c:v>2016 I-XI</c:v>
                </c:pt>
                <c:pt idx="3">
                  <c:v>2017 I-XI</c:v>
                </c:pt>
              </c:strCache>
            </c:strRef>
          </c:cat>
          <c:val>
            <c:numRef>
              <c:f>'ajild orson'!$K$24:$N$24</c:f>
              <c:numCache>
                <c:formatCode>General</c:formatCode>
                <c:ptCount val="4"/>
                <c:pt idx="0" formatCode="0">
                  <c:v>1483</c:v>
                </c:pt>
                <c:pt idx="1">
                  <c:v>1384</c:v>
                </c:pt>
                <c:pt idx="2">
                  <c:v>692</c:v>
                </c:pt>
                <c:pt idx="3">
                  <c:v>1052</c:v>
                </c:pt>
              </c:numCache>
            </c:numRef>
          </c:val>
        </c:ser>
        <c:marker val="1"/>
        <c:axId val="87179264"/>
        <c:axId val="87180800"/>
      </c:lineChart>
      <c:catAx>
        <c:axId val="87179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7180800"/>
        <c:crosses val="autoZero"/>
        <c:auto val="1"/>
        <c:lblAlgn val="ctr"/>
        <c:lblOffset val="100"/>
      </c:catAx>
      <c:valAx>
        <c:axId val="87180800"/>
        <c:scaling>
          <c:orientation val="minMax"/>
        </c:scaling>
        <c:delete val="1"/>
        <c:axPos val="l"/>
        <c:numFmt formatCode="0" sourceLinked="1"/>
        <c:tickLblPos val="nextTo"/>
        <c:crossAx val="87179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5258208617962485E-2"/>
          <c:y val="9.7382721526006411E-2"/>
          <c:w val="0.9297476143296669"/>
          <c:h val="0.15189678754944419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2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n-US" sz="1000" b="1" i="0" u="none" strike="noStrike" baseline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САНГИЙН ОРЛОГО, төрлөөр, эхний 11 сард, сая төгрөг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9667874760769452E-2"/>
          <c:y val="0.21908802684068171"/>
          <c:w val="0.87753018372703318"/>
          <c:h val="0.52729450103140751"/>
        </c:manualLayout>
      </c:layout>
      <c:barChart>
        <c:barDir val="col"/>
        <c:grouping val="clustered"/>
        <c:ser>
          <c:idx val="0"/>
          <c:order val="0"/>
          <c:tx>
            <c:strRef>
              <c:f>nd!$D$48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nd!$E$48:$F$48</c:f>
              <c:numCache>
                <c:formatCode>0.0</c:formatCode>
                <c:ptCount val="2"/>
                <c:pt idx="0">
                  <c:v>13208.728110000002</c:v>
                </c:pt>
                <c:pt idx="1">
                  <c:v>14285.6</c:v>
                </c:pt>
              </c:numCache>
            </c:numRef>
          </c:val>
        </c:ser>
        <c:ser>
          <c:idx val="1"/>
          <c:order val="1"/>
          <c:tx>
            <c:strRef>
              <c:f>nd!$D$49</c:f>
              <c:strCache>
                <c:ptCount val="1"/>
                <c:pt idx="0">
                  <c:v>Тэтгэврийн даатгалын сан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nd!$E$49:$F$49</c:f>
              <c:numCache>
                <c:formatCode>0.0</c:formatCode>
                <c:ptCount val="2"/>
                <c:pt idx="0">
                  <c:v>7928.8992300000054</c:v>
                </c:pt>
                <c:pt idx="1">
                  <c:v>8073.7</c:v>
                </c:pt>
              </c:numCache>
            </c:numRef>
          </c:val>
        </c:ser>
        <c:ser>
          <c:idx val="2"/>
          <c:order val="2"/>
          <c:tx>
            <c:strRef>
              <c:f>nd!$D$50</c:f>
              <c:strCache>
                <c:ptCount val="1"/>
                <c:pt idx="0">
                  <c:v>Тэтгэмжийн даатгалын сан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nd!$E$50:$F$50</c:f>
              <c:numCache>
                <c:formatCode>0.0</c:formatCode>
                <c:ptCount val="2"/>
                <c:pt idx="0">
                  <c:v>890.90225999999882</c:v>
                </c:pt>
                <c:pt idx="1">
                  <c:v>904.3</c:v>
                </c:pt>
              </c:numCache>
            </c:numRef>
          </c:val>
        </c:ser>
        <c:ser>
          <c:idx val="3"/>
          <c:order val="3"/>
          <c:tx>
            <c:strRef>
              <c:f>nd!$D$51</c:f>
              <c:strCache>
                <c:ptCount val="1"/>
                <c:pt idx="0">
                  <c:v>Эрүүл мэндийн даатгалын сан 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nd!$E$51:$F$51</c:f>
              <c:numCache>
                <c:formatCode>0.0</c:formatCode>
                <c:ptCount val="2"/>
                <c:pt idx="0">
                  <c:v>3515.2875100000001</c:v>
                </c:pt>
                <c:pt idx="1">
                  <c:v>4407.5</c:v>
                </c:pt>
              </c:numCache>
            </c:numRef>
          </c:val>
        </c:ser>
        <c:ser>
          <c:idx val="4"/>
          <c:order val="4"/>
          <c:tx>
            <c:strRef>
              <c:f>nd!$D$52</c:f>
              <c:strCache>
                <c:ptCount val="1"/>
                <c:pt idx="0">
                  <c:v>ҮОМШӨ-ний даатгалын сан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nd!$E$52:$F$52</c:f>
              <c:numCache>
                <c:formatCode>0.0</c:formatCode>
                <c:ptCount val="2"/>
                <c:pt idx="0">
                  <c:v>676.43820999999946</c:v>
                </c:pt>
                <c:pt idx="1">
                  <c:v>705.3</c:v>
                </c:pt>
              </c:numCache>
            </c:numRef>
          </c:val>
        </c:ser>
        <c:ser>
          <c:idx val="5"/>
          <c:order val="5"/>
          <c:tx>
            <c:strRef>
              <c:f>nd!$D$53</c:f>
              <c:strCache>
                <c:ptCount val="1"/>
                <c:pt idx="0">
                  <c:v>Ажилгүйдлийн даатгалын сан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nd!$E$47:$F$47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nd!$E$53:$F$53</c:f>
              <c:numCache>
                <c:formatCode>0.0</c:formatCode>
                <c:ptCount val="2"/>
                <c:pt idx="0">
                  <c:v>197.20089999999999</c:v>
                </c:pt>
                <c:pt idx="1">
                  <c:v>194.9</c:v>
                </c:pt>
              </c:numCache>
            </c:numRef>
          </c:val>
        </c:ser>
        <c:gapWidth val="75"/>
        <c:axId val="89669632"/>
        <c:axId val="89671168"/>
      </c:barChart>
      <c:catAx>
        <c:axId val="89669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671168"/>
        <c:crosses val="autoZero"/>
        <c:auto val="1"/>
        <c:lblAlgn val="ctr"/>
        <c:lblOffset val="100"/>
      </c:catAx>
      <c:valAx>
        <c:axId val="89671168"/>
        <c:scaling>
          <c:orientation val="minMax"/>
        </c:scaling>
        <c:delete val="1"/>
        <c:axPos val="l"/>
        <c:numFmt formatCode="0.0" sourceLinked="1"/>
        <c:tickLblPos val="nextTo"/>
        <c:crossAx val="89669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228979465802069"/>
          <c:y val="0.851422137321593"/>
          <c:w val="0.72208692295815968"/>
          <c:h val="0.12411312491264057"/>
        </c:manualLayout>
      </c:layout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u="none" strike="noStrike" baseline="0">
                <a:solidFill>
                  <a:srgbClr val="003366"/>
                </a:solidFill>
                <a:latin typeface="Arial"/>
                <a:cs typeface="Arial"/>
              </a:rPr>
              <a:t>НИЙГМИЙН ДААТГАЛЫН САНГИЙН ЗАРЛАГА, төрлөөр, эхний 11 сард, сая төгрөг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8396208694416111E-2"/>
          <c:y val="0.17197849049356659"/>
          <c:w val="0.95095192495908765"/>
          <c:h val="0.55989442660449751"/>
        </c:manualLayout>
      </c:layout>
      <c:barChart>
        <c:barDir val="col"/>
        <c:grouping val="clustered"/>
        <c:ser>
          <c:idx val="0"/>
          <c:order val="0"/>
          <c:tx>
            <c:strRef>
              <c:f>nd!$D$57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cap="flat">
              <a:solidFill>
                <a:schemeClr val="bg1">
                  <a:alpha val="97000"/>
                </a:schemeClr>
              </a:solidFill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nd!$E$57:$F$57</c:f>
              <c:numCache>
                <c:formatCode>0.0</c:formatCode>
                <c:ptCount val="2"/>
                <c:pt idx="0">
                  <c:v>36658.056150000011</c:v>
                </c:pt>
                <c:pt idx="1">
                  <c:v>38345.800000000003</c:v>
                </c:pt>
              </c:numCache>
            </c:numRef>
          </c:val>
        </c:ser>
        <c:ser>
          <c:idx val="1"/>
          <c:order val="1"/>
          <c:tx>
            <c:strRef>
              <c:f>nd!$D$58</c:f>
              <c:strCache>
                <c:ptCount val="1"/>
                <c:pt idx="0">
                  <c:v>Тэтгэврийн даатгалын сангийн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nd!$E$58:$F$58</c:f>
              <c:numCache>
                <c:formatCode>0.0</c:formatCode>
                <c:ptCount val="2"/>
                <c:pt idx="0">
                  <c:v>30840.969550000002</c:v>
                </c:pt>
                <c:pt idx="1">
                  <c:v>32590.5</c:v>
                </c:pt>
              </c:numCache>
            </c:numRef>
          </c:val>
        </c:ser>
        <c:ser>
          <c:idx val="2"/>
          <c:order val="2"/>
          <c:tx>
            <c:strRef>
              <c:f>nd!$D$59</c:f>
              <c:strCache>
                <c:ptCount val="1"/>
                <c:pt idx="0">
                  <c:v>Тэтгэмжийн даатгалын сангийн 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nd!$E$59:$F$59</c:f>
              <c:numCache>
                <c:formatCode>0.0</c:formatCode>
                <c:ptCount val="2"/>
                <c:pt idx="0">
                  <c:v>1508.9028000000001</c:v>
                </c:pt>
                <c:pt idx="1">
                  <c:v>1632</c:v>
                </c:pt>
              </c:numCache>
            </c:numRef>
          </c:val>
        </c:ser>
        <c:ser>
          <c:idx val="3"/>
          <c:order val="3"/>
          <c:tx>
            <c:strRef>
              <c:f>nd!$D$60</c:f>
              <c:strCache>
                <c:ptCount val="1"/>
                <c:pt idx="0">
                  <c:v>Эрүүл мэндийн даатгалын сангийн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nd!$E$60:$F$60</c:f>
              <c:numCache>
                <c:formatCode>0.0</c:formatCode>
                <c:ptCount val="2"/>
                <c:pt idx="0">
                  <c:v>3700.9875900000002</c:v>
                </c:pt>
                <c:pt idx="1">
                  <c:v>3604.2</c:v>
                </c:pt>
              </c:numCache>
            </c:numRef>
          </c:val>
        </c:ser>
        <c:ser>
          <c:idx val="4"/>
          <c:order val="4"/>
          <c:tx>
            <c:strRef>
              <c:f>nd!$D$61</c:f>
              <c:strCache>
                <c:ptCount val="1"/>
                <c:pt idx="0">
                  <c:v>ҮОМШӨ-ний даатгалын сангийн 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nd!$E$61:$F$61</c:f>
              <c:numCache>
                <c:formatCode>0.0</c:formatCode>
                <c:ptCount val="2"/>
                <c:pt idx="0">
                  <c:v>309.15530000000001</c:v>
                </c:pt>
                <c:pt idx="1">
                  <c:v>82.1</c:v>
                </c:pt>
              </c:numCache>
            </c:numRef>
          </c:val>
        </c:ser>
        <c:ser>
          <c:idx val="5"/>
          <c:order val="5"/>
          <c:tx>
            <c:strRef>
              <c:f>nd!$D$62</c:f>
              <c:strCache>
                <c:ptCount val="1"/>
                <c:pt idx="0">
                  <c:v>Ажилгүйдлийн даатгалын сангийн 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nd!$E$56:$F$56</c:f>
              <c:strCache>
                <c:ptCount val="2"/>
                <c:pt idx="0">
                  <c:v>2016 I-XI</c:v>
                </c:pt>
                <c:pt idx="1">
                  <c:v>2017 I-XI</c:v>
                </c:pt>
              </c:strCache>
            </c:strRef>
          </c:cat>
          <c:val>
            <c:numRef>
              <c:f>nd!$E$62:$F$62</c:f>
              <c:numCache>
                <c:formatCode>0.0</c:formatCode>
                <c:ptCount val="2"/>
                <c:pt idx="0">
                  <c:v>298.04091</c:v>
                </c:pt>
                <c:pt idx="1">
                  <c:v>436.9</c:v>
                </c:pt>
              </c:numCache>
            </c:numRef>
          </c:val>
        </c:ser>
        <c:gapWidth val="75"/>
        <c:overlap val="-25"/>
        <c:axId val="90013056"/>
        <c:axId val="90027136"/>
      </c:barChart>
      <c:catAx>
        <c:axId val="90013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0027136"/>
        <c:crosses val="autoZero"/>
        <c:auto val="1"/>
        <c:lblAlgn val="ctr"/>
        <c:lblOffset val="100"/>
      </c:catAx>
      <c:valAx>
        <c:axId val="90027136"/>
        <c:scaling>
          <c:orientation val="minMax"/>
        </c:scaling>
        <c:delete val="1"/>
        <c:axPos val="l"/>
        <c:numFmt formatCode="0.0" sourceLinked="1"/>
        <c:tickLblPos val="nextTo"/>
        <c:crossAx val="90013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0703529377263594E-2"/>
          <c:y val="0.85239529841378703"/>
          <c:w val="0.86369521547236872"/>
          <c:h val="9.8987626546681723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/>
            </a:pPr>
            <a:r>
              <a:rPr lang="mn-MN" sz="1000"/>
              <a:t>ХАЛАМЖИЙН САНГИЙН ЗАРЦУУЛАЛТ, жил бүрийн </a:t>
            </a:r>
            <a:r>
              <a:rPr lang="en-US" sz="1000"/>
              <a:t>11</a:t>
            </a:r>
            <a:r>
              <a:rPr lang="mn-MN" sz="1000"/>
              <a:t> сарын байдлаар, сая төгрөгөөр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8708629607834555E-2"/>
          <c:y val="0.24755447053834451"/>
          <c:w val="0.93917215347340366"/>
          <c:h val="0.6356964549736974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8064A2">
                  <a:lumMod val="75000"/>
                </a:srgbClr>
              </a:solidFill>
            </a:ln>
          </c:spPr>
          <c:dLbls>
            <c:dLbl>
              <c:idx val="0"/>
              <c:layout>
                <c:manualLayout>
                  <c:x val="-1.1518084049017727E-2"/>
                  <c:y val="-1.529369964125664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091101707524712E-4"/>
                  <c:y val="-2.57997226329241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329042203057986E-4"/>
                  <c:y val="-1.316232850806315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63326012819826E-3"/>
                  <c:y val="-1.95289344290479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357693569553901E-3"/>
                  <c:y val="-5.70268648159594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nd!$R$7:$R$11</c:f>
              <c:strCache>
                <c:ptCount val="5"/>
                <c:pt idx="0">
                  <c:v>2013 I-XI</c:v>
                </c:pt>
                <c:pt idx="1">
                  <c:v>2014 I-XI</c:v>
                </c:pt>
                <c:pt idx="2">
                  <c:v>2015 I-XI</c:v>
                </c:pt>
                <c:pt idx="3">
                  <c:v>2016 I-XI</c:v>
                </c:pt>
                <c:pt idx="4">
                  <c:v>2017 I-XI</c:v>
                </c:pt>
              </c:strCache>
            </c:strRef>
          </c:cat>
          <c:val>
            <c:numRef>
              <c:f>nd!$S$7:$S$11</c:f>
              <c:numCache>
                <c:formatCode>0.0</c:formatCode>
                <c:ptCount val="5"/>
                <c:pt idx="0">
                  <c:v>7107</c:v>
                </c:pt>
                <c:pt idx="1">
                  <c:v>7294.4</c:v>
                </c:pt>
                <c:pt idx="2">
                  <c:v>7847.7</c:v>
                </c:pt>
                <c:pt idx="3">
                  <c:v>8418.2999999999865</c:v>
                </c:pt>
                <c:pt idx="4">
                  <c:v>8763.9</c:v>
                </c:pt>
              </c:numCache>
            </c:numRef>
          </c:val>
        </c:ser>
        <c:gapWidth val="105"/>
        <c:axId val="90053632"/>
        <c:axId val="90059520"/>
      </c:barChart>
      <c:catAx>
        <c:axId val="90053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0059520"/>
        <c:crosses val="autoZero"/>
        <c:auto val="1"/>
        <c:lblAlgn val="ctr"/>
        <c:lblOffset val="100"/>
      </c:catAx>
      <c:valAx>
        <c:axId val="90059520"/>
        <c:scaling>
          <c:orientation val="minMax"/>
        </c:scaling>
        <c:delete val="1"/>
        <c:axPos val="l"/>
        <c:numFmt formatCode="0.0" sourceLinked="1"/>
        <c:tickLblPos val="nextTo"/>
        <c:crossAx val="9005363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hereg'!$A$79:$A$83</c:f>
              <c:strCache>
                <c:ptCount val="5"/>
                <c:pt idx="0">
                  <c:v>2013 I-XI</c:v>
                </c:pt>
                <c:pt idx="1">
                  <c:v>2014 I-XI</c:v>
                </c:pt>
                <c:pt idx="2">
                  <c:v>2015 I-XI</c:v>
                </c:pt>
                <c:pt idx="3">
                  <c:v>2016 I-XI</c:v>
                </c:pt>
                <c:pt idx="4">
                  <c:v>2017 I-XI</c:v>
                </c:pt>
              </c:strCache>
            </c:strRef>
          </c:cat>
          <c:val>
            <c:numRef>
              <c:f>'Gemt hereg'!$B$79:$B$83</c:f>
              <c:numCache>
                <c:formatCode>0</c:formatCode>
                <c:ptCount val="5"/>
                <c:pt idx="0" formatCode="General">
                  <c:v>305</c:v>
                </c:pt>
                <c:pt idx="1">
                  <c:v>338</c:v>
                </c:pt>
                <c:pt idx="2">
                  <c:v>348</c:v>
                </c:pt>
                <c:pt idx="3">
                  <c:v>304</c:v>
                </c:pt>
                <c:pt idx="4">
                  <c:v>337</c:v>
                </c:pt>
              </c:numCache>
            </c:numRef>
          </c:val>
        </c:ser>
        <c:dLbls>
          <c:showVal val="1"/>
        </c:dLbls>
        <c:gapWidth val="75"/>
        <c:axId val="90268800"/>
        <c:axId val="90270336"/>
      </c:barChart>
      <c:catAx>
        <c:axId val="90268800"/>
        <c:scaling>
          <c:orientation val="minMax"/>
        </c:scaling>
        <c:axPos val="b"/>
        <c:numFmt formatCode="General" sourceLinked="0"/>
        <c:majorTickMark val="none"/>
        <c:tickLblPos val="nextTo"/>
        <c:crossAx val="90270336"/>
        <c:crosses val="autoZero"/>
        <c:auto val="1"/>
        <c:lblAlgn val="ctr"/>
        <c:lblOffset val="100"/>
      </c:catAx>
      <c:valAx>
        <c:axId val="90270336"/>
        <c:scaling>
          <c:orientation val="minMax"/>
        </c:scaling>
        <c:axPos val="l"/>
        <c:numFmt formatCode="General" sourceLinked="1"/>
        <c:majorTickMark val="none"/>
        <c:tickLblPos val="nextTo"/>
        <c:crossAx val="90268800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'Gemt hereg'!$H$49</c:f>
              <c:strCache>
                <c:ptCount val="1"/>
                <c:pt idx="0">
                  <c:v>Иргэд байгууллагад учруулсан хохирол, сая.төг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2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hereg'!$I$48:$J$48</c:f>
              <c:strCache>
                <c:ptCount val="2"/>
                <c:pt idx="0">
                  <c:v>2016  I -XI</c:v>
                </c:pt>
                <c:pt idx="1">
                  <c:v>2017  I -XI</c:v>
                </c:pt>
              </c:strCache>
            </c:strRef>
          </c:cat>
          <c:val>
            <c:numRef>
              <c:f>'Gemt hereg'!$I$49:$J$49</c:f>
              <c:numCache>
                <c:formatCode>0.0</c:formatCode>
                <c:ptCount val="2"/>
                <c:pt idx="0">
                  <c:v>480.4</c:v>
                </c:pt>
                <c:pt idx="1">
                  <c:v>446.1</c:v>
                </c:pt>
              </c:numCache>
            </c:numRef>
          </c:val>
        </c:ser>
        <c:ser>
          <c:idx val="1"/>
          <c:order val="1"/>
          <c:tx>
            <c:strRef>
              <c:f>'Gemt hereg'!$H$50</c:f>
              <c:strCache>
                <c:ptCount val="1"/>
                <c:pt idx="0">
                  <c:v>Хохирол нөхөн төлөлт /сая.төг/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hereg'!$I$48:$J$48</c:f>
              <c:strCache>
                <c:ptCount val="2"/>
                <c:pt idx="0">
                  <c:v>2016  I -XI</c:v>
                </c:pt>
                <c:pt idx="1">
                  <c:v>2017  I -XI</c:v>
                </c:pt>
              </c:strCache>
            </c:strRef>
          </c:cat>
          <c:val>
            <c:numRef>
              <c:f>'Gemt hereg'!$I$50:$J$50</c:f>
              <c:numCache>
                <c:formatCode>0.0</c:formatCode>
                <c:ptCount val="2"/>
                <c:pt idx="0">
                  <c:v>391.7</c:v>
                </c:pt>
                <c:pt idx="1">
                  <c:v>325.60000000000002</c:v>
                </c:pt>
              </c:numCache>
            </c:numRef>
          </c:val>
        </c:ser>
        <c:axId val="90299392"/>
        <c:axId val="90305280"/>
      </c:barChart>
      <c:catAx>
        <c:axId val="90299392"/>
        <c:scaling>
          <c:orientation val="minMax"/>
        </c:scaling>
        <c:axPos val="b"/>
        <c:numFmt formatCode="General" sourceLinked="0"/>
        <c:tickLblPos val="nextTo"/>
        <c:crossAx val="90305280"/>
        <c:crosses val="autoZero"/>
        <c:auto val="1"/>
        <c:lblAlgn val="ctr"/>
        <c:lblOffset val="100"/>
      </c:catAx>
      <c:valAx>
        <c:axId val="90305280"/>
        <c:scaling>
          <c:orientation val="minMax"/>
        </c:scaling>
        <c:axPos val="l"/>
        <c:numFmt formatCode="0.0" sourceLinked="1"/>
        <c:tickLblPos val="nextTo"/>
        <c:crossAx val="90299392"/>
        <c:crosses val="autoZero"/>
        <c:crossBetween val="between"/>
      </c:valAx>
    </c:plotArea>
    <c:legend>
      <c:legendPos val="t"/>
    </c:legend>
    <c:plotVisOnly val="1"/>
    <c:dispBlanksAs val="gap"/>
  </c:chart>
  <c:spPr>
    <a:ln>
      <a:noFill/>
    </a:ln>
  </c:spPr>
  <c:txPr>
    <a:bodyPr/>
    <a:lstStyle/>
    <a:p>
      <a:pPr>
        <a:defRPr sz="1200" b="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03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35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36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49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2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73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4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08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78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93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49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89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42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76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4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96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32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216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851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70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767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308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8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59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27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214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1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22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0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4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НИЙГЭМ ЭДИЙН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         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mn-Mong-CN" sz="3200" b="1" dirty="0" smtClean="0">
                <a:solidFill>
                  <a:schemeClr val="accent1"/>
                </a:solidFill>
              </a:rPr>
              <a:t>2017  </a:t>
            </a:r>
            <a:r>
              <a:rPr lang="en-US" sz="3200" b="1" dirty="0" smtClean="0">
                <a:solidFill>
                  <a:schemeClr val="accent1"/>
                </a:solidFill>
              </a:rPr>
              <a:t>I-XI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338" y="836845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9598" y="833438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2015 I-X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 I-XI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 I-XI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02014" y="4717701"/>
            <a:ext cx="264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11 сард 1873 эх амаржиж, 1880 хүүхэд төрж, мөн нас баралт 393 болж, өмнөх оны мөн үеэс амаржсан эх 12 (0.6%) - ээр, төрсөн хүүхэд 17 (0.9%), нас баралт 23 (5.5 %)-аар өмнөх оны мөн үеэс тус тус буурчээ.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</a:t>
            </a: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885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1873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1847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1897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1880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717702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нялхсын эндэгдэл эхний 11 сард 34 болж, өмнөх оны мөн үеэс 10 (22.7%) - аар, тав хүртэлх насны хүүхдийн эндэгдэл 41 болж, өмнөх оны мөн үеэс 13 (23.4%) - аар буурсан байна. 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5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XI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I-XI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7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I-XI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64001" y="2101850"/>
            <a:ext cx="142079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1833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8956" y="36332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348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 smtClean="0">
                <a:solidFill>
                  <a:srgbClr val="C00000"/>
                </a:solidFill>
                <a:latin typeface="Arial" pitchFamily="34" charset="0"/>
              </a:rPr>
              <a:t>304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337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хэмжээгээр 2017 оны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сард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254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тээврийн хэрэгсэл жолоодох эрхээ хасуулж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торгуулсан, 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баривчлагдсан ба гэмт хэргийн улмаас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нас бар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ж,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хүн гэмтэж,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353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иргэн хохирсон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43352" y="838200"/>
            <a:ext cx="489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Бүртгэгдсэн гэмт хэрэг, эхний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сард, тоо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77374" y="1219200"/>
            <a:ext cx="101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+10.9%</a:t>
            </a:r>
            <a:endParaRPr lang="en-US" dirty="0"/>
          </a:p>
        </p:txBody>
      </p:sp>
      <p:graphicFrame>
        <p:nvGraphicFramePr>
          <p:cNvPr id="19" name="Chart 18"/>
          <p:cNvGraphicFramePr/>
          <p:nvPr/>
        </p:nvGraphicFramePr>
        <p:xfrm>
          <a:off x="6629400" y="1295400"/>
          <a:ext cx="4876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6629400" y="3962401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Мөнгө, зээл, хадгаламж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9067800" y="914400"/>
            <a:ext cx="29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ӨОМҮГ-с :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Хадгаламж  +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14.6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тэрбум 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Зээлийн үлдэгдэл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9.1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тэрбум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Хугацаа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хэтэрсэн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- 23.5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хувь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Олгосон зээл: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Зээлдэгч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7.5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+ 7.3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1772900" y="1333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1468100" y="15621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1506200" y="19812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1010900" y="26289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439400" y="2895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1950" y="523875"/>
            <a:ext cx="657225" cy="276225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599" y="914400"/>
            <a:ext cx="617064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429000"/>
            <a:ext cx="5335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429000"/>
            <a:ext cx="4953000" cy="30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77400" y="1129553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Орон нутагт олгох дэмжлэг, тусламж 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1.2%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1239500" y="2140324"/>
            <a:ext cx="5334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9800" y="3048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Аймгийн төсвийн орлого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6.1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896600" y="31242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990600"/>
            <a:ext cx="746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038600"/>
            <a:ext cx="960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825" y="2972001"/>
            <a:ext cx="762000" cy="76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896600" y="1138970"/>
            <a:ext cx="92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mn-MN" dirty="0" smtClean="0"/>
              <a:t>2.2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587807"/>
            <a:ext cx="4525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dirty="0" smtClean="0"/>
              <a:t>Төсвийн зарлагын бүтэц, хувиар, 2017 оны </a:t>
            </a:r>
            <a:r>
              <a:rPr lang="en-US" sz="1300" dirty="0" smtClean="0"/>
              <a:t>I-XI </a:t>
            </a:r>
            <a:r>
              <a:rPr lang="mn-MN" sz="1300" dirty="0" smtClean="0"/>
              <a:t>сард  </a:t>
            </a:r>
            <a:endParaRPr lang="en-US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990601"/>
            <a:ext cx="342900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Төсвийн орлогын бүтэц, хувиар, 2017-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1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810000"/>
            <a:ext cx="48006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133600" y="5029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Аймгийн төсвийн зарлагад өөрөө бүрдүүлсэн орлогын эзлэх хувь, 2017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I-XI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48768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+1.4 пүнктээр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914400"/>
            <a:ext cx="4772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8077200" y="22860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Улс, орон нутгийн төсвийн зарлага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9624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08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03280" y="1627186"/>
            <a:ext cx="685800" cy="2010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7773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1034533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ХЭРЭГЛЭЭНИЙ БАРАА, ҮЙЛЧИЛГЭЭНИЙ ҮНИЙН ИНДЕКС,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2017 оны 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11</a:t>
            </a:r>
            <a:r>
              <a:rPr lang="mn-MN" sz="120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дугаар сард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700" y="853984"/>
            <a:ext cx="7874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3163" y="988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Инфляцийн түвшин,хувь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70" y="1563486"/>
            <a:ext cx="107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2016 </a:t>
            </a:r>
            <a:r>
              <a:rPr lang="en-US" sz="1400" dirty="0" smtClean="0">
                <a:solidFill>
                  <a:schemeClr val="bg1"/>
                </a:solidFill>
              </a:rPr>
              <a:t>XI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90934" y="1620308"/>
            <a:ext cx="685800" cy="2300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39231" y="1563486"/>
            <a:ext cx="850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7</a:t>
            </a:r>
            <a:r>
              <a:rPr lang="mn-MN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XI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018" y="3204974"/>
            <a:ext cx="1098836" cy="107089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572946" y="3506782"/>
          <a:ext cx="762541" cy="743155"/>
        </p:xfrm>
        <a:graphic>
          <a:graphicData uri="http://schemas.openxmlformats.org/presentationml/2006/ole">
            <p:oleObj spid="_x0000_s1164" name="Image" r:id="rId5" imgW="1498413" imgH="1460317" progId="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497795" y="3692922"/>
          <a:ext cx="548768" cy="534816"/>
        </p:xfrm>
        <a:graphic>
          <a:graphicData uri="http://schemas.openxmlformats.org/presentationml/2006/ole">
            <p:oleObj spid="_x0000_s1165" name="Image" r:id="rId6" imgW="1498413" imgH="1460317" progId="">
              <p:embed/>
            </p:oleObj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419443" y="4328481"/>
            <a:ext cx="2756148" cy="9310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78317" y="4320774"/>
            <a:ext cx="24383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100" dirty="0" smtClean="0">
                <a:solidFill>
                  <a:schemeClr val="bg1"/>
                </a:solidFill>
              </a:rPr>
              <a:t>Инфляци нь үнийн ерөнхий түвшний өөрчлөлтийг харуулах бөгөөд  нь хэрэглээний бараа, үйлчилгээний   индекс /ХҮИ/ -ээр “хувиар” илэрхийлэгдэнэ.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2700" y="5395604"/>
            <a:ext cx="315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ИНФЛЯЦИЙН ТҮВШИН хувиар,сүүлийн 5 жилийн </a:t>
            </a:r>
            <a:r>
              <a:rPr lang="en-US" sz="1200" dirty="0" smtClean="0"/>
              <a:t>10 </a:t>
            </a:r>
            <a:r>
              <a:rPr lang="mn-MN" sz="1200" dirty="0" smtClean="0"/>
              <a:t>сард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65597" y="5770144"/>
            <a:ext cx="105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rgbClr val="0070C0"/>
                </a:solidFill>
              </a:rPr>
              <a:t>Хамгийн бага өсөлт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9001" y="6293365"/>
            <a:ext cx="72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solidFill>
                  <a:srgbClr val="0070C0"/>
                </a:solidFill>
              </a:rPr>
              <a:t>201</a:t>
            </a:r>
            <a:r>
              <a:rPr lang="en-US" sz="1200" dirty="0" smtClean="0">
                <a:solidFill>
                  <a:srgbClr val="0070C0"/>
                </a:solidFill>
              </a:rPr>
              <a:t>6 XI</a:t>
            </a:r>
          </a:p>
          <a:p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478" y="6381615"/>
            <a:ext cx="83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0.6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2319879" y="6224530"/>
            <a:ext cx="295254" cy="437698"/>
          </a:xfrm>
          <a:prstGeom prst="triangle">
            <a:avLst>
              <a:gd name="adj" fmla="val 562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2"/>
          </p:cNvCxnSpPr>
          <p:nvPr/>
        </p:nvCxnSpPr>
        <p:spPr>
          <a:xfrm flipH="1">
            <a:off x="1365080" y="6224530"/>
            <a:ext cx="1250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5310" y="5855940"/>
            <a:ext cx="119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rgbClr val="FF0000"/>
                </a:solidFill>
              </a:rPr>
              <a:t>Хамгийн их өсөлт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6180" y="6396335"/>
            <a:ext cx="1404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>
                <a:solidFill>
                  <a:srgbClr val="FF0000"/>
                </a:solidFill>
              </a:rPr>
              <a:t>201</a:t>
            </a:r>
            <a:r>
              <a:rPr lang="en-US" sz="1200" dirty="0" smtClean="0">
                <a:solidFill>
                  <a:srgbClr val="FF0000"/>
                </a:solidFill>
              </a:rPr>
              <a:t>4</a:t>
            </a:r>
            <a:r>
              <a:rPr lang="mn-MN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XI, 2015 XI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908380" y="6381615"/>
            <a:ext cx="11788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>
            <a:off x="2606531" y="5865535"/>
            <a:ext cx="295254" cy="525507"/>
          </a:xfrm>
          <a:prstGeom prst="triangle">
            <a:avLst>
              <a:gd name="adj" fmla="val 562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840520" y="5719829"/>
            <a:ext cx="83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1.2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2064"/>
          <p:cNvCxnSpPr/>
          <p:nvPr/>
        </p:nvCxnSpPr>
        <p:spPr>
          <a:xfrm flipH="1" flipV="1">
            <a:off x="1543633" y="1807964"/>
            <a:ext cx="967221" cy="11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053004" y="1819405"/>
            <a:ext cx="660883" cy="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5800" y="838200"/>
            <a:ext cx="144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Хэрэглээний бараа, үйлчилгээний ерөнхий индексийг өмнөх сартай харьцуулахад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0.8</a:t>
            </a:r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 flipV="1">
            <a:off x="5181600" y="2362200"/>
            <a:ext cx="3883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648200" y="3048000"/>
            <a:ext cx="921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оны 12 сартай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үнэтэй харьцуулахад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8.2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%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5257800" y="4267200"/>
            <a:ext cx="457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828800" y="1828800"/>
          <a:ext cx="2590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"/>
                <a:gridCol w="990600"/>
              </a:tblGrid>
              <a:tr h="4064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Жилийн </a:t>
                      </a:r>
                      <a:r>
                        <a:rPr lang="mn-MN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өөрчлөлт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9.3</a:t>
                      </a:r>
                      <a:endParaRPr lang="mn-MN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Оны </a:t>
                      </a:r>
                      <a:r>
                        <a:rPr lang="mn-MN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эхнээс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Сарын </a:t>
                      </a:r>
                      <a:r>
                        <a:rPr lang="mn-MN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өөрчлөлт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6705601" y="1507916"/>
          <a:ext cx="5257798" cy="4352376"/>
        </p:xfrm>
        <a:graphic>
          <a:graphicData uri="http://schemas.openxmlformats.org/drawingml/2006/table">
            <a:tbl>
              <a:tblPr/>
              <a:tblGrid>
                <a:gridCol w="2349112"/>
                <a:gridCol w="797811"/>
                <a:gridCol w="797811"/>
                <a:gridCol w="656532"/>
                <a:gridCol w="656532"/>
              </a:tblGrid>
              <a:tr h="2934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5A5A5A"/>
                          </a:solidFill>
                          <a:latin typeface="Arial"/>
                        </a:rPr>
                        <a:t>   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5A5A5A"/>
                          </a:solidFill>
                          <a:latin typeface="Arial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5A5A5A"/>
                          </a:solidFill>
                          <a:latin typeface="Arial"/>
                        </a:rPr>
                        <a:t>ТАРИФЫН ИНДЕКС     11-р сарын 30 ний байдлаар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000" b="0" i="0" u="none" strike="noStrike">
                          <a:latin typeface="Arial Mon"/>
                        </a:rPr>
                        <a:t>  Бүлэг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2017 XI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2017 XI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2017 XI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sng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 XI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 XII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 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99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01.   ХҮНСНИЙ БАРАА, СОГТУУРУУЛАХ БУС УНДАА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9">
                <a:tc>
                  <a:txBody>
                    <a:bodyPr/>
                    <a:lstStyle/>
                    <a:p>
                      <a:pPr algn="l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02.   СОГТУУРУУЛАХ УНДАА, ТАМХИ, МАНСУУРУУЛАХ БОДИС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03.  ХУВЦАС, БӨС БАРАА, ГУТАЛ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298">
                <a:tc>
                  <a:txBody>
                    <a:bodyPr/>
                    <a:lstStyle/>
                    <a:p>
                      <a:pPr algn="l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04.    ОРОН СУУЦ, УС,ЦАХИЛГААН, ХИЙН БОЛОН БУСАД ТҮЛШ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05.    ГЭР АХУЙН ТАВИЛГА, ГЭР АХУЙН БАРАА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06.    ЭМ ТАРИА, ЭМНЭЛГИЙН ҮЙЛЧИЛГЭЭ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898">
                <a:tc>
                  <a:txBody>
                    <a:bodyPr/>
                    <a:lstStyle/>
                    <a:p>
                      <a:pPr algn="l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07.   ТЭЭВЭР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99">
                <a:tc>
                  <a:txBody>
                    <a:bodyPr/>
                    <a:lstStyle/>
                    <a:p>
                      <a:pPr algn="l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08.  ХОЛБООНЫ ХЭРЭГСЭЛ, ШУУДАНГИЙН ҮЙЛЧИЛГЭЭ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898">
                <a:tc>
                  <a:txBody>
                    <a:bodyPr/>
                    <a:lstStyle/>
                    <a:p>
                      <a:pPr algn="l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09.   АМРАЛТ,ЧӨЛӨӨТ ЦАГ,СОЁЛЫН БАРАА,ҮЙЛЧИЛГЭЭ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9">
                <a:tc>
                  <a:txBody>
                    <a:bodyPr/>
                    <a:lstStyle/>
                    <a:p>
                      <a:pPr algn="l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  БОЛОВСРОЛЫН ҮЙЛЧИЛГЭЭ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98">
                <a:tc>
                  <a:txBody>
                    <a:bodyPr/>
                    <a:lstStyle/>
                    <a:p>
                      <a:pPr algn="l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  ЗОЧИД БУУДАЛ, НИЙТИЙН ХООЛ, ДОТ.БАЙРНЫ ҮЙЛЧИЛГЭЭ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99">
                <a:tc>
                  <a:txBody>
                    <a:bodyPr/>
                    <a:lstStyle/>
                    <a:p>
                      <a:pPr algn="l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   БУСАД БАРАА, ҮЙЛЧИЛГЭЭ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00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92319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700" y="853984"/>
            <a:ext cx="7874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3163" y="98836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Инфляцийн түвшин,хувь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447800" y="1524000"/>
          <a:ext cx="89915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903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0668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зэрэгцүүлэх үнээр, сая төг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7721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Аж үйлдвэрийн салбарын бүтэц, хувиар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956767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9200" y="4267200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/>
              <a:t>20</a:t>
            </a:r>
            <a:r>
              <a:rPr lang="en-US" dirty="0"/>
              <a:t>10</a:t>
            </a:r>
            <a:r>
              <a:rPr lang="mn-MN" dirty="0"/>
              <a:t> оны зэрэгцүүлэх үнээр 7.8 тэрбум төгрөгийн нийт бүтээгдэхүүн үйлдвэрлэсэн нь өнгөрсөн оны мөн үеийнхээс 30.6 хувиар буюу 1827.8 сая төгрөгөөр өссөн байна.Үүний дотор дулаан, усан хангамж түгээлт 28.</a:t>
            </a:r>
            <a:r>
              <a:rPr lang="en-US" dirty="0"/>
              <a:t>8</a:t>
            </a:r>
            <a:r>
              <a:rPr lang="mn-MN" dirty="0"/>
              <a:t>, нүүрс олборлолт 75.6 , боловсруулах үйлдвэрлэл 20.6 хувиар тус тус өссөн байна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18452" y="4114800"/>
            <a:ext cx="4938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/>
              <a:t>Оны эхний 11 сард аж ахуйн нэгжүүд 55 нэрийн бүтээгдэхүүн үйлдвэрлэснийг өнгөрсөн оны мөн үетэй харьцуулахад </a:t>
            </a:r>
            <a:r>
              <a:rPr lang="en-US" sz="1400" dirty="0"/>
              <a:t>44</a:t>
            </a:r>
            <a:r>
              <a:rPr lang="mn-MN" sz="1400" dirty="0"/>
              <a:t> нэрийн бүтээгдэхүүний үйлдвэрлэлтэнд өсөлт гарч, 10 нэрийн бүтээгдэхүүний үйлдвэрлэл буурчээ.</a:t>
            </a:r>
            <a:endParaRPr lang="en-US" sz="1400" dirty="0"/>
          </a:p>
          <a:p>
            <a:r>
              <a:rPr lang="mn-MN" sz="1400" dirty="0"/>
              <a:t> </a:t>
            </a:r>
            <a:endParaRPr lang="en-US" sz="1400" dirty="0"/>
          </a:p>
          <a:p>
            <a:r>
              <a:rPr lang="mn-MN" sz="1400" dirty="0"/>
              <a:t>Өмнөх оноос чацарганы шүүсний үйлдвэрлэл 86.8,чацарганы тосны үйлдвэрлэл 27.0, жимсний сиропны үйлдвэрлэл 25.6 хувиар өссөн байна.</a:t>
            </a:r>
            <a:endParaRPr lang="en-US" sz="1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4900796"/>
              </p:ext>
            </p:extLst>
          </p:nvPr>
        </p:nvGraphicFramePr>
        <p:xfrm>
          <a:off x="969837" y="1696608"/>
          <a:ext cx="5871999" cy="265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5961161"/>
              </p:ext>
            </p:extLst>
          </p:nvPr>
        </p:nvGraphicFramePr>
        <p:xfrm>
          <a:off x="6473914" y="1250127"/>
          <a:ext cx="5150826" cy="249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УРГАЦ ХУРААЛТ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066800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Хураан авсан үр тарианы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4  хувь нь Баруунтуруун сум,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23.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3 хувь нь Тариалан суманд,  төмсний 64.5 хувь, хүнсний ногооны 62.2 хувь нь Улаангом суманд ноогдож байна.  </a:t>
            </a: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          44.8 мянган тн байгалийн хадлан,  679 тн гар тэжээл, 3213.5 тн хужир шүү  бэлтгэжээ.  Өнгөрсөн оны мөн үеэс бэлтгэсэн байгалийн хадлан 1626.6 тн, хужир шүү 22.3 тн-оор өсч, гар тэжээл  264.7 тн-оор буурчээ.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2" y="835312"/>
            <a:ext cx="1047750" cy="10477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62800" y="7620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УРГАЦ ХУРААЛТ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219200"/>
            <a:ext cx="5257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mn-MN" dirty="0" smtClean="0">
                <a:latin typeface="Arial"/>
                <a:ea typeface="Times New Roman"/>
              </a:rPr>
              <a:t>Аймгийн хэмжээнд 9691</a:t>
            </a:r>
            <a:r>
              <a:rPr lang="en-US" dirty="0" smtClean="0">
                <a:latin typeface="Arial"/>
                <a:ea typeface="Times New Roman"/>
              </a:rPr>
              <a:t>.</a:t>
            </a:r>
            <a:r>
              <a:rPr lang="mn-MN" dirty="0" smtClean="0">
                <a:latin typeface="Arial"/>
                <a:ea typeface="Times New Roman"/>
              </a:rPr>
              <a:t>0 тн үр тариа, </a:t>
            </a:r>
            <a:r>
              <a:rPr lang="en-US" dirty="0" smtClean="0">
                <a:latin typeface="Arial"/>
                <a:ea typeface="Times New Roman"/>
              </a:rPr>
              <a:t>31</a:t>
            </a:r>
            <a:r>
              <a:rPr lang="mn-MN" dirty="0" smtClean="0">
                <a:latin typeface="Arial"/>
                <a:ea typeface="Times New Roman"/>
              </a:rPr>
              <a:t>7</a:t>
            </a:r>
            <a:r>
              <a:rPr lang="en-US" dirty="0" smtClean="0">
                <a:latin typeface="Arial"/>
                <a:ea typeface="Times New Roman"/>
              </a:rPr>
              <a:t>1.</a:t>
            </a:r>
            <a:r>
              <a:rPr lang="mn-MN" dirty="0" smtClean="0">
                <a:latin typeface="Arial"/>
                <a:ea typeface="Times New Roman"/>
              </a:rPr>
              <a:t>7 тн төмс, 2994</a:t>
            </a:r>
            <a:r>
              <a:rPr lang="en-US" dirty="0" smtClean="0">
                <a:latin typeface="Arial"/>
                <a:ea typeface="Times New Roman"/>
              </a:rPr>
              <a:t>.</a:t>
            </a:r>
            <a:r>
              <a:rPr lang="mn-MN" dirty="0" smtClean="0">
                <a:latin typeface="Arial"/>
                <a:ea typeface="Times New Roman"/>
              </a:rPr>
              <a:t>5 тн хүнсний ногоо, 80 тн рапс, </a:t>
            </a:r>
            <a:r>
              <a:rPr lang="en-US" dirty="0" smtClean="0">
                <a:latin typeface="Arial"/>
                <a:ea typeface="Times New Roman"/>
              </a:rPr>
              <a:t>6</a:t>
            </a:r>
            <a:r>
              <a:rPr lang="mn-MN" dirty="0" smtClean="0">
                <a:latin typeface="Arial"/>
                <a:ea typeface="Times New Roman"/>
              </a:rPr>
              <a:t>087.5 тн тэжээлийн ургамал хураан авсан байна.</a:t>
            </a:r>
            <a:r>
              <a:rPr lang="en-US" dirty="0" smtClean="0">
                <a:latin typeface="Arial"/>
                <a:ea typeface="Times New Roman"/>
              </a:rPr>
              <a:t>  </a:t>
            </a:r>
          </a:p>
          <a:p>
            <a:pPr indent="457200" algn="just"/>
            <a:r>
              <a:rPr lang="mn-MN" dirty="0" smtClean="0">
                <a:latin typeface="Arial"/>
                <a:ea typeface="Times New Roman"/>
              </a:rPr>
              <a:t>Өнгөрсөн оны мөн үетэй харьцуулахад үр тариа 1814.6 тн-оор өсч, төмс 19.6 тн, тэжээлийн ургамал 43.5 тн,хүнсний ногоо 378.3 тн-оор буурчээ.</a:t>
            </a:r>
            <a:r>
              <a:rPr lang="en-US" dirty="0" smtClean="0">
                <a:latin typeface="Arial"/>
                <a:ea typeface="Times New Roman"/>
              </a:rPr>
              <a:t>       </a:t>
            </a:r>
            <a:endParaRPr lang="en-US" dirty="0" smtClean="0">
              <a:latin typeface="Times New Roman"/>
              <a:ea typeface="Times New Roman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81400"/>
            <a:ext cx="52577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657600"/>
            <a:ext cx="57912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96774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990600" y="762000"/>
            <a:ext cx="108966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Хөдөө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ахуйн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үнэ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Малын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үнэ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дугаар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ботгоноос бусад бүх насны тэмээний үнэ 400.0 – 1500.0 мянга, бүх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насны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адууны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үнэ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200.0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1250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мянга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бүх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насны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үхрийн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үнэ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200.0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1350.0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мянга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бүх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насны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хонины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үнэ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– 9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мянга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бүх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насны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ямааны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үнэ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16.2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125.0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төгрөгний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дундаж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үнэтэй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   </a:t>
            </a:r>
          </a:p>
          <a:p>
            <a:pPr algn="just">
              <a:buNone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              Өнгөрсөн оны мөн үетэй харьцуулахад азарга, эм ямаа, үнээ, гүү, өсвөр насны адуу, эм хонь, эр ба эм үхрийн үнэ 6.9 – 16.7 хувиар буурч, бусад малын үнэ 1.2 – 50.0 хувиар өсчээ. </a:t>
            </a:r>
          </a:p>
          <a:p>
            <a:pPr algn="just">
              <a:buNone/>
            </a:pPr>
            <a:r>
              <a:rPr lang="mn-MN" sz="1600" b="1" dirty="0" smtClean="0"/>
              <a:t>                              </a:t>
            </a:r>
            <a:r>
              <a:rPr lang="en-US" sz="1600" b="1" dirty="0" smtClean="0"/>
              <a:t> </a:t>
            </a:r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АА-н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зарим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    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Гол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нэрийн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болох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тэмээний мах 3500,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хонины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арьс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4000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ямааны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арьс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150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00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, үхрийн шир 22500, адууны шир 15000, ноолуур 59500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дундаж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үнэтэй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Газар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тариалан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болон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бусад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None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Т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аваарын буудай 612.0, задгай өвс 1тн нь 132.5, боодолтой өвс 4,9, чацаргана 2.9, үхрийн нүд 6.0, түлээний мод 1м</a:t>
            </a:r>
            <a:r>
              <a:rPr lang="mn-MN" sz="1600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нь 44.5, аргал 1тн 30.0, хөрзөн 1тн нь 40.0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дундаж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үнэтэй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114800"/>
            <a:ext cx="571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7202883"/>
              </p:ext>
            </p:extLst>
          </p:nvPr>
        </p:nvGraphicFramePr>
        <p:xfrm>
          <a:off x="1524000" y="1066800"/>
          <a:ext cx="9220200" cy="4648200"/>
        </p:xfrm>
        <a:graphic>
          <a:graphicData uri="http://schemas.openxmlformats.org/drawingml/2006/table">
            <a:tbl>
              <a:tblPr/>
              <a:tblGrid>
                <a:gridCol w="3534053"/>
                <a:gridCol w="91091"/>
                <a:gridCol w="1331946"/>
                <a:gridCol w="1225780"/>
                <a:gridCol w="1443662"/>
                <a:gridCol w="1593668"/>
              </a:tblGrid>
              <a:tr h="816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I-XI  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I-XI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 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I-XI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0199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281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mn-MN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252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ажилгүйчүүдийн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72.6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- 289,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- 27.4 %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57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-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02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110.9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+33,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+10.9%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СТАТИСТИКИЙН МЭДЭЭЛЛИЙГ ХЭРХЭН ХААНААС АВАХ ВЭ</a:t>
            </a:r>
            <a:r>
              <a:rPr lang="en-U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84582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284746"/>
              </p:ext>
            </p:extLst>
          </p:nvPr>
        </p:nvGraphicFramePr>
        <p:xfrm>
          <a:off x="1524000" y="838200"/>
          <a:ext cx="9982198" cy="5589568"/>
        </p:xfrm>
        <a:graphic>
          <a:graphicData uri="http://schemas.openxmlformats.org/drawingml/2006/table">
            <a:tbl>
              <a:tblPr/>
              <a:tblGrid>
                <a:gridCol w="5403272"/>
                <a:gridCol w="554405"/>
                <a:gridCol w="692503"/>
                <a:gridCol w="163303"/>
                <a:gridCol w="917352"/>
                <a:gridCol w="146243"/>
                <a:gridCol w="874748"/>
                <a:gridCol w="1230372"/>
              </a:tblGrid>
              <a:tr h="85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6" marR="5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</a:t>
                      </a:r>
                      <a:r>
                        <a:rPr kumimoji="0" lang="mn-MN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I-XI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I-XI  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  </a:t>
                      </a:r>
                      <a:b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I-XI 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12351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 эдийн засгийн статистикийн үзүүлэлтүүд </a:t>
                      </a:r>
                    </a:p>
                  </a:txBody>
                  <a:tcPr marL="5956" marR="59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63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Хэрэглээний үнийн аймгийн  индексийн өөрчлөлт,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жилийн эцсээс, хувиар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3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бүрдүүлсэн төсвийн орлого,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8920.8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9462.8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106.1             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899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нийт төсвийн  зарлага,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54357.8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53153.8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3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төсвийн өглөг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 төг /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7890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10.4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237.2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2280.7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3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28337.8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19364.7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68.3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Банкны зээлийн үлдэгдэл,сая.төг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169037.4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174467.2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7423675"/>
              </p:ext>
            </p:extLst>
          </p:nvPr>
        </p:nvGraphicFramePr>
        <p:xfrm>
          <a:off x="1143001" y="1219201"/>
          <a:ext cx="9982201" cy="3727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196"/>
                <a:gridCol w="1415915"/>
                <a:gridCol w="1033618"/>
                <a:gridCol w="1033618"/>
                <a:gridCol w="1033618"/>
                <a:gridCol w="1033618"/>
                <a:gridCol w="1033618"/>
              </a:tblGrid>
              <a:tr h="291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2014 </a:t>
                      </a:r>
                      <a:r>
                        <a:rPr lang="en-US" dirty="0" smtClean="0"/>
                        <a:t>I-XI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2015 </a:t>
                      </a:r>
                      <a:r>
                        <a:rPr lang="en-US" dirty="0" smtClean="0"/>
                        <a:t>I-XI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</a:t>
                      </a:r>
                      <a:r>
                        <a:rPr lang="en-US" dirty="0" smtClean="0"/>
                        <a:t>I-XI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</a:t>
                      </a:r>
                      <a:r>
                        <a:rPr lang="en-US" dirty="0" smtClean="0"/>
                        <a:t>I-XI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u="sng" dirty="0"/>
                        <a:t>2017 </a:t>
                      </a:r>
                      <a:r>
                        <a:rPr lang="en-US" u="sng" dirty="0" smtClean="0"/>
                        <a:t>I-XI</a:t>
                      </a:r>
                      <a:endParaRPr lang="en-US" u="sng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70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</a:t>
                      </a:r>
                      <a:r>
                        <a:rPr lang="en-US" dirty="0" smtClean="0"/>
                        <a:t>I-XI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2328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ҮЗҮҮЛЭЛТҮҮД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77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Аж үйлдвэрийн салбарын нийт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үйлдвэрлэл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/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зэрэгцүүлэх</a:t>
                      </a:r>
                      <a:r>
                        <a:rPr lang="mn-MN" sz="1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үнээр/</a:t>
                      </a:r>
                      <a:endParaRPr lang="en-US" sz="1800" u="none" strike="noStrike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5349.9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5318.9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5981.6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7809.4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130.6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7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үүнээс: Уул уурхай ,олборлох аж үйлдвэр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507.2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784.4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707.8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1243.2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175.6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1225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-Боловсруулах аж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үйлдвэр</a:t>
                      </a:r>
                      <a:endParaRPr lang="en-US" sz="1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2921.1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2457.4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2763.0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3333.3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120.6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7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-Цахилгаан,дулааны эрчим хүч үйлдвэрлэл,усан хангамж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1921.6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2077.1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2510.7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3232.9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128.8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87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75058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24441" y="815953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rgbClr val="0A2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хүн амд ноогдох төрөл, нас баралт, цэвэр өсөлт</a:t>
            </a:r>
            <a:endParaRPr lang="en-US" b="1" dirty="0">
              <a:solidFill>
                <a:srgbClr val="0A2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0" y="1196953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1000 хүнд ноогдох төрөлт 23.2, нас баралт 4.9, цэвэр өсөлт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18.4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болов. Өмнөх оны мөн үеэс 1000 хүнд ноогдох төрөлт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, нас баралт 0.4 пунктээр,  цэвэр өсөлт 0.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пунктээр буурчээ.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2350422683"/>
              </p:ext>
            </p:extLst>
          </p:nvPr>
        </p:nvGraphicFramePr>
        <p:xfrm>
          <a:off x="1752600" y="1310717"/>
          <a:ext cx="5838825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4209099050"/>
              </p:ext>
            </p:extLst>
          </p:nvPr>
        </p:nvGraphicFramePr>
        <p:xfrm>
          <a:off x="1870166" y="3810000"/>
          <a:ext cx="9525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78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57425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дүгээр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66.6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1073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1056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767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I-XI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I-XI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I-XI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6781800" y="14478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28800" y="990600"/>
            <a:ext cx="1036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БҮРТГҮҮЛСЭН,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АЖИЛД ЗУУЧЛАГДАН ОРСОН ИРГЭД, </a:t>
            </a:r>
            <a:r>
              <a:rPr lang="mn-MN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сараар</a:t>
            </a:r>
            <a:r>
              <a:rPr lang="en-US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057400" y="1371600"/>
          <a:ext cx="9296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60895" y="373826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52600" y="940713"/>
            <a:ext cx="403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</a:t>
            </a:r>
            <a:r>
              <a:rPr lang="en-US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</a:t>
            </a:r>
            <a:r>
              <a:rPr lang="en-US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</a:t>
            </a:r>
            <a:r>
              <a:rPr lang="en-US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сард</a:t>
            </a:r>
            <a:endParaRPr lang="en-US" alt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05600" y="1018401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АЖИЛД ЗУУЧЛАГДАН ОРСОН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сард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479550"/>
            <a:ext cx="43719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2" y="1535474"/>
            <a:ext cx="4859338" cy="47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5911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I-XI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530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I-XI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12064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54525" y="2066925"/>
            <a:ext cx="15017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4406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291012" y="42672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3627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67200" y="6029325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3308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715000"/>
            <a:ext cx="960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I-XI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29200"/>
            <a:ext cx="960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I-XI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I-XI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248900" y="4352925"/>
            <a:ext cx="14589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810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0040938" y="6029325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635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0086975" y="2057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937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60952" y="5622667"/>
            <a:ext cx="97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mn-MN" dirty="0" smtClean="0"/>
              <a:t>2</a:t>
            </a:r>
            <a:r>
              <a:rPr lang="en-US" dirty="0" smtClean="0"/>
              <a:t>2</a:t>
            </a:r>
            <a:r>
              <a:rPr lang="mn-MN" dirty="0" smtClean="0"/>
              <a:t>,5</a:t>
            </a:r>
            <a:r>
              <a:rPr lang="en-US" dirty="0" smtClean="0"/>
              <a:t>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581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81800" y="3657600"/>
            <a:ext cx="525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орлого  оны эхний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сард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14.3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 болж, өмнөх оны мөн үеэс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 (8.2%)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өөр өсч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сангийн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зарлага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38.3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тэрбум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1.6 (4.6%)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төгрөгөөр өслөө. </a:t>
            </a:r>
            <a:endParaRPr lang="mn-M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Нийгмийн халамжийн сангаас энэ оны эхний 11 сард 33.3 мянган хүнд 8763.9 сая төгрөгийн тэтгэвэр, тэтгэмж олгосон нь өмнөх оны мөн үеэс олгосон тэтгэвэр тэтгэмж 345.6 (4.1%) сая төгрөгөөр өсч, орон нутгийн нийгмийн халамжийн тэтгэвэр тэтгэмж авагчид 1195 (3.7%) хүнээр өссөн байна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n-MN" sz="1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5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33879"/>
              </p:ext>
            </p:extLst>
          </p:nvPr>
        </p:nvGraphicFramePr>
        <p:xfrm>
          <a:off x="1136650" y="856191"/>
          <a:ext cx="5111750" cy="26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3097288"/>
              </p:ext>
            </p:extLst>
          </p:nvPr>
        </p:nvGraphicFramePr>
        <p:xfrm>
          <a:off x="6477000" y="856191"/>
          <a:ext cx="5562600" cy="264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321885028"/>
              </p:ext>
            </p:extLst>
          </p:nvPr>
        </p:nvGraphicFramePr>
        <p:xfrm>
          <a:off x="950686" y="3962400"/>
          <a:ext cx="5221514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07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1483</Words>
  <Application>Microsoft Office PowerPoint</Application>
  <PresentationFormat>Custom</PresentationFormat>
  <Paragraphs>352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1_Office Theme</vt:lpstr>
      <vt:lpstr>2_Office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ЭДИЙН ЗАСГИЙН ҮЗҮҮЛЭЛТ-  ХӨДӨӨ АЖ АХУЙ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gantumur</cp:lastModifiedBy>
  <cp:revision>931</cp:revision>
  <cp:lastPrinted>2016-10-18T07:11:49Z</cp:lastPrinted>
  <dcterms:created xsi:type="dcterms:W3CDTF">2016-10-10T07:15:58Z</dcterms:created>
  <dcterms:modified xsi:type="dcterms:W3CDTF">2017-12-11T07:32:53Z</dcterms:modified>
</cp:coreProperties>
</file>