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37" r:id="rId3"/>
    <p:sldId id="344" r:id="rId4"/>
    <p:sldId id="390" r:id="rId5"/>
    <p:sldId id="391" r:id="rId6"/>
    <p:sldId id="392" r:id="rId7"/>
    <p:sldId id="342" r:id="rId8"/>
    <p:sldId id="347" r:id="rId9"/>
    <p:sldId id="397" r:id="rId10"/>
    <p:sldId id="398" r:id="rId11"/>
    <p:sldId id="394" r:id="rId12"/>
    <p:sldId id="396" r:id="rId13"/>
    <p:sldId id="395"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88C"/>
    <a:srgbClr val="0033CC"/>
    <a:srgbClr val="003269"/>
    <a:srgbClr val="548236"/>
    <a:srgbClr val="0A2882"/>
    <a:srgbClr val="0A2878"/>
    <a:srgbClr val="192887"/>
    <a:srgbClr val="DC7D0F"/>
    <a:srgbClr val="55823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4638" autoAdjust="0"/>
  </p:normalViewPr>
  <p:slideViewPr>
    <p:cSldViewPr>
      <p:cViewPr varScale="1">
        <p:scale>
          <a:sx n="110" d="100"/>
          <a:sy n="110" d="100"/>
        </p:scale>
        <p:origin x="53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513" cy="469950"/>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304" y="1"/>
            <a:ext cx="3078513" cy="469950"/>
          </a:xfrm>
          <a:prstGeom prst="rect">
            <a:avLst/>
          </a:prstGeom>
        </p:spPr>
        <p:txBody>
          <a:bodyPr vert="horz" lIns="92464" tIns="46232" rIns="92464" bIns="46232" rtlCol="0"/>
          <a:lstStyle>
            <a:lvl1pPr algn="r">
              <a:defRPr sz="1200"/>
            </a:lvl1pPr>
          </a:lstStyle>
          <a:p>
            <a:fld id="{31A44DE7-D350-441A-8348-B063E5C2FC47}" type="datetimeFigureOut">
              <a:rPr lang="en-US" smtClean="0"/>
              <a:pPr/>
              <a:t>01/22/2019</a:t>
            </a:fld>
            <a:endParaRPr lang="en-US"/>
          </a:p>
        </p:txBody>
      </p:sp>
      <p:sp>
        <p:nvSpPr>
          <p:cNvPr id="4" name="Footer Placeholder 3"/>
          <p:cNvSpPr>
            <a:spLocks noGrp="1"/>
          </p:cNvSpPr>
          <p:nvPr>
            <p:ph type="ftr" sz="quarter" idx="2"/>
          </p:nvPr>
        </p:nvSpPr>
        <p:spPr>
          <a:xfrm>
            <a:off x="0" y="8917024"/>
            <a:ext cx="3078513" cy="469949"/>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304" y="8917024"/>
            <a:ext cx="3078513" cy="469949"/>
          </a:xfrm>
          <a:prstGeom prst="rect">
            <a:avLst/>
          </a:prstGeom>
        </p:spPr>
        <p:txBody>
          <a:bodyPr vert="horz" lIns="92464" tIns="46232" rIns="92464" bIns="46232"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513" cy="469950"/>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304" y="1"/>
            <a:ext cx="3078513" cy="469950"/>
          </a:xfrm>
          <a:prstGeom prst="rect">
            <a:avLst/>
          </a:prstGeom>
        </p:spPr>
        <p:txBody>
          <a:bodyPr vert="horz" lIns="92464" tIns="46232" rIns="92464" bIns="46232" rtlCol="0"/>
          <a:lstStyle>
            <a:lvl1pPr algn="r">
              <a:defRPr sz="1200"/>
            </a:lvl1pPr>
          </a:lstStyle>
          <a:p>
            <a:fld id="{EF2D0AFC-6A1A-4B11-B1D2-8B922FC0DC87}" type="datetimeFigureOut">
              <a:rPr lang="en-US" smtClean="0"/>
              <a:pPr/>
              <a:t>01/22/2019</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09918" y="4459265"/>
            <a:ext cx="5682644" cy="4225039"/>
          </a:xfrm>
          <a:prstGeom prst="rect">
            <a:avLst/>
          </a:prstGeom>
        </p:spPr>
        <p:txBody>
          <a:bodyPr vert="horz" lIns="92464" tIns="46232" rIns="92464" bIns="462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024"/>
            <a:ext cx="3078513" cy="469949"/>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304" y="8917024"/>
            <a:ext cx="3078513" cy="469949"/>
          </a:xfrm>
          <a:prstGeom prst="rect">
            <a:avLst/>
          </a:prstGeom>
        </p:spPr>
        <p:txBody>
          <a:bodyPr vert="horz" lIns="92464" tIns="46232" rIns="92464" bIns="46232"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3</a:t>
            </a:fld>
            <a:endParaRPr lang="en-US"/>
          </a:p>
        </p:txBody>
      </p:sp>
    </p:spTree>
    <p:extLst>
      <p:ext uri="{BB962C8B-B14F-4D97-AF65-F5344CB8AC3E}">
        <p14:creationId xmlns:p14="http://schemas.microsoft.com/office/powerpoint/2010/main" val="331295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01/22/2019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01/22/2019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8"/>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8"/>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01/22/2019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01/22/2019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01/22/2019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6"/>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6"/>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09D15-E1E8-458B-8A9A-CEDC445DEC0A}" type="datetimeFigureOut">
              <a:rPr lang="en-US" smtClean="0"/>
              <a:pPr/>
              <a:t>01/22/2019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09D15-E1E8-458B-8A9A-CEDC445DEC0A}" type="datetimeFigureOut">
              <a:rPr lang="en-US" smtClean="0"/>
              <a:pPr/>
              <a:t>01/22/2019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09D15-E1E8-458B-8A9A-CEDC445DEC0A}" type="datetimeFigureOut">
              <a:rPr lang="en-US" smtClean="0"/>
              <a:pPr/>
              <a:t>01/22/2019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01/22/2019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4"/>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01/22/2019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01/22/2019</a:t>
            </a:fld>
            <a:endParaRPr lang="en-US"/>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6581" y="3048000"/>
            <a:ext cx="8229600" cy="2308324"/>
          </a:xfrm>
          <a:prstGeom prst="rect">
            <a:avLst/>
          </a:prstGeom>
          <a:noFill/>
        </p:spPr>
        <p:txBody>
          <a:bodyPr wrap="square" rtlCol="0">
            <a:spAutoFit/>
          </a:bodyPr>
          <a:lstStyle/>
          <a:p>
            <a:pPr algn="ctr"/>
            <a:r>
              <a:rPr lang="en-US" sz="3600" dirty="0" smtClean="0">
                <a:solidFill>
                  <a:srgbClr val="0033CC"/>
                </a:solidFill>
              </a:rPr>
              <a:t>         </a:t>
            </a:r>
            <a:r>
              <a:rPr lang="mn-MN" sz="3600" b="1" dirty="0" smtClean="0">
                <a:solidFill>
                  <a:srgbClr val="0033CC"/>
                </a:solidFill>
              </a:rPr>
              <a:t>УВС АЙМГИЙН СТАТИСТИКИЙН САЛБАРЫН 2019 ОНЫ ҮЙЛ АЖИЛЛАГАА, МЭДЭЭ ТАЙЛАНД ЦААШИД АНХААРАХ АСУУДАЛ                                  </a:t>
            </a:r>
            <a:endParaRPr lang="en-US" sz="3600" b="1" dirty="0">
              <a:solidFill>
                <a:srgbClr val="0033CC"/>
              </a:solidFill>
            </a:endParaRPr>
          </a:p>
        </p:txBody>
      </p:sp>
      <p:sp>
        <p:nvSpPr>
          <p:cNvPr id="7" name="TextBox 2"/>
          <p:cNvSpPr txBox="1">
            <a:spLocks noChangeArrowheads="1"/>
          </p:cNvSpPr>
          <p:nvPr/>
        </p:nvSpPr>
        <p:spPr bwMode="auto">
          <a:xfrm>
            <a:off x="8384454" y="711200"/>
            <a:ext cx="2588443" cy="584775"/>
          </a:xfrm>
          <a:prstGeom prst="rect">
            <a:avLst/>
          </a:prstGeom>
          <a:noFill/>
          <a:ln w="9525">
            <a:noFill/>
            <a:miter lim="800000"/>
            <a:headEnd/>
            <a:tailEnd/>
          </a:ln>
        </p:spPr>
        <p:txBody>
          <a:bodyPr wrap="square">
            <a:spAutoFit/>
          </a:bodyPr>
          <a:lstStyle/>
          <a:p>
            <a:pPr algn="ctr">
              <a:defRPr/>
            </a:pPr>
            <a:r>
              <a:rPr lang="mn-MN" sz="1400" b="1" i="1" dirty="0" smtClean="0">
                <a:solidFill>
                  <a:srgbClr val="0070C0"/>
                </a:solidFill>
                <a:latin typeface="Arial" charset="0"/>
              </a:rPr>
              <a:t>Сумдын удирдлагуудын </a:t>
            </a:r>
            <a:r>
              <a:rPr lang="mn-MN" b="1" i="1" dirty="0" smtClean="0">
                <a:solidFill>
                  <a:srgbClr val="0070C0"/>
                </a:solidFill>
                <a:latin typeface="Arial" charset="0"/>
              </a:rPr>
              <a:t>зөвлөгөөнд</a:t>
            </a:r>
            <a:r>
              <a:rPr lang="mn-MN" sz="1400" b="1" i="1" dirty="0" smtClean="0">
                <a:solidFill>
                  <a:srgbClr val="0070C0"/>
                </a:solidFill>
                <a:latin typeface="Arial" charset="0"/>
              </a:rPr>
              <a:t> </a:t>
            </a:r>
            <a:r>
              <a:rPr lang="mn-MN" sz="1400" b="1" i="1" dirty="0">
                <a:solidFill>
                  <a:srgbClr val="0070C0"/>
                </a:solidFill>
                <a:latin typeface="Arial" charset="0"/>
              </a:rPr>
              <a:t>зориулав</a:t>
            </a:r>
            <a:endParaRPr lang="en-US" sz="1400" b="1" i="1" dirty="0">
              <a:solidFill>
                <a:srgbClr val="0070C0"/>
              </a:solidFill>
              <a:latin typeface="Arial" charset="0"/>
            </a:endParaRPr>
          </a:p>
        </p:txBody>
      </p:sp>
      <p:sp>
        <p:nvSpPr>
          <p:cNvPr id="8" name="Rectangle 4"/>
          <p:cNvSpPr txBox="1">
            <a:spLocks/>
          </p:cNvSpPr>
          <p:nvPr/>
        </p:nvSpPr>
        <p:spPr bwMode="auto">
          <a:xfrm>
            <a:off x="2743200" y="5760027"/>
            <a:ext cx="4779963" cy="685800"/>
          </a:xfrm>
          <a:prstGeom prst="rect">
            <a:avLst/>
          </a:prstGeom>
          <a:noFill/>
          <a:ln w="9525">
            <a:noFill/>
            <a:miter lim="800000"/>
            <a:headEnd/>
            <a:tailEnd/>
          </a:ln>
          <a:effectLst/>
          <a:extLst/>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a:lstStyle>
          <a:p>
            <a:pPr marL="374650" algn="ctr" eaLnBrk="1" hangingPunct="1">
              <a:buFont typeface="Wingdings" panose="05000000000000000000" pitchFamily="2" charset="2"/>
              <a:buNone/>
              <a:defRPr/>
            </a:pPr>
            <a:r>
              <a:rPr lang="mn-MN" sz="2200" kern="0" dirty="0" smtClean="0">
                <a:solidFill>
                  <a:srgbClr val="0070C0"/>
                </a:solidFill>
                <a:effectLst/>
                <a:latin typeface="Times New Roman" panose="02020603050405020304" pitchFamily="18" charset="0"/>
                <a:cs typeface="Times New Roman" panose="02020603050405020304" pitchFamily="18" charset="0"/>
              </a:rPr>
              <a:t>Увс аймаг   </a:t>
            </a:r>
            <a:r>
              <a:rPr lang="en-US" sz="2200" kern="0" dirty="0" smtClean="0">
                <a:solidFill>
                  <a:srgbClr val="0070C0"/>
                </a:solidFill>
                <a:effectLst/>
                <a:latin typeface="Times New Roman" panose="02020603050405020304" pitchFamily="18" charset="0"/>
                <a:cs typeface="Times New Roman" panose="02020603050405020304" pitchFamily="18" charset="0"/>
              </a:rPr>
              <a:t>201</a:t>
            </a:r>
            <a:r>
              <a:rPr lang="mn-MN" sz="2200" kern="0" dirty="0" smtClean="0">
                <a:solidFill>
                  <a:srgbClr val="0070C0"/>
                </a:solidFill>
                <a:effectLst/>
                <a:latin typeface="Times New Roman" panose="02020603050405020304" pitchFamily="18" charset="0"/>
                <a:cs typeface="Times New Roman" panose="02020603050405020304" pitchFamily="18" charset="0"/>
              </a:rPr>
              <a:t>9 оны 01 сарын</a:t>
            </a:r>
            <a:r>
              <a:rPr lang="en-US" sz="2200" kern="0" dirty="0" smtClean="0">
                <a:solidFill>
                  <a:srgbClr val="0070C0"/>
                </a:solidFill>
                <a:effectLst/>
                <a:latin typeface="Times New Roman" panose="02020603050405020304" pitchFamily="18" charset="0"/>
                <a:cs typeface="Times New Roman" panose="02020603050405020304" pitchFamily="18" charset="0"/>
              </a:rPr>
              <a:t> </a:t>
            </a:r>
            <a:r>
              <a:rPr lang="mn-MN" sz="2200" kern="0" dirty="0" smtClean="0">
                <a:solidFill>
                  <a:srgbClr val="0070C0"/>
                </a:solidFill>
                <a:effectLst/>
                <a:latin typeface="Times New Roman" panose="02020603050405020304" pitchFamily="18" charset="0"/>
                <a:cs typeface="Times New Roman" panose="02020603050405020304" pitchFamily="18" charset="0"/>
              </a:rPr>
              <a:t>22</a:t>
            </a:r>
            <a:endParaRPr lang="en-US" sz="2200" kern="0" dirty="0" smtClean="0">
              <a:solidFill>
                <a:srgbClr val="0070C0"/>
              </a:solidFill>
              <a:effectLst/>
              <a:latin typeface="Times New Roman" panose="02020603050405020304" pitchFamily="18" charset="0"/>
              <a:cs typeface="Times New Roman" panose="02020603050405020304" pitchFamily="18" charset="0"/>
            </a:endParaRPr>
          </a:p>
        </p:txBody>
      </p:sp>
      <p:pic>
        <p:nvPicPr>
          <p:cNvPr id="5" name="Picture 4" descr="C:\Users\SARANT~2\AppData\Local\Temp\FineReader11\media\image1.jpeg"/>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57200"/>
            <a:ext cx="2438400" cy="2517718"/>
          </a:xfrm>
          <a:prstGeom prst="rect">
            <a:avLst/>
          </a:prstGeom>
          <a:noFill/>
          <a:ln>
            <a:noFill/>
          </a:ln>
        </p:spPr>
      </p:pic>
    </p:spTree>
    <p:extLst>
      <p:ext uri="{BB962C8B-B14F-4D97-AF65-F5344CB8AC3E}">
        <p14:creationId xmlns:p14="http://schemas.microsoft.com/office/powerpoint/2010/main" val="346950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0C183E-34DC-4AFB-A3C7-8B8F4FDA2C8E}" type="slidenum">
              <a:rPr lang="en-US" smtClean="0">
                <a:solidFill>
                  <a:prstClr val="black">
                    <a:tint val="75000"/>
                  </a:prstClr>
                </a:solidFill>
              </a:rPr>
              <a:pPr/>
              <a:t>10</a:t>
            </a:fld>
            <a:endParaRPr lang="en-US">
              <a:solidFill>
                <a:prstClr val="black">
                  <a:tint val="75000"/>
                </a:prstClr>
              </a:solidFill>
            </a:endParaRPr>
          </a:p>
        </p:txBody>
      </p:sp>
      <p:sp>
        <p:nvSpPr>
          <p:cNvPr id="3" name="Rectangle 2"/>
          <p:cNvSpPr/>
          <p:nvPr/>
        </p:nvSpPr>
        <p:spPr>
          <a:xfrm>
            <a:off x="2057400" y="397227"/>
            <a:ext cx="7804999" cy="646331"/>
          </a:xfrm>
          <a:prstGeom prst="rect">
            <a:avLst/>
          </a:prstGeom>
        </p:spPr>
        <p:txBody>
          <a:bodyPr wrap="square">
            <a:spAutoFit/>
          </a:bodyPr>
          <a:lstStyle/>
          <a:p>
            <a:pPr algn="r"/>
            <a:r>
              <a:rPr lang="mn-MN" b="1" dirty="0">
                <a:solidFill>
                  <a:srgbClr val="0070C0"/>
                </a:solidFill>
                <a:latin typeface="Arial" panose="020B0604020202020204" pitchFamily="34" charset="0"/>
                <a:cs typeface="Arial" panose="020B0604020202020204" pitchFamily="34" charset="0"/>
              </a:rPr>
              <a:t>СТАТИСТИК-ХӨГЖИЛД ХӨТЛӨХ ХҮЧ  сарын аяны хүрээнд      зарласан уралдаан  </a:t>
            </a:r>
            <a:endParaRPr lang="en-US" b="1" dirty="0">
              <a:solidFill>
                <a:srgbClr val="0070C0"/>
              </a:solidFill>
              <a:latin typeface="Arial" panose="020B0604020202020204" pitchFamily="34" charset="0"/>
              <a:cs typeface="Arial" panose="020B0604020202020204" pitchFamily="34" charset="0"/>
            </a:endParaRPr>
          </a:p>
        </p:txBody>
      </p:sp>
      <p:sp>
        <p:nvSpPr>
          <p:cNvPr id="6" name="Rectangle 5"/>
          <p:cNvSpPr/>
          <p:nvPr/>
        </p:nvSpPr>
        <p:spPr>
          <a:xfrm>
            <a:off x="2743200" y="1752601"/>
            <a:ext cx="7315200" cy="830997"/>
          </a:xfrm>
          <a:prstGeom prst="rect">
            <a:avLst/>
          </a:prstGeom>
        </p:spPr>
        <p:txBody>
          <a:bodyPr wrap="square">
            <a:spAutoFit/>
          </a:bodyPr>
          <a:lstStyle/>
          <a:p>
            <a:pPr algn="just"/>
            <a:endParaRPr lang="mn-MN" sz="2400" dirty="0"/>
          </a:p>
          <a:p>
            <a:pPr algn="just"/>
            <a:endParaRPr lang="mn-MN" sz="2400" dirty="0"/>
          </a:p>
        </p:txBody>
      </p:sp>
      <p:sp>
        <p:nvSpPr>
          <p:cNvPr id="5" name="TextBox 4"/>
          <p:cNvSpPr txBox="1"/>
          <p:nvPr/>
        </p:nvSpPr>
        <p:spPr>
          <a:xfrm>
            <a:off x="1107846" y="1071266"/>
            <a:ext cx="9982200" cy="369332"/>
          </a:xfrm>
          <a:prstGeom prst="rect">
            <a:avLst/>
          </a:prstGeom>
          <a:noFill/>
        </p:spPr>
        <p:txBody>
          <a:bodyPr wrap="square" rtlCol="0">
            <a:spAutoFit/>
          </a:bodyPr>
          <a:lstStyle/>
          <a:p>
            <a:r>
              <a:rPr lang="mn-MN" dirty="0"/>
              <a:t>Аймгийн “</a:t>
            </a:r>
            <a:r>
              <a:rPr lang="mn-MN" b="1" dirty="0">
                <a:solidFill>
                  <a:srgbClr val="FF0000"/>
                </a:solidFill>
              </a:rPr>
              <a:t>ШИЛДЭГ СТАТИСТИКЧ</a:t>
            </a:r>
            <a:r>
              <a:rPr lang="mn-MN" b="1" dirty="0" smtClean="0">
                <a:solidFill>
                  <a:srgbClr val="FF0000"/>
                </a:solidFill>
              </a:rPr>
              <a:t>” </a:t>
            </a:r>
            <a:r>
              <a:rPr lang="mn-MN" dirty="0" smtClean="0">
                <a:latin typeface="Arial" pitchFamily="34" charset="0"/>
                <a:cs typeface="Arial" pitchFamily="34" charset="0"/>
              </a:rPr>
              <a:t>Малчин сумын статистик хариуцсан мэргэжилтэн Ц.НАЦАГ </a:t>
            </a:r>
            <a:endParaRPr lang="en-US" dirty="0"/>
          </a:p>
        </p:txBody>
      </p:sp>
      <p:pic>
        <p:nvPicPr>
          <p:cNvPr id="12290" name="Picture 2" descr="http://www.uvs.nso.mn/cache/images/6/9/d/2/f/69d2fb50651656aaf2a13f26a6df0d5be8ffc7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1"/>
            <a:ext cx="28194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uvs.nso.mn/uploads/users/58/images/malchin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617785"/>
            <a:ext cx="3300490" cy="222627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uvs.nso.mn/uploads/users/58/images/malchi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0300" y="4714875"/>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uvs.nso.mn/uploads/users/58/images/malchin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3744" y="3897561"/>
            <a:ext cx="2971801" cy="2228851"/>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www.uvs.nso.mn/uploads/users/58/images/malchin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7846" y="4008582"/>
            <a:ext cx="2675746" cy="200681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www.uvs.nso.mn/uploads/users/58/images/ma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6872" y="4495800"/>
            <a:ext cx="29464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Camera\20181107_00050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88644" y="1507526"/>
            <a:ext cx="2850356" cy="310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11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27200" y="838200"/>
            <a:ext cx="9550400" cy="584775"/>
          </a:xfrm>
          <a:prstGeom prst="rect">
            <a:avLst/>
          </a:prstGeom>
          <a:noFill/>
        </p:spPr>
        <p:txBody>
          <a:bodyPr wrap="square" rtlCol="0">
            <a:spAutoFit/>
          </a:bodyPr>
          <a:lstStyle/>
          <a:p>
            <a:r>
              <a:rPr lang="mn-MN" sz="3200" dirty="0" smtClean="0">
                <a:solidFill>
                  <a:srgbClr val="FF0000"/>
                </a:solidFill>
                <a:latin typeface="Arial" pitchFamily="34" charset="0"/>
                <a:cs typeface="Arial" pitchFamily="34" charset="0"/>
              </a:rPr>
              <a:t>2019 онд хийгдэх судалгаа, тооллого  </a:t>
            </a:r>
            <a:endParaRPr lang="en-US" sz="3200" dirty="0">
              <a:solidFill>
                <a:srgbClr val="FF0000"/>
              </a:solidFill>
              <a:latin typeface="Arial" pitchFamily="34" charset="0"/>
              <a:cs typeface="Arial" pitchFamily="34" charset="0"/>
            </a:endParaRPr>
          </a:p>
        </p:txBody>
      </p:sp>
      <p:sp>
        <p:nvSpPr>
          <p:cNvPr id="5" name="Rectangle 19"/>
          <p:cNvSpPr>
            <a:spLocks noChangeArrowheads="1"/>
          </p:cNvSpPr>
          <p:nvPr/>
        </p:nvSpPr>
        <p:spPr bwMode="auto">
          <a:xfrm>
            <a:off x="1727200" y="1676400"/>
            <a:ext cx="9042400" cy="4524315"/>
          </a:xfrm>
          <a:prstGeom prst="rect">
            <a:avLst/>
          </a:prstGeom>
          <a:noFill/>
          <a:ln w="9525">
            <a:noFill/>
            <a:miter lim="800000"/>
            <a:headEnd/>
            <a:tailEnd/>
          </a:ln>
        </p:spPr>
        <p:txBody>
          <a:bodyPr wrap="square">
            <a:spAutoFit/>
          </a:bodyPr>
          <a:lstStyle/>
          <a:p>
            <a:pPr marL="344488" lvl="1" indent="-344488" algn="just">
              <a:lnSpc>
                <a:spcPct val="150000"/>
              </a:lnSpc>
              <a:buFont typeface="Courier New" pitchFamily="49" charset="0"/>
              <a:buChar char="o"/>
            </a:pPr>
            <a:r>
              <a:rPr lang="mn-MN" sz="2400" dirty="0" smtClean="0">
                <a:solidFill>
                  <a:srgbClr val="0070C0"/>
                </a:solidFill>
                <a:latin typeface="Tahoma" pitchFamily="34" charset="0"/>
                <a:cs typeface="Tahoma" pitchFamily="34" charset="0"/>
              </a:rPr>
              <a:t>Өрхийн нийгэм эдийн засгийн судалгаа /сар бүр/</a:t>
            </a:r>
          </a:p>
          <a:p>
            <a:pPr marL="344488" lvl="1" indent="-344488" algn="just">
              <a:lnSpc>
                <a:spcPct val="150000"/>
              </a:lnSpc>
              <a:buFont typeface="Courier New" pitchFamily="49" charset="0"/>
              <a:buChar char="o"/>
            </a:pPr>
            <a:r>
              <a:rPr lang="mn-MN" sz="2400" dirty="0" smtClean="0">
                <a:solidFill>
                  <a:srgbClr val="0070C0"/>
                </a:solidFill>
                <a:latin typeface="Tahoma" pitchFamily="34" charset="0"/>
                <a:cs typeface="Tahoma" pitchFamily="34" charset="0"/>
              </a:rPr>
              <a:t>Ажиллах хүчний судалгаа /сар бүр/</a:t>
            </a:r>
          </a:p>
          <a:p>
            <a:pPr marL="344488" lvl="1" indent="-344488" algn="just">
              <a:lnSpc>
                <a:spcPct val="150000"/>
              </a:lnSpc>
              <a:buFont typeface="Courier New" pitchFamily="49" charset="0"/>
              <a:buChar char="o"/>
            </a:pPr>
            <a:r>
              <a:rPr lang="mn-MN" sz="2400" dirty="0">
                <a:solidFill>
                  <a:srgbClr val="7030A0"/>
                </a:solidFill>
                <a:latin typeface="Tahoma" pitchFamily="34" charset="0"/>
                <a:cs typeface="Tahoma" pitchFamily="34" charset="0"/>
              </a:rPr>
              <a:t>Мал тооллого </a:t>
            </a:r>
            <a:r>
              <a:rPr lang="en-US" sz="2400" dirty="0">
                <a:solidFill>
                  <a:srgbClr val="7030A0"/>
                </a:solidFill>
                <a:latin typeface="Tahoma" pitchFamily="34" charset="0"/>
                <a:cs typeface="Tahoma" pitchFamily="34" charset="0"/>
              </a:rPr>
              <a:t>(</a:t>
            </a:r>
            <a:r>
              <a:rPr lang="mn-MN" sz="2400" dirty="0">
                <a:solidFill>
                  <a:srgbClr val="7030A0"/>
                </a:solidFill>
                <a:latin typeface="Tahoma" pitchFamily="34" charset="0"/>
                <a:cs typeface="Tahoma" pitchFamily="34" charset="0"/>
              </a:rPr>
              <a:t>хагас жил, жилээр</a:t>
            </a:r>
            <a:r>
              <a:rPr lang="en-US" sz="2400" dirty="0">
                <a:solidFill>
                  <a:srgbClr val="7030A0"/>
                </a:solidFill>
                <a:latin typeface="Tahoma" pitchFamily="34" charset="0"/>
                <a:cs typeface="Tahoma" pitchFamily="34" charset="0"/>
              </a:rPr>
              <a:t>)</a:t>
            </a:r>
          </a:p>
          <a:p>
            <a:pPr marL="344488" lvl="1" indent="-344488" algn="just">
              <a:lnSpc>
                <a:spcPct val="150000"/>
              </a:lnSpc>
              <a:buFont typeface="Courier New" pitchFamily="49" charset="0"/>
              <a:buChar char="o"/>
            </a:pPr>
            <a:r>
              <a:rPr lang="mn-MN" sz="2400" dirty="0" smtClean="0">
                <a:solidFill>
                  <a:srgbClr val="7030A0"/>
                </a:solidFill>
                <a:latin typeface="Tahoma" pitchFamily="34" charset="0"/>
                <a:cs typeface="Tahoma" pitchFamily="34" charset="0"/>
              </a:rPr>
              <a:t>Байшин орон сууцны тооллого  </a:t>
            </a:r>
            <a:r>
              <a:rPr lang="en-US" sz="2400" dirty="0" smtClean="0">
                <a:solidFill>
                  <a:srgbClr val="7030A0"/>
                </a:solidFill>
                <a:latin typeface="Tahoma" pitchFamily="34" charset="0"/>
                <a:cs typeface="Tahoma" pitchFamily="34" charset="0"/>
              </a:rPr>
              <a:t>(</a:t>
            </a:r>
            <a:r>
              <a:rPr lang="mn-MN" sz="2400" dirty="0" smtClean="0">
                <a:solidFill>
                  <a:srgbClr val="7030A0"/>
                </a:solidFill>
                <a:latin typeface="Tahoma" pitchFamily="34" charset="0"/>
                <a:cs typeface="Tahoma" pitchFamily="34" charset="0"/>
              </a:rPr>
              <a:t>10 жилд нэг удаа </a:t>
            </a:r>
            <a:r>
              <a:rPr lang="en-US" sz="2400" dirty="0" smtClean="0">
                <a:solidFill>
                  <a:srgbClr val="7030A0"/>
                </a:solidFill>
                <a:latin typeface="Tahoma" pitchFamily="34" charset="0"/>
                <a:cs typeface="Tahoma" pitchFamily="34" charset="0"/>
              </a:rPr>
              <a:t>)</a:t>
            </a:r>
            <a:r>
              <a:rPr lang="mn-MN" sz="2400" dirty="0" smtClean="0">
                <a:solidFill>
                  <a:srgbClr val="7030A0"/>
                </a:solidFill>
                <a:latin typeface="Tahoma" pitchFamily="34" charset="0"/>
                <a:cs typeface="Tahoma" pitchFamily="34" charset="0"/>
              </a:rPr>
              <a:t> </a:t>
            </a:r>
          </a:p>
          <a:p>
            <a:pPr marL="344488" lvl="1" indent="-344488" algn="just">
              <a:lnSpc>
                <a:spcPct val="150000"/>
              </a:lnSpc>
              <a:buFont typeface="Courier New" pitchFamily="49" charset="0"/>
              <a:buChar char="o"/>
            </a:pPr>
            <a:r>
              <a:rPr lang="mn-MN" sz="2400" dirty="0" smtClean="0">
                <a:solidFill>
                  <a:srgbClr val="7030A0"/>
                </a:solidFill>
                <a:latin typeface="Tahoma" pitchFamily="34" charset="0"/>
                <a:cs typeface="Tahoma" pitchFamily="34" charset="0"/>
              </a:rPr>
              <a:t>Хүн ам, орон сууцны 2020 оны улсын ээлжит тооллогын бэлтгэл ажил хангах </a:t>
            </a:r>
            <a:r>
              <a:rPr lang="en-US" sz="2400" dirty="0" smtClean="0">
                <a:solidFill>
                  <a:srgbClr val="7030A0"/>
                </a:solidFill>
                <a:latin typeface="Tahoma" pitchFamily="34" charset="0"/>
                <a:cs typeface="Tahoma" pitchFamily="34" charset="0"/>
              </a:rPr>
              <a:t>(10 </a:t>
            </a:r>
            <a:r>
              <a:rPr lang="mn-MN" sz="2400" dirty="0" smtClean="0">
                <a:solidFill>
                  <a:srgbClr val="7030A0"/>
                </a:solidFill>
                <a:latin typeface="Tahoma" pitchFamily="34" charset="0"/>
                <a:cs typeface="Tahoma" pitchFamily="34" charset="0"/>
              </a:rPr>
              <a:t>жилд нэг удаа</a:t>
            </a:r>
            <a:r>
              <a:rPr lang="en-US" sz="2400" dirty="0" smtClean="0">
                <a:solidFill>
                  <a:srgbClr val="7030A0"/>
                </a:solidFill>
                <a:latin typeface="Tahoma" pitchFamily="34" charset="0"/>
                <a:cs typeface="Tahoma" pitchFamily="34" charset="0"/>
              </a:rPr>
              <a:t>)</a:t>
            </a:r>
            <a:endParaRPr lang="mn-MN" sz="2400" dirty="0" smtClean="0">
              <a:solidFill>
                <a:srgbClr val="7030A0"/>
              </a:solidFill>
              <a:latin typeface="Tahoma" pitchFamily="34" charset="0"/>
              <a:cs typeface="Tahoma" pitchFamily="34" charset="0"/>
            </a:endParaRPr>
          </a:p>
          <a:p>
            <a:pPr marL="344488" lvl="1" indent="-344488" algn="just">
              <a:lnSpc>
                <a:spcPct val="150000"/>
              </a:lnSpc>
              <a:buFont typeface="Courier New" pitchFamily="49" charset="0"/>
              <a:buChar char="o"/>
            </a:pPr>
            <a:endParaRPr lang="en-US" sz="2400" dirty="0">
              <a:solidFill>
                <a:srgbClr val="7030A0"/>
              </a:solidFill>
              <a:latin typeface="Tahoma" pitchFamily="34" charset="0"/>
              <a:cs typeface="Tahoma" pitchFamily="34" charset="0"/>
            </a:endParaRPr>
          </a:p>
          <a:p>
            <a:pPr marL="344488" lvl="1" indent="-344488" algn="just">
              <a:lnSpc>
                <a:spcPct val="150000"/>
              </a:lnSpc>
              <a:buFont typeface="Courier New" pitchFamily="49" charset="0"/>
              <a:buChar char="o"/>
            </a:pPr>
            <a:endParaRPr lang="mn-MN" sz="2400" dirty="0" smtClean="0">
              <a:solidFill>
                <a:srgbClr val="0070C0"/>
              </a:solidFill>
              <a:latin typeface="Tahoma" pitchFamily="34" charset="0"/>
              <a:cs typeface="Tahoma" pitchFamily="34" charset="0"/>
            </a:endParaRPr>
          </a:p>
        </p:txBody>
      </p:sp>
    </p:spTree>
    <p:extLst>
      <p:ext uri="{BB962C8B-B14F-4D97-AF65-F5344CB8AC3E}">
        <p14:creationId xmlns:p14="http://schemas.microsoft.com/office/powerpoint/2010/main" val="1471656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auto">
          <a:xfrm>
            <a:off x="1271689" y="413986"/>
            <a:ext cx="9042400" cy="1754326"/>
          </a:xfrm>
          <a:prstGeom prst="rect">
            <a:avLst/>
          </a:prstGeom>
          <a:noFill/>
          <a:ln w="9525">
            <a:noFill/>
            <a:miter lim="800000"/>
            <a:headEnd/>
            <a:tailEnd/>
          </a:ln>
        </p:spPr>
        <p:txBody>
          <a:bodyPr wrap="square">
            <a:spAutoFit/>
          </a:bodyPr>
          <a:lstStyle/>
          <a:p>
            <a:pPr marL="0" lvl="1" algn="just">
              <a:lnSpc>
                <a:spcPct val="150000"/>
              </a:lnSpc>
            </a:pPr>
            <a:r>
              <a:rPr lang="mn-MN" sz="2400" dirty="0" smtClean="0">
                <a:solidFill>
                  <a:srgbClr val="7030A0"/>
                </a:solidFill>
                <a:latin typeface="Tahoma" pitchFamily="34" charset="0"/>
                <a:cs typeface="Tahoma" pitchFamily="34" charset="0"/>
              </a:rPr>
              <a:t>              </a:t>
            </a:r>
            <a:r>
              <a:rPr lang="mn-MN" sz="2400" b="1" dirty="0" smtClean="0">
                <a:solidFill>
                  <a:srgbClr val="7030A0"/>
                </a:solidFill>
                <a:latin typeface="Tahoma" pitchFamily="34" charset="0"/>
                <a:cs typeface="Tahoma" pitchFamily="34" charset="0"/>
              </a:rPr>
              <a:t>БАЙШИН ОРОН СУУЦНЫ ТООЛЛОГО -2019</a:t>
            </a:r>
          </a:p>
          <a:p>
            <a:pPr marL="0" lvl="1" algn="just">
              <a:lnSpc>
                <a:spcPct val="150000"/>
              </a:lnSpc>
            </a:pPr>
            <a:endParaRPr lang="en-US" sz="2400" dirty="0">
              <a:solidFill>
                <a:srgbClr val="7030A0"/>
              </a:solidFill>
              <a:latin typeface="Tahoma" pitchFamily="34" charset="0"/>
              <a:cs typeface="Tahoma" pitchFamily="34" charset="0"/>
            </a:endParaRPr>
          </a:p>
          <a:p>
            <a:pPr marL="344488" lvl="1" indent="-344488" algn="just">
              <a:lnSpc>
                <a:spcPct val="150000"/>
              </a:lnSpc>
              <a:buFont typeface="Courier New" pitchFamily="49" charset="0"/>
              <a:buChar char="o"/>
            </a:pPr>
            <a:endParaRPr lang="mn-MN" sz="2400" dirty="0" smtClean="0">
              <a:solidFill>
                <a:srgbClr val="0070C0"/>
              </a:solidFill>
              <a:latin typeface="Tahoma" pitchFamily="34" charset="0"/>
              <a:cs typeface="Tahoma" pitchFamily="34" charset="0"/>
            </a:endParaRPr>
          </a:p>
        </p:txBody>
      </p:sp>
      <p:sp>
        <p:nvSpPr>
          <p:cNvPr id="4" name="Rectangle 3">
            <a:extLst>
              <a:ext uri="{FF2B5EF4-FFF2-40B4-BE49-F238E27FC236}">
                <a16:creationId xmlns="" xmlns:a16="http://schemas.microsoft.com/office/drawing/2014/main" xmlns:lc="http://schemas.openxmlformats.org/drawingml/2006/lockedCanvas" id="{665033BC-F896-47E9-8A75-E4AEE6FDA1B7}"/>
              </a:ext>
            </a:extLst>
          </p:cNvPr>
          <p:cNvSpPr/>
          <p:nvPr/>
        </p:nvSpPr>
        <p:spPr>
          <a:xfrm>
            <a:off x="1228197" y="1744906"/>
            <a:ext cx="3670663" cy="136255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28579" indent="-128579" algn="just">
              <a:spcBef>
                <a:spcPct val="20000"/>
              </a:spcBef>
              <a:buFont typeface="+mj-lt"/>
              <a:buAutoNum type="arabicPeriod"/>
            </a:pPr>
            <a:r>
              <a:rPr lang="en-US" sz="1500" dirty="0">
                <a:solidFill>
                  <a:srgbClr val="002060"/>
                </a:solidFill>
                <a:latin typeface="Arial" panose="020B0604020202020204" pitchFamily="34" charset="0"/>
                <a:ea typeface="Tahoma" panose="020B0604030504040204" pitchFamily="34" charset="0"/>
                <a:cs typeface="Arial" panose="020B0604020202020204" pitchFamily="34" charset="0"/>
              </a:rPr>
              <a:t> 1960 </a:t>
            </a:r>
            <a:r>
              <a:rPr lang="mn-MN" sz="1500" dirty="0">
                <a:solidFill>
                  <a:srgbClr val="002060"/>
                </a:solidFill>
                <a:latin typeface="Arial" panose="020B0604020202020204" pitchFamily="34" charset="0"/>
                <a:ea typeface="Tahoma" panose="020B0604030504040204" pitchFamily="34" charset="0"/>
                <a:cs typeface="Arial" panose="020B0604020202020204" pitchFamily="34" charset="0"/>
              </a:rPr>
              <a:t>оноос хойш анх удаа бие даасан байдлаар явагдах орон сууцны тооллого</a:t>
            </a:r>
            <a:endParaRPr lang="en-US" sz="1500"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marL="128579" indent="-128579" algn="just">
              <a:spcBef>
                <a:spcPct val="20000"/>
              </a:spcBef>
              <a:buFont typeface="+mj-lt"/>
              <a:buAutoNum type="arabicPeriod"/>
            </a:pPr>
            <a:r>
              <a:rPr lang="en-US" sz="1500"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mn-MN" sz="1500" dirty="0">
                <a:solidFill>
                  <a:srgbClr val="002060"/>
                </a:solidFill>
                <a:latin typeface="Arial" panose="020B0604020202020204" pitchFamily="34" charset="0"/>
                <a:ea typeface="Tahoma" panose="020B0604030504040204" pitchFamily="34" charset="0"/>
                <a:cs typeface="Arial" panose="020B0604020202020204" pitchFamily="34" charset="0"/>
              </a:rPr>
              <a:t>Байшин, орон сууцны тооллого нь анх удаа хаягийн зурагт суурилсан</a:t>
            </a:r>
          </a:p>
        </p:txBody>
      </p:sp>
      <p:sp>
        <p:nvSpPr>
          <p:cNvPr id="6" name="Rectangle 5">
            <a:extLst>
              <a:ext uri="{FF2B5EF4-FFF2-40B4-BE49-F238E27FC236}">
                <a16:creationId xmlns="" xmlns:a16="http://schemas.microsoft.com/office/drawing/2014/main" xmlns:lc="http://schemas.openxmlformats.org/drawingml/2006/lockedCanvas" id="{2C702BA1-2908-4206-80F7-092513EBD6BD}"/>
              </a:ext>
            </a:extLst>
          </p:cNvPr>
          <p:cNvSpPr/>
          <p:nvPr/>
        </p:nvSpPr>
        <p:spPr>
          <a:xfrm>
            <a:off x="1228197" y="1219200"/>
            <a:ext cx="3733248" cy="46208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24003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mn-MN" sz="1500" b="1" dirty="0">
                <a:solidFill>
                  <a:schemeClr val="bg1"/>
                </a:solidFill>
                <a:latin typeface="Arial" panose="020B0604020202020204" pitchFamily="34" charset="0"/>
                <a:ea typeface="Tahoma" panose="020B0604030504040204" pitchFamily="34" charset="0"/>
                <a:cs typeface="Arial" panose="020B0604020202020204" pitchFamily="34" charset="0"/>
              </a:rPr>
              <a:t>ОНЦЛОГ</a:t>
            </a:r>
            <a:endParaRPr lang="en-US" sz="15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nvGrpSpPr>
          <p:cNvPr id="7" name="Group 6">
            <a:extLst>
              <a:ext uri="{FF2B5EF4-FFF2-40B4-BE49-F238E27FC236}">
                <a16:creationId xmlns="" xmlns:a16="http://schemas.microsoft.com/office/drawing/2014/main" xmlns:lc="http://schemas.openxmlformats.org/drawingml/2006/lockedCanvas" id="{79121BBD-CBFA-48AD-9671-DEB2A39D7DDC}"/>
              </a:ext>
            </a:extLst>
          </p:cNvPr>
          <p:cNvGrpSpPr/>
          <p:nvPr/>
        </p:nvGrpSpPr>
        <p:grpSpPr>
          <a:xfrm>
            <a:off x="4985188" y="1609687"/>
            <a:ext cx="3994144" cy="482302"/>
            <a:chOff x="2914646" y="3429356"/>
            <a:chExt cx="3376997" cy="336823"/>
          </a:xfrm>
        </p:grpSpPr>
        <p:sp>
          <p:nvSpPr>
            <p:cNvPr id="8" name="Rectangle 7">
              <a:extLst>
                <a:ext uri="{FF2B5EF4-FFF2-40B4-BE49-F238E27FC236}">
                  <a16:creationId xmlns="" xmlns:a16="http://schemas.microsoft.com/office/drawing/2014/main" xmlns:lc="http://schemas.openxmlformats.org/drawingml/2006/lockedCanvas" id="{44F2124A-88B4-4B93-B61A-561CD31CC7EA}"/>
                </a:ext>
              </a:extLst>
            </p:cNvPr>
            <p:cNvSpPr/>
            <p:nvPr/>
          </p:nvSpPr>
          <p:spPr>
            <a:xfrm>
              <a:off x="2914646" y="3430619"/>
              <a:ext cx="3145872" cy="33556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24003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mn-MN" sz="1500" b="1" dirty="0">
                  <a:latin typeface="Arial" panose="020B0604020202020204" pitchFamily="34" charset="0"/>
                  <a:cs typeface="Arial" panose="020B0604020202020204" pitchFamily="34" charset="0"/>
                </a:rPr>
                <a:t>ЗОРИЛГО</a:t>
              </a:r>
              <a:endParaRPr lang="en-US" sz="1500" b="1" dirty="0">
                <a:latin typeface="Arial" panose="020B0604020202020204" pitchFamily="34" charset="0"/>
                <a:cs typeface="Arial" panose="020B0604020202020204" pitchFamily="34" charset="0"/>
              </a:endParaRPr>
            </a:p>
          </p:txBody>
        </p:sp>
        <p:sp>
          <p:nvSpPr>
            <p:cNvPr id="9" name="Oval 8">
              <a:extLst>
                <a:ext uri="{FF2B5EF4-FFF2-40B4-BE49-F238E27FC236}">
                  <a16:creationId xmlns="" xmlns:a16="http://schemas.microsoft.com/office/drawing/2014/main" xmlns:lc="http://schemas.openxmlformats.org/drawingml/2006/lockedCanvas" id="{55497F7E-CFF7-4F36-943E-41C2C14BA434}"/>
                </a:ext>
              </a:extLst>
            </p:cNvPr>
            <p:cNvSpPr/>
            <p:nvPr/>
          </p:nvSpPr>
          <p:spPr>
            <a:xfrm>
              <a:off x="5771525" y="3429356"/>
              <a:ext cx="520118" cy="336823"/>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00" b="1" dirty="0">
                  <a:solidFill>
                    <a:schemeClr val="accent2">
                      <a:lumMod val="75000"/>
                    </a:schemeClr>
                  </a:solidFill>
                </a:rPr>
                <a:t>2</a:t>
              </a:r>
            </a:p>
          </p:txBody>
        </p:sp>
      </p:grpSp>
      <p:sp>
        <p:nvSpPr>
          <p:cNvPr id="10" name="Rectangle 9">
            <a:extLst>
              <a:ext uri="{FF2B5EF4-FFF2-40B4-BE49-F238E27FC236}">
                <a16:creationId xmlns="" xmlns:a16="http://schemas.microsoft.com/office/drawing/2014/main" xmlns:lc="http://schemas.openxmlformats.org/drawingml/2006/lockedCanvas" id="{665033BC-F896-47E9-8A75-E4AEE6FDA1B7}"/>
              </a:ext>
            </a:extLst>
          </p:cNvPr>
          <p:cNvSpPr/>
          <p:nvPr/>
        </p:nvSpPr>
        <p:spPr>
          <a:xfrm>
            <a:off x="5053634" y="2157162"/>
            <a:ext cx="3652335" cy="190059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28579" indent="-128579" algn="just">
              <a:spcBef>
                <a:spcPct val="20000"/>
              </a:spcBef>
              <a:buFont typeface="+mj-lt"/>
              <a:buAutoNum type="arabicPeriod"/>
            </a:pPr>
            <a:r>
              <a:rPr lang="en-US" sz="1500"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mn-MN" sz="1500" dirty="0">
                <a:solidFill>
                  <a:srgbClr val="002060"/>
                </a:solidFill>
                <a:latin typeface="Arial" panose="020B0604020202020204" pitchFamily="34" charset="0"/>
                <a:ea typeface="Tahoma" panose="020B0604030504040204" pitchFamily="34" charset="0"/>
                <a:cs typeface="Arial" panose="020B0604020202020204" pitchFamily="34" charset="0"/>
              </a:rPr>
              <a:t>Монгол Улсын нутаг дэвсгэрт ашиглагдаж байгаа бүх байшин, орон сууцны сан хөмрөгийг бүрэн тодорхойлох</a:t>
            </a:r>
            <a:endParaRPr lang="en-US" sz="1500"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marL="128579" indent="-128579" algn="just">
              <a:spcBef>
                <a:spcPct val="20000"/>
              </a:spcBef>
              <a:buFont typeface="+mj-lt"/>
              <a:buAutoNum type="arabicPeriod"/>
            </a:pPr>
            <a:r>
              <a:rPr lang="en-US" sz="1500"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mn-MN" sz="1500" dirty="0">
                <a:solidFill>
                  <a:srgbClr val="002060"/>
                </a:solidFill>
                <a:latin typeface="Arial" panose="020B0604020202020204" pitchFamily="34" charset="0"/>
                <a:ea typeface="Tahoma" panose="020B0604030504040204" pitchFamily="34" charset="0"/>
                <a:cs typeface="Arial" panose="020B0604020202020204" pitchFamily="34" charset="0"/>
              </a:rPr>
              <a:t>Орон сууцны фонд, хийц, ашиглалт, хүчин чадал, дэд бүтцийн хүртээмжийн талаар дэлгэрэнгүй мэдээллийн сантай болох</a:t>
            </a:r>
          </a:p>
        </p:txBody>
      </p:sp>
      <p:sp>
        <p:nvSpPr>
          <p:cNvPr id="11" name="Oval 10">
            <a:extLst>
              <a:ext uri="{FF2B5EF4-FFF2-40B4-BE49-F238E27FC236}">
                <a16:creationId xmlns="" xmlns:a16="http://schemas.microsoft.com/office/drawing/2014/main" xmlns:lc="http://schemas.openxmlformats.org/drawingml/2006/lockedCanvas" id="{DA84B160-3C5E-425C-9168-D517ED2E99A6}"/>
              </a:ext>
            </a:extLst>
          </p:cNvPr>
          <p:cNvSpPr/>
          <p:nvPr/>
        </p:nvSpPr>
        <p:spPr>
          <a:xfrm>
            <a:off x="4552724" y="1197089"/>
            <a:ext cx="617231" cy="465992"/>
          </a:xfrm>
          <a:prstGeom prst="ellipse">
            <a:avLst/>
          </a:prstGeom>
          <a:solidFill>
            <a:schemeClr val="bg1"/>
          </a:solidFill>
          <a:ln w="381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00" b="1" dirty="0">
                <a:solidFill>
                  <a:srgbClr val="7030A0"/>
                </a:solidFill>
                <a:latin typeface="Arial" panose="020B0604020202020204" pitchFamily="34" charset="0"/>
                <a:cs typeface="Arial" panose="020B0604020202020204" pitchFamily="34" charset="0"/>
              </a:rPr>
              <a:t>1</a:t>
            </a:r>
          </a:p>
        </p:txBody>
      </p:sp>
      <p:grpSp>
        <p:nvGrpSpPr>
          <p:cNvPr id="12" name="Group 11">
            <a:extLst>
              <a:ext uri="{FF2B5EF4-FFF2-40B4-BE49-F238E27FC236}">
                <a16:creationId xmlns="" xmlns:a16="http://schemas.microsoft.com/office/drawing/2014/main" xmlns:lc="http://schemas.openxmlformats.org/drawingml/2006/lockedCanvas" id="{79AD6169-7327-4B6E-A4E1-B3F9571EFAE9}"/>
              </a:ext>
            </a:extLst>
          </p:cNvPr>
          <p:cNvGrpSpPr/>
          <p:nvPr/>
        </p:nvGrpSpPr>
        <p:grpSpPr>
          <a:xfrm>
            <a:off x="8771009" y="2094436"/>
            <a:ext cx="3256165" cy="494780"/>
            <a:chOff x="2990025" y="3116342"/>
            <a:chExt cx="3369590" cy="390981"/>
          </a:xfrm>
        </p:grpSpPr>
        <p:sp>
          <p:nvSpPr>
            <p:cNvPr id="13" name="Rectangle 12">
              <a:extLst>
                <a:ext uri="{FF2B5EF4-FFF2-40B4-BE49-F238E27FC236}">
                  <a16:creationId xmlns="" xmlns:a16="http://schemas.microsoft.com/office/drawing/2014/main" xmlns:lc="http://schemas.openxmlformats.org/drawingml/2006/lockedCanvas" id="{44E6C9E2-B63B-46FF-81DE-BA1EABB7B732}"/>
                </a:ext>
              </a:extLst>
            </p:cNvPr>
            <p:cNvSpPr/>
            <p:nvPr/>
          </p:nvSpPr>
          <p:spPr>
            <a:xfrm>
              <a:off x="2990025" y="3142933"/>
              <a:ext cx="3145872" cy="3355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003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mn-MN" sz="1500" b="1" dirty="0">
                  <a:latin typeface="Arial" panose="020B0604020202020204" pitchFamily="34" charset="0"/>
                  <a:cs typeface="Arial" panose="020B0604020202020204" pitchFamily="34" charset="0"/>
                </a:rPr>
                <a:t>ЗОРИЛТ</a:t>
              </a:r>
              <a:endParaRPr lang="en-US" sz="1350" b="1" dirty="0">
                <a:latin typeface="Arial" panose="020B0604020202020204" pitchFamily="34" charset="0"/>
                <a:cs typeface="Arial" panose="020B0604020202020204" pitchFamily="34" charset="0"/>
              </a:endParaRPr>
            </a:p>
          </p:txBody>
        </p:sp>
        <p:sp>
          <p:nvSpPr>
            <p:cNvPr id="14" name="Oval 13">
              <a:extLst>
                <a:ext uri="{FF2B5EF4-FFF2-40B4-BE49-F238E27FC236}">
                  <a16:creationId xmlns="" xmlns:a16="http://schemas.microsoft.com/office/drawing/2014/main" xmlns:lc="http://schemas.openxmlformats.org/drawingml/2006/lockedCanvas" id="{F5306101-53A4-45A9-85B8-EC3EF7398F88}"/>
                </a:ext>
              </a:extLst>
            </p:cNvPr>
            <p:cNvSpPr/>
            <p:nvPr/>
          </p:nvSpPr>
          <p:spPr>
            <a:xfrm>
              <a:off x="5839497" y="3116342"/>
              <a:ext cx="520118" cy="390981"/>
            </a:xfrm>
            <a:prstGeom prst="ellipse">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00" b="1" dirty="0">
                  <a:solidFill>
                    <a:schemeClr val="accent6">
                      <a:lumMod val="75000"/>
                    </a:schemeClr>
                  </a:solidFill>
                </a:rPr>
                <a:t>3</a:t>
              </a:r>
            </a:p>
          </p:txBody>
        </p:sp>
      </p:grpSp>
      <p:sp>
        <p:nvSpPr>
          <p:cNvPr id="15" name="Rectangle 14">
            <a:extLst>
              <a:ext uri="{FF2B5EF4-FFF2-40B4-BE49-F238E27FC236}">
                <a16:creationId xmlns="" xmlns:a16="http://schemas.microsoft.com/office/drawing/2014/main" xmlns:lc="http://schemas.openxmlformats.org/drawingml/2006/lockedCanvas" id="{665033BC-F896-47E9-8A75-E4AEE6FDA1B7}"/>
              </a:ext>
            </a:extLst>
          </p:cNvPr>
          <p:cNvSpPr/>
          <p:nvPr/>
        </p:nvSpPr>
        <p:spPr>
          <a:xfrm>
            <a:off x="8795455" y="2685365"/>
            <a:ext cx="3084690" cy="274478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28579" indent="-128579" algn="just">
              <a:buFont typeface="+mj-lt"/>
              <a:buAutoNum type="arabicPeriod"/>
            </a:pPr>
            <a:r>
              <a:rPr lang="mn-MN" sz="1500" dirty="0">
                <a:solidFill>
                  <a:srgbClr val="002060"/>
                </a:solidFill>
                <a:latin typeface="Arial" panose="020B0604020202020204" pitchFamily="34" charset="0"/>
                <a:ea typeface="Tahoma" panose="020B0604030504040204" pitchFamily="34" charset="0"/>
                <a:cs typeface="Arial" panose="020B0604020202020204" pitchFamily="34" charset="0"/>
              </a:rPr>
              <a:t> Тооллогын асуулгын ангилал, кодыг, эцэслэх, программ ханамжийг сайжруулах</a:t>
            </a:r>
            <a:r>
              <a:rPr lang="en-US" sz="1500" dirty="0">
                <a:solidFill>
                  <a:srgbClr val="002060"/>
                </a:solidFill>
                <a:latin typeface="Arial" panose="020B0604020202020204" pitchFamily="34" charset="0"/>
                <a:ea typeface="Tahoma" panose="020B0604030504040204" pitchFamily="34" charset="0"/>
                <a:cs typeface="Arial" panose="020B0604020202020204" pitchFamily="34" charset="0"/>
              </a:rPr>
              <a:t>;</a:t>
            </a:r>
            <a:r>
              <a:rPr lang="mn-MN" sz="1500" dirty="0">
                <a:solidFill>
                  <a:srgbClr val="002060"/>
                </a:solidFill>
                <a:latin typeface="Arial" panose="020B0604020202020204" pitchFamily="34" charset="0"/>
                <a:ea typeface="Tahoma" panose="020B0604030504040204" pitchFamily="34" charset="0"/>
                <a:cs typeface="Arial" panose="020B0604020202020204" pitchFamily="34" charset="0"/>
              </a:rPr>
              <a:t> </a:t>
            </a:r>
          </a:p>
          <a:p>
            <a:pPr marL="128579" indent="-128579" algn="just">
              <a:buFont typeface="+mj-lt"/>
              <a:buAutoNum type="arabicPeriod"/>
            </a:pPr>
            <a:r>
              <a:rPr lang="mn-MN" sz="1500" dirty="0">
                <a:solidFill>
                  <a:srgbClr val="002060"/>
                </a:solidFill>
                <a:latin typeface="Arial" panose="020B0604020202020204" pitchFamily="34" charset="0"/>
                <a:ea typeface="Tahoma" panose="020B0604030504040204" pitchFamily="34" charset="0"/>
                <a:cs typeface="Arial" panose="020B0604020202020204" pitchFamily="34" charset="0"/>
              </a:rPr>
              <a:t> Улсын хэмжээний хаягийн зурагт суурилсан байшин, орон сууцны урьдчилсан бүртгэлийг бий болгох</a:t>
            </a:r>
            <a:r>
              <a:rPr lang="en-US" sz="1500" dirty="0">
                <a:solidFill>
                  <a:srgbClr val="002060"/>
                </a:solidFill>
                <a:latin typeface="Arial" panose="020B0604020202020204" pitchFamily="34" charset="0"/>
                <a:ea typeface="Tahoma" panose="020B0604030504040204" pitchFamily="34" charset="0"/>
                <a:cs typeface="Arial" panose="020B0604020202020204" pitchFamily="34" charset="0"/>
              </a:rPr>
              <a:t>;</a:t>
            </a:r>
            <a:endParaRPr lang="mn-MN" sz="1500"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marL="128579" indent="-128579" algn="just">
              <a:buFont typeface="+mj-lt"/>
              <a:buAutoNum type="arabicPeriod"/>
            </a:pPr>
            <a:r>
              <a:rPr lang="mn-MN" sz="1500" dirty="0">
                <a:solidFill>
                  <a:srgbClr val="002060"/>
                </a:solidFill>
                <a:latin typeface="Arial" panose="020B0604020202020204" pitchFamily="34" charset="0"/>
                <a:ea typeface="Tahoma" panose="020B0604030504040204" pitchFamily="34" charset="0"/>
                <a:cs typeface="Arial" panose="020B0604020202020204" pitchFamily="34" charset="0"/>
              </a:rPr>
              <a:t> Тооллогын бүхий л шатны үйл ажиллагааны нарийвчилсан төлөвлөгөөг тодорхойлж боловсруулах</a:t>
            </a:r>
            <a:r>
              <a:rPr lang="en-US" sz="1500" dirty="0">
                <a:solidFill>
                  <a:srgbClr val="002060"/>
                </a:solidFill>
                <a:latin typeface="Arial" panose="020B0604020202020204" pitchFamily="34" charset="0"/>
                <a:ea typeface="Tahoma" panose="020B0604030504040204" pitchFamily="34" charset="0"/>
                <a:cs typeface="Arial" panose="020B0604020202020204" pitchFamily="34" charset="0"/>
              </a:rPr>
              <a:t>; </a:t>
            </a:r>
          </a:p>
        </p:txBody>
      </p:sp>
      <p:grpSp>
        <p:nvGrpSpPr>
          <p:cNvPr id="16" name="Group 15">
            <a:extLst>
              <a:ext uri="{FF2B5EF4-FFF2-40B4-BE49-F238E27FC236}">
                <a16:creationId xmlns="" xmlns:a16="http://schemas.microsoft.com/office/drawing/2014/main" xmlns:lc="http://schemas.openxmlformats.org/drawingml/2006/lockedCanvas" id="{C277BBB5-4AC6-4FB0-92B2-62519EFED421}"/>
              </a:ext>
            </a:extLst>
          </p:cNvPr>
          <p:cNvGrpSpPr/>
          <p:nvPr/>
        </p:nvGrpSpPr>
        <p:grpSpPr>
          <a:xfrm>
            <a:off x="1558497" y="3547626"/>
            <a:ext cx="3429000" cy="510131"/>
            <a:chOff x="3072603" y="3735065"/>
            <a:chExt cx="3395793" cy="356259"/>
          </a:xfrm>
        </p:grpSpPr>
        <p:sp>
          <p:nvSpPr>
            <p:cNvPr id="17" name="Rectangle 16">
              <a:extLst>
                <a:ext uri="{FF2B5EF4-FFF2-40B4-BE49-F238E27FC236}">
                  <a16:creationId xmlns="" xmlns:a16="http://schemas.microsoft.com/office/drawing/2014/main" xmlns:lc="http://schemas.openxmlformats.org/drawingml/2006/lockedCanvas" id="{3538997F-40D4-4358-AE4A-DF0A1C434786}"/>
                </a:ext>
              </a:extLst>
            </p:cNvPr>
            <p:cNvSpPr/>
            <p:nvPr/>
          </p:nvSpPr>
          <p:spPr>
            <a:xfrm>
              <a:off x="3072603" y="3743822"/>
              <a:ext cx="3145872" cy="3355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24003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mn-MN" sz="1500" b="1" dirty="0">
                  <a:latin typeface="Arial" panose="020B0604020202020204" pitchFamily="34" charset="0"/>
                  <a:cs typeface="Arial" panose="020B0604020202020204" pitchFamily="34" charset="0"/>
                </a:rPr>
                <a:t>АЧ ХОЛБОГДОЛ</a:t>
              </a:r>
              <a:endParaRPr lang="en-US" sz="1500" b="1" dirty="0">
                <a:latin typeface="Arial" panose="020B0604020202020204" pitchFamily="34" charset="0"/>
                <a:cs typeface="Arial" panose="020B0604020202020204" pitchFamily="34" charset="0"/>
              </a:endParaRPr>
            </a:p>
          </p:txBody>
        </p:sp>
        <p:sp>
          <p:nvSpPr>
            <p:cNvPr id="18" name="Oval 17">
              <a:extLst>
                <a:ext uri="{FF2B5EF4-FFF2-40B4-BE49-F238E27FC236}">
                  <a16:creationId xmlns="" xmlns:a16="http://schemas.microsoft.com/office/drawing/2014/main" xmlns:lc="http://schemas.openxmlformats.org/drawingml/2006/lockedCanvas" id="{033371B3-0C06-4B39-9C4D-694C84D90BBA}"/>
                </a:ext>
              </a:extLst>
            </p:cNvPr>
            <p:cNvSpPr/>
            <p:nvPr/>
          </p:nvSpPr>
          <p:spPr>
            <a:xfrm>
              <a:off x="5901346" y="3735065"/>
              <a:ext cx="567050" cy="356259"/>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100" b="1" dirty="0">
                  <a:solidFill>
                    <a:srgbClr val="002060"/>
                  </a:solidFill>
                </a:rPr>
                <a:t>4</a:t>
              </a:r>
            </a:p>
          </p:txBody>
        </p:sp>
      </p:grpSp>
      <p:sp>
        <p:nvSpPr>
          <p:cNvPr id="19" name="Rectangle 18">
            <a:extLst>
              <a:ext uri="{FF2B5EF4-FFF2-40B4-BE49-F238E27FC236}">
                <a16:creationId xmlns="" xmlns:a16="http://schemas.microsoft.com/office/drawing/2014/main" xmlns:lc="http://schemas.openxmlformats.org/drawingml/2006/lockedCanvas" id="{665033BC-F896-47E9-8A75-E4AEE6FDA1B7}"/>
              </a:ext>
            </a:extLst>
          </p:cNvPr>
          <p:cNvSpPr/>
          <p:nvPr/>
        </p:nvSpPr>
        <p:spPr>
          <a:xfrm>
            <a:off x="1558498" y="4114800"/>
            <a:ext cx="3402948" cy="2209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28579" indent="-128579" algn="just">
              <a:buFont typeface="+mj-lt"/>
              <a:buAutoNum type="arabicPeriod"/>
            </a:pPr>
            <a:r>
              <a:rPr lang="en-US" sz="1500"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mn-MN" sz="1500" dirty="0">
                <a:solidFill>
                  <a:srgbClr val="002060"/>
                </a:solidFill>
                <a:latin typeface="Arial" panose="020B0604020202020204" pitchFamily="34" charset="0"/>
                <a:ea typeface="Tahoma" panose="020B0604030504040204" pitchFamily="34" charset="0"/>
                <a:cs typeface="Arial" panose="020B0604020202020204" pitchFamily="34" charset="0"/>
              </a:rPr>
              <a:t>Орон зайн өгөгдөл бүхий бүхий мэдээллийн сан бий болгох</a:t>
            </a:r>
            <a:endParaRPr lang="en-US" sz="1500"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marL="128579" indent="-128579" algn="just">
              <a:buFont typeface="+mj-lt"/>
              <a:buAutoNum type="arabicPeriod"/>
            </a:pPr>
            <a:r>
              <a:rPr lang="mn-MN" sz="1500" dirty="0">
                <a:solidFill>
                  <a:srgbClr val="002060"/>
                </a:solidFill>
                <a:latin typeface="Arial" panose="020B0604020202020204" pitchFamily="34" charset="0"/>
                <a:ea typeface="Tahoma" panose="020B0604030504040204" pitchFamily="34" charset="0"/>
                <a:cs typeface="Arial" panose="020B0604020202020204" pitchFamily="34" charset="0"/>
              </a:rPr>
              <a:t> Байшин, орон сууцны тооллогын мэдээллийн санг Хүн ам, өрхийн мэдээллийн сантай холбох</a:t>
            </a:r>
            <a:endParaRPr lang="en-US" sz="1500" dirty="0">
              <a:solidFill>
                <a:srgbClr val="002060"/>
              </a:solidFill>
              <a:latin typeface="Arial" panose="020B0604020202020204" pitchFamily="34" charset="0"/>
              <a:ea typeface="Tahoma" panose="020B0604030504040204" pitchFamily="34" charset="0"/>
              <a:cs typeface="Arial" panose="020B0604020202020204" pitchFamily="34" charset="0"/>
            </a:endParaRPr>
          </a:p>
          <a:p>
            <a:pPr marL="128579" indent="-128579" algn="just">
              <a:buFont typeface="+mj-lt"/>
              <a:buAutoNum type="arabicPeriod"/>
            </a:pPr>
            <a:r>
              <a:rPr lang="en-US" sz="1500"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mn-MN" sz="1500" dirty="0">
                <a:solidFill>
                  <a:srgbClr val="002060"/>
                </a:solidFill>
                <a:latin typeface="Arial" panose="020B0604020202020204" pitchFamily="34" charset="0"/>
                <a:ea typeface="Tahoma" panose="020B0604030504040204" pitchFamily="34" charset="0"/>
                <a:cs typeface="Arial" panose="020B0604020202020204" pitchFamily="34" charset="0"/>
              </a:rPr>
              <a:t>Тооллогод дэвшилтэт технологи, програм хангамж ашиглаж, цаг хугацаа, зардал хэмнэх</a:t>
            </a:r>
            <a:endParaRPr lang="en-US" sz="15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pic>
        <p:nvPicPr>
          <p:cNvPr id="20" name="Picture 19">
            <a:extLst>
              <a:ext uri="{FF2B5EF4-FFF2-40B4-BE49-F238E27FC236}">
                <a16:creationId xmlns="" xmlns:a16="http://schemas.microsoft.com/office/drawing/2014/main" xmlns:lc="http://schemas.openxmlformats.org/drawingml/2006/lockedCanvas" id="{1A8B1A6A-5C6C-4047-A2F3-56044B01E8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0" y="527081"/>
            <a:ext cx="1148671" cy="1171126"/>
          </a:xfrm>
          <a:prstGeom prst="rect">
            <a:avLst/>
          </a:prstGeom>
          <a:solidFill>
            <a:srgbClr val="FFFFFF"/>
          </a:solidFill>
        </p:spPr>
      </p:pic>
      <p:sp>
        <p:nvSpPr>
          <p:cNvPr id="21" name="Rectangle 20">
            <a:extLst>
              <a:ext uri="{FF2B5EF4-FFF2-40B4-BE49-F238E27FC236}">
                <a16:creationId xmlns="" xmlns:a16="http://schemas.microsoft.com/office/drawing/2014/main" xmlns:lc="http://schemas.openxmlformats.org/drawingml/2006/lockedCanvas" id="{302805B4-F947-4576-A467-78B1F789CFA9}"/>
              </a:ext>
            </a:extLst>
          </p:cNvPr>
          <p:cNvSpPr/>
          <p:nvPr/>
        </p:nvSpPr>
        <p:spPr>
          <a:xfrm>
            <a:off x="5415452" y="4370564"/>
            <a:ext cx="2948709" cy="785987"/>
          </a:xfrm>
          <a:prstGeom prst="rect">
            <a:avLst/>
          </a:prstGeom>
          <a:solidFill>
            <a:srgbClr val="009999"/>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mn-MN" sz="1400" b="1" dirty="0" smtClean="0">
                <a:solidFill>
                  <a:schemeClr val="bg1"/>
                </a:solidFill>
                <a:latin typeface="Arial" panose="020B0604020202020204" pitchFamily="34" charset="0"/>
                <a:ea typeface="Tahoma" panose="020B0604030504040204" pitchFamily="34" charset="0"/>
                <a:cs typeface="Arial" panose="020B0604020202020204" pitchFamily="34" charset="0"/>
              </a:rPr>
              <a:t>УВС АЙМГИЙН ҮНДСЭН </a:t>
            </a:r>
            <a:r>
              <a:rPr lang="mn-MN" sz="1400" b="1" dirty="0">
                <a:solidFill>
                  <a:schemeClr val="bg1"/>
                </a:solidFill>
                <a:latin typeface="Arial" panose="020B0604020202020204" pitchFamily="34" charset="0"/>
                <a:ea typeface="Tahoma" panose="020B0604030504040204" pitchFamily="34" charset="0"/>
                <a:cs typeface="Arial" panose="020B0604020202020204" pitchFamily="34" charset="0"/>
              </a:rPr>
              <a:t>ТООЛЛОГО</a:t>
            </a:r>
            <a:endParaRPr lang="en-US" sz="14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2" name="Rectangle 21">
            <a:extLst>
              <a:ext uri="{FF2B5EF4-FFF2-40B4-BE49-F238E27FC236}">
                <a16:creationId xmlns="" xmlns:a16="http://schemas.microsoft.com/office/drawing/2014/main" xmlns:lc="http://schemas.openxmlformats.org/drawingml/2006/lockedCanvas" id="{DE354DB1-D0C0-4060-9677-40634D1491AF}"/>
              </a:ext>
            </a:extLst>
          </p:cNvPr>
          <p:cNvSpPr/>
          <p:nvPr/>
        </p:nvSpPr>
        <p:spPr>
          <a:xfrm rot="16200000">
            <a:off x="6717763" y="3760659"/>
            <a:ext cx="121679" cy="32173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latin typeface="Arial" panose="020B0604020202020204" pitchFamily="34" charset="0"/>
              <a:ea typeface="Tahoma" panose="020B0604030504040204" pitchFamily="34" charset="0"/>
              <a:cs typeface="Arial" panose="020B0604020202020204" pitchFamily="34" charset="0"/>
            </a:endParaRPr>
          </a:p>
        </p:txBody>
      </p:sp>
      <p:sp>
        <p:nvSpPr>
          <p:cNvPr id="23" name="TextBox 118">
            <a:extLst>
              <a:ext uri="{FF2B5EF4-FFF2-40B4-BE49-F238E27FC236}">
                <a16:creationId xmlns="" xmlns:a16="http://schemas.microsoft.com/office/drawing/2014/main" xmlns:lc="http://schemas.openxmlformats.org/drawingml/2006/lockedCanvas" id="{0E5477C3-67D1-4C7A-A6C0-54E47036E9DE}"/>
              </a:ext>
            </a:extLst>
          </p:cNvPr>
          <p:cNvSpPr txBox="1"/>
          <p:nvPr/>
        </p:nvSpPr>
        <p:spPr>
          <a:xfrm>
            <a:off x="5176881" y="5430149"/>
            <a:ext cx="6703263"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mn-MN" sz="2400" b="1" dirty="0" smtClean="0">
                <a:latin typeface="Arial" panose="020B0604020202020204" pitchFamily="34" charset="0"/>
                <a:ea typeface="Tahoma" panose="020B0604030504040204" pitchFamily="34" charset="0"/>
                <a:cs typeface="Arial" panose="020B0604020202020204" pitchFamily="34" charset="0"/>
              </a:rPr>
              <a:t>2019 оны 3-р улирал </a:t>
            </a:r>
            <a:r>
              <a:rPr lang="en-US" sz="2400" b="1" dirty="0" smtClean="0">
                <a:latin typeface="Arial" panose="020B0604020202020204" pitchFamily="34" charset="0"/>
                <a:ea typeface="Tahoma" panose="020B0604030504040204" pitchFamily="34" charset="0"/>
                <a:cs typeface="Arial" panose="020B0604020202020204" pitchFamily="34" charset="0"/>
              </a:rPr>
              <a:t>(</a:t>
            </a:r>
            <a:r>
              <a:rPr lang="mn-MN" sz="2400" b="1" dirty="0" smtClean="0">
                <a:latin typeface="Arial" panose="020B0604020202020204" pitchFamily="34" charset="0"/>
                <a:ea typeface="Tahoma" panose="020B0604030504040204" pitchFamily="34" charset="0"/>
                <a:cs typeface="Arial" panose="020B0604020202020204" pitchFamily="34" charset="0"/>
              </a:rPr>
              <a:t>7,8, 9 саруудад явагдана</a:t>
            </a:r>
            <a:r>
              <a:rPr lang="en-US" sz="2400" b="1" dirty="0" smtClean="0">
                <a:latin typeface="Arial" panose="020B0604020202020204" pitchFamily="34" charset="0"/>
                <a:ea typeface="Tahoma" panose="020B0604030504040204" pitchFamily="34" charset="0"/>
                <a:cs typeface="Arial" panose="020B0604020202020204" pitchFamily="34" charset="0"/>
              </a:rPr>
              <a:t>)</a:t>
            </a:r>
            <a:endParaRPr lang="en-US" sz="2400" b="1"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521386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381000"/>
            <a:ext cx="1676327" cy="1772947"/>
          </a:xfrm>
          <a:prstGeom prst="rect">
            <a:avLst/>
          </a:prstGeom>
        </p:spPr>
      </p:pic>
      <p:sp>
        <p:nvSpPr>
          <p:cNvPr id="6" name="Title 3"/>
          <p:cNvSpPr>
            <a:spLocks noGrp="1"/>
          </p:cNvSpPr>
          <p:nvPr/>
        </p:nvSpPr>
        <p:spPr>
          <a:xfrm>
            <a:off x="3124200" y="457200"/>
            <a:ext cx="7315199" cy="2344880"/>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defRPr/>
            </a:pPr>
            <a:r>
              <a:rPr lang="mn-MN" sz="2700" b="1" dirty="0" smtClean="0">
                <a:solidFill>
                  <a:schemeClr val="accent5">
                    <a:lumMod val="50000"/>
                  </a:schemeClr>
                </a:solidFill>
                <a:latin typeface="Arial" pitchFamily="34" charset="0"/>
                <a:cs typeface="Arial" pitchFamily="34" charset="0"/>
              </a:rPr>
              <a:t>ХҮН </a:t>
            </a:r>
            <a:r>
              <a:rPr lang="mn-MN" sz="2700" b="1" dirty="0">
                <a:solidFill>
                  <a:schemeClr val="accent5">
                    <a:lumMod val="50000"/>
                  </a:schemeClr>
                </a:solidFill>
                <a:latin typeface="Arial" pitchFamily="34" charset="0"/>
                <a:cs typeface="Arial" pitchFamily="34" charset="0"/>
              </a:rPr>
              <a:t>АМ, ОРОН СУУЦНЫ 2020 ОНЫ </a:t>
            </a:r>
            <a:r>
              <a:rPr lang="mn-MN" sz="2700" b="1" cap="all" dirty="0">
                <a:solidFill>
                  <a:schemeClr val="accent5">
                    <a:lumMod val="50000"/>
                  </a:schemeClr>
                </a:solidFill>
                <a:latin typeface="Arial" pitchFamily="34" charset="0"/>
                <a:cs typeface="Arial" pitchFamily="34" charset="0"/>
              </a:rPr>
              <a:t>УЛСЫН ЭЭЛЖИТ </a:t>
            </a:r>
            <a:r>
              <a:rPr lang="mn-MN" sz="2700" b="1" cap="all" dirty="0" smtClean="0">
                <a:solidFill>
                  <a:schemeClr val="accent5">
                    <a:lumMod val="50000"/>
                  </a:schemeClr>
                </a:solidFill>
                <a:latin typeface="Arial" pitchFamily="34" charset="0"/>
                <a:cs typeface="Arial" pitchFamily="34" charset="0"/>
              </a:rPr>
              <a:t>ТООЛЛОГО  бэлтгэл ажлын хүрээнд </a:t>
            </a:r>
            <a:r>
              <a:rPr lang="en-US" sz="2700" b="1" cap="all" dirty="0">
                <a:solidFill>
                  <a:schemeClr val="accent5">
                    <a:lumMod val="50000"/>
                  </a:schemeClr>
                </a:solidFill>
                <a:latin typeface="Arial" pitchFamily="34" charset="0"/>
                <a:cs typeface="Arial" pitchFamily="34" charset="0"/>
              </a:rPr>
              <a:t/>
            </a:r>
            <a:br>
              <a:rPr lang="en-US" sz="2700" b="1" cap="all" dirty="0">
                <a:solidFill>
                  <a:schemeClr val="accent5">
                    <a:lumMod val="50000"/>
                  </a:schemeClr>
                </a:solidFill>
                <a:latin typeface="Arial" pitchFamily="34" charset="0"/>
                <a:cs typeface="Arial" pitchFamily="34" charset="0"/>
              </a:rPr>
            </a:br>
            <a:r>
              <a:rPr lang="en-US" sz="2700" dirty="0">
                <a:solidFill>
                  <a:schemeClr val="accent5">
                    <a:lumMod val="50000"/>
                  </a:schemeClr>
                </a:solidFill>
                <a:latin typeface="Arial" panose="020B0604020202020204" pitchFamily="34" charset="0"/>
                <a:cs typeface="Arial" panose="020B0604020202020204" pitchFamily="34" charset="0"/>
              </a:rPr>
              <a:t/>
            </a:r>
            <a:br>
              <a:rPr lang="en-US" sz="2700" dirty="0">
                <a:solidFill>
                  <a:schemeClr val="accent5">
                    <a:lumMod val="50000"/>
                  </a:schemeClr>
                </a:solidFill>
                <a:latin typeface="Arial" panose="020B0604020202020204" pitchFamily="34" charset="0"/>
                <a:cs typeface="Arial" panose="020B0604020202020204" pitchFamily="34" charset="0"/>
              </a:rPr>
            </a:br>
            <a:endParaRPr lang="en-US" sz="2400" dirty="0">
              <a:solidFill>
                <a:schemeClr val="accent5">
                  <a:lumMod val="50000"/>
                </a:schemeClr>
              </a:solidFill>
              <a:latin typeface="Arial" panose="020B0604020202020204" pitchFamily="34" charset="0"/>
              <a:cs typeface="Arial" panose="020B0604020202020204" pitchFamily="34" charset="0"/>
            </a:endParaRPr>
          </a:p>
        </p:txBody>
      </p:sp>
      <p:pic>
        <p:nvPicPr>
          <p:cNvPr id="7" name="Content Placeholder 5" descr="1,2x1,8.jpg"/>
          <p:cNvPicPr>
            <a:picLocks noGrp="1" noChangeAspect="1"/>
          </p:cNvPicPr>
          <p:nvPr/>
        </p:nvPicPr>
        <p:blipFill>
          <a:blip r:embed="rId3" cstate="print"/>
          <a:srcRect l="4058" t="6895" r="2474" b="12347"/>
          <a:stretch>
            <a:fillRect/>
          </a:stretch>
        </p:blipFill>
        <p:spPr>
          <a:xfrm>
            <a:off x="4953000" y="2153946"/>
            <a:ext cx="6705600" cy="4102371"/>
          </a:xfrm>
          <a:prstGeom prst="rect">
            <a:avLst/>
          </a:prstGeom>
          <a:ln>
            <a:noFill/>
          </a:ln>
          <a:effectLst>
            <a:softEdge rad="112500"/>
          </a:effectLst>
        </p:spPr>
      </p:pic>
      <p:sp>
        <p:nvSpPr>
          <p:cNvPr id="2" name="TextBox 1"/>
          <p:cNvSpPr txBox="1"/>
          <p:nvPr/>
        </p:nvSpPr>
        <p:spPr>
          <a:xfrm>
            <a:off x="1295400" y="2286000"/>
            <a:ext cx="3429000" cy="5786199"/>
          </a:xfrm>
          <a:prstGeom prst="rect">
            <a:avLst/>
          </a:prstGeom>
          <a:noFill/>
        </p:spPr>
        <p:txBody>
          <a:bodyPr wrap="square" rtlCol="0">
            <a:spAutoFit/>
          </a:bodyPr>
          <a:lstStyle/>
          <a:p>
            <a:r>
              <a:rPr lang="mn-MN" dirty="0" smtClean="0"/>
              <a:t>-</a:t>
            </a:r>
            <a:r>
              <a:rPr lang="mn-MN" sz="2000" dirty="0" smtClean="0"/>
              <a:t>ХАӨМС-н баяжилт, өөрчлөлт, чанарт байнга хяналт тавих</a:t>
            </a:r>
          </a:p>
          <a:p>
            <a:endParaRPr lang="mn-MN" sz="2000" dirty="0"/>
          </a:p>
          <a:p>
            <a:r>
              <a:rPr lang="mn-MN" sz="2000" dirty="0" smtClean="0"/>
              <a:t>-Сумын </a:t>
            </a:r>
            <a:r>
              <a:rPr lang="mn-MN" sz="2000" dirty="0"/>
              <a:t>хэмжээнд </a:t>
            </a:r>
            <a:r>
              <a:rPr lang="mn-MN" sz="2000" dirty="0" smtClean="0"/>
              <a:t>сургалт, </a:t>
            </a:r>
            <a:r>
              <a:rPr lang="mn-MN" sz="2000" dirty="0"/>
              <a:t>сурталчилгааг нэмэгдүүлэх </a:t>
            </a:r>
            <a:endParaRPr lang="mn-MN" sz="2000" dirty="0" smtClean="0"/>
          </a:p>
          <a:p>
            <a:r>
              <a:rPr lang="mn-MN" sz="2000" dirty="0" smtClean="0"/>
              <a:t>-Аймгийн хэмжээнд багийн Засаг дарга нарын  бүсийн сургалт зохион байгуулна. Үүнд идэвхи санаачлагатай бүрэн хамрагдаж оролцох</a:t>
            </a:r>
          </a:p>
          <a:p>
            <a:r>
              <a:rPr lang="mn-MN" sz="2000" dirty="0" smtClean="0"/>
              <a:t>- </a:t>
            </a:r>
            <a:r>
              <a:rPr lang="mn-MN" sz="2000" dirty="0" smtClean="0">
                <a:solidFill>
                  <a:srgbClr val="FF0000"/>
                </a:solidFill>
              </a:rPr>
              <a:t>Сум бүр тооллогын түр товчоондоо сумын төсөв санхүүдээ тохируулж 1 ажилтан авч ажиллуулах</a:t>
            </a:r>
            <a:endParaRPr lang="mn-MN" sz="2000" dirty="0" smtClean="0"/>
          </a:p>
          <a:p>
            <a:endParaRPr lang="mn-MN" dirty="0"/>
          </a:p>
          <a:p>
            <a:endParaRPr lang="mn-MN" dirty="0"/>
          </a:p>
          <a:p>
            <a:endParaRPr lang="mn-MN" dirty="0" smtClean="0"/>
          </a:p>
          <a:p>
            <a:endParaRPr lang="mn-MN" dirty="0"/>
          </a:p>
          <a:p>
            <a:endParaRPr lang="en-US" dirty="0"/>
          </a:p>
        </p:txBody>
      </p:sp>
    </p:spTree>
    <p:extLst>
      <p:ext uri="{BB962C8B-B14F-4D97-AF65-F5344CB8AC3E}">
        <p14:creationId xmlns:p14="http://schemas.microsoft.com/office/powerpoint/2010/main" val="3861698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Music\iTunes\Downloads\sumdiin ajil dygnelt.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533400"/>
            <a:ext cx="104394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5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515" y="457200"/>
            <a:ext cx="10276885" cy="1143000"/>
          </a:xfrm>
        </p:spPr>
        <p:txBody>
          <a:bodyPr>
            <a:normAutofit fontScale="90000"/>
          </a:bodyPr>
          <a:lstStyle/>
          <a:p>
            <a:r>
              <a:rPr lang="mn-MN" dirty="0" smtClean="0">
                <a:solidFill>
                  <a:srgbClr val="0A288C"/>
                </a:solidFill>
              </a:rPr>
              <a:t>Статистикийн ажлын үзүүлэлтээрээ тэргүүлсэн                       Зүүнхангай сум </a:t>
            </a:r>
            <a:endParaRPr lang="en-US" dirty="0">
              <a:solidFill>
                <a:srgbClr val="0A288C"/>
              </a:solidFill>
            </a:endParaRPr>
          </a:p>
        </p:txBody>
      </p:sp>
      <p:pic>
        <p:nvPicPr>
          <p:cNvPr id="2050" name="Picture 2" descr="C:\Users\User\Music\iTunes\Downloads\zyynxangai.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592" y="1600200"/>
            <a:ext cx="3529556" cy="48458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62600" y="1752600"/>
            <a:ext cx="5943600" cy="4401205"/>
          </a:xfrm>
          <a:prstGeom prst="rect">
            <a:avLst/>
          </a:prstGeom>
          <a:noFill/>
        </p:spPr>
        <p:txBody>
          <a:bodyPr wrap="square" rtlCol="0">
            <a:spAutoFit/>
          </a:bodyPr>
          <a:lstStyle/>
          <a:p>
            <a:r>
              <a:rPr lang="mn-MN" sz="2400" dirty="0" smtClean="0">
                <a:latin typeface="Arial" pitchFamily="34" charset="0"/>
                <a:cs typeface="Arial" pitchFamily="34" charset="0"/>
              </a:rPr>
              <a:t>-</a:t>
            </a:r>
            <a:r>
              <a:rPr lang="mn-MN" sz="2800" dirty="0" smtClean="0">
                <a:latin typeface="Arial" pitchFamily="34" charset="0"/>
                <a:cs typeface="Arial" pitchFamily="34" charset="0"/>
              </a:rPr>
              <a:t>Сумын нийгэм эдийн засгийн танилцуулгадаа 10 салбарыг хамруулсан</a:t>
            </a:r>
          </a:p>
          <a:p>
            <a:r>
              <a:rPr lang="mn-MN" sz="2800" dirty="0" smtClean="0">
                <a:latin typeface="Arial" pitchFamily="34" charset="0"/>
                <a:cs typeface="Arial" pitchFamily="34" charset="0"/>
              </a:rPr>
              <a:t>-Танилцуулгын ерөнхий шаардлагыг маш сайн хангасан</a:t>
            </a:r>
          </a:p>
          <a:p>
            <a:r>
              <a:rPr lang="mn-MN" sz="2800" dirty="0" smtClean="0">
                <a:latin typeface="Arial" pitchFamily="34" charset="0"/>
                <a:cs typeface="Arial" pitchFamily="34" charset="0"/>
              </a:rPr>
              <a:t>-Хүн ам, өрх, малын тоог багаар задалж оруулсан</a:t>
            </a:r>
          </a:p>
          <a:p>
            <a:r>
              <a:rPr lang="mn-MN" sz="2800" dirty="0" smtClean="0">
                <a:latin typeface="Arial" pitchFamily="34" charset="0"/>
                <a:cs typeface="Arial" pitchFamily="34" charset="0"/>
              </a:rPr>
              <a:t>-Сүүлийн 10 мэдээллийг багтаасан</a:t>
            </a:r>
          </a:p>
          <a:p>
            <a:r>
              <a:rPr lang="mn-MN" sz="2800" dirty="0" smtClean="0">
                <a:latin typeface="Arial" pitchFamily="34" charset="0"/>
                <a:cs typeface="Arial" pitchFamily="34" charset="0"/>
              </a:rPr>
              <a:t>-Хугацааг баримталж гаргасан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74308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66800" y="381000"/>
            <a:ext cx="10515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dirty="0" smtClean="0">
                <a:solidFill>
                  <a:srgbClr val="0A288C"/>
                </a:solidFill>
              </a:rPr>
              <a:t>Статистикийн хэлтсээс сумдад хийсэн шинэлэг ажил -1</a:t>
            </a:r>
            <a:endParaRPr lang="en-US" dirty="0">
              <a:solidFill>
                <a:srgbClr val="0A288C"/>
              </a:solidFill>
            </a:endParaRPr>
          </a:p>
        </p:txBody>
      </p:sp>
      <p:pic>
        <p:nvPicPr>
          <p:cNvPr id="5123" name="Picture 2" descr="C:\Users\Davka\Desktop\suvdaa\UBiatsaagch ajiluud\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066800"/>
            <a:ext cx="28765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C:\Users\Davka\Desktop\suvdaa\UBiatsaagch ajiluud\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447800"/>
            <a:ext cx="264795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8" descr="C:\Users\suvdaa.NSO\Downloads\zuvlumj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652" y="1371600"/>
            <a:ext cx="3594553" cy="442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4745" y="3059239"/>
            <a:ext cx="26955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05345" y="5191550"/>
            <a:ext cx="6019800" cy="1200329"/>
          </a:xfrm>
          <a:prstGeom prst="rect">
            <a:avLst/>
          </a:prstGeom>
          <a:noFill/>
        </p:spPr>
        <p:txBody>
          <a:bodyPr wrap="square" rtlCol="0">
            <a:spAutoFit/>
          </a:bodyPr>
          <a:lstStyle/>
          <a:p>
            <a:r>
              <a:rPr lang="mn-MN" b="1" dirty="0" smtClean="0"/>
              <a:t>БСУГ, ЭМГ, Статистикийн хэлтсийн хамтарсан </a:t>
            </a:r>
            <a:r>
              <a:rPr lang="mn-MN" b="1" dirty="0"/>
              <a:t>багийн хяналтын ажлын </a:t>
            </a:r>
            <a:r>
              <a:rPr lang="mn-MN" b="1" dirty="0" smtClean="0"/>
              <a:t>хүрээнд 17 сумын 106 байгууллагад хяналт, шалгалт, заавар зөвлөмж өгч ажилласан. Үүний үр дүнд сумын бүх статистик тоо мэдээлэл нэг болсон. </a:t>
            </a:r>
            <a:endParaRPr lang="en-US" dirty="0"/>
          </a:p>
        </p:txBody>
      </p:sp>
    </p:spTree>
    <p:extLst>
      <p:ext uri="{BB962C8B-B14F-4D97-AF65-F5344CB8AC3E}">
        <p14:creationId xmlns:p14="http://schemas.microsoft.com/office/powerpoint/2010/main" val="192381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66800" y="381000"/>
            <a:ext cx="10515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dirty="0" smtClean="0">
                <a:solidFill>
                  <a:srgbClr val="0A288C"/>
                </a:solidFill>
              </a:rPr>
              <a:t>Статистикийн хэлтсээс сумдад хийсэн шинэлэг ажил-2</a:t>
            </a:r>
            <a:endParaRPr lang="en-US" dirty="0">
              <a:solidFill>
                <a:srgbClr val="0A288C"/>
              </a:solidFill>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966" b="5395"/>
          <a:stretch/>
        </p:blipFill>
        <p:spPr bwMode="auto">
          <a:xfrm>
            <a:off x="1447799" y="1371600"/>
            <a:ext cx="5114949" cy="286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43000" y="4343399"/>
            <a:ext cx="6019800" cy="2585323"/>
          </a:xfrm>
          <a:prstGeom prst="rect">
            <a:avLst/>
          </a:prstGeom>
          <a:noFill/>
        </p:spPr>
        <p:txBody>
          <a:bodyPr wrap="square" rtlCol="0">
            <a:spAutoFit/>
          </a:bodyPr>
          <a:lstStyle/>
          <a:p>
            <a:pPr algn="just"/>
            <a:r>
              <a:rPr lang="mn-MN" b="1" dirty="0" smtClean="0"/>
              <a:t>-Хамтарсан </a:t>
            </a:r>
            <a:r>
              <a:rPr lang="mn-MN" b="1" dirty="0"/>
              <a:t>багийн хяналтын ажлын </a:t>
            </a:r>
            <a:r>
              <a:rPr lang="mn-MN" b="1" dirty="0" smtClean="0"/>
              <a:t>хүрээнд 17 сумандаа  нийгэм, эдийн засгийн танилцуулгыг танилцууж сум орон нутгийн салбарууд аймгийн хэмжээнд ямар түвшинд байгааг танилцуулан цаашид салбаруудын үйл ажиллагааг сайжруулахад төлөвлт хийж ажиллах талаар сумын удирдлагуудад заавар зөвлөмж өгч ажиллалаа.</a:t>
            </a:r>
          </a:p>
          <a:p>
            <a:pPr algn="just"/>
            <a:r>
              <a:rPr lang="mn-MN" b="1" dirty="0" smtClean="0"/>
              <a:t>-Сум бүрээр нийгэм, эдийн засгийн инфо гаргаж танилцууллаа. </a:t>
            </a:r>
          </a:p>
          <a:p>
            <a:pPr algn="just"/>
            <a:r>
              <a:rPr lang="mn-MN" b="1" dirty="0" smtClean="0"/>
              <a:t>   </a:t>
            </a:r>
            <a:endParaRPr lang="en-US" dirty="0"/>
          </a:p>
        </p:txBody>
      </p:sp>
      <p:pic>
        <p:nvPicPr>
          <p:cNvPr id="7170" name="Picture 2" descr="http://www.uvs.nso.mn/uploads/users/58/files/ULAANGOM-sumiin%20infograf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1000990"/>
            <a:ext cx="4206024" cy="524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626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66800" y="381000"/>
            <a:ext cx="10515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dirty="0" smtClean="0">
                <a:solidFill>
                  <a:srgbClr val="0A288C"/>
                </a:solidFill>
              </a:rPr>
              <a:t>Статистикийн хэлтсээс сумдад хийсэн шинэлэг ажил-3</a:t>
            </a:r>
            <a:endParaRPr lang="en-US" dirty="0">
              <a:solidFill>
                <a:srgbClr val="0A288C"/>
              </a:solidFill>
            </a:endParaRPr>
          </a:p>
        </p:txBody>
      </p:sp>
      <p:sp>
        <p:nvSpPr>
          <p:cNvPr id="6" name="TextBox 5"/>
          <p:cNvSpPr txBox="1"/>
          <p:nvPr/>
        </p:nvSpPr>
        <p:spPr>
          <a:xfrm>
            <a:off x="1210131" y="4800600"/>
            <a:ext cx="5283513" cy="1200329"/>
          </a:xfrm>
          <a:prstGeom prst="rect">
            <a:avLst/>
          </a:prstGeom>
          <a:noFill/>
        </p:spPr>
        <p:txBody>
          <a:bodyPr wrap="square" rtlCol="0">
            <a:spAutoFit/>
          </a:bodyPr>
          <a:lstStyle/>
          <a:p>
            <a:pPr algn="just"/>
            <a:r>
              <a:rPr lang="mn-MN" dirty="0" smtClean="0"/>
              <a:t>Статистикийн хэлтсийн вэб сайтад Сумдын нийгэм эдийн засгийн танилцуулга гэсэн цэс шинээр оруулж мэдээллийг илүү сум орон нутагруу чиглүүлсэн байдлаар гаргаж ажиллалаа. </a:t>
            </a:r>
            <a:endParaRPr lang="en-US" dirty="0"/>
          </a:p>
        </p:txBody>
      </p:sp>
      <p:pic>
        <p:nvPicPr>
          <p:cNvPr id="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016" t="6072" r="32526" b="7605"/>
          <a:stretch/>
        </p:blipFill>
        <p:spPr bwMode="auto">
          <a:xfrm>
            <a:off x="6660174" y="1447800"/>
            <a:ext cx="469362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95" t="3001" r="12193" b="26811"/>
          <a:stretch/>
        </p:blipFill>
        <p:spPr bwMode="auto">
          <a:xfrm>
            <a:off x="1149615" y="1447800"/>
            <a:ext cx="534402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44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295400" y="274639"/>
            <a:ext cx="10287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2200" cap="all" dirty="0" smtClean="0">
                <a:solidFill>
                  <a:srgbClr val="0070C0"/>
                </a:solidFill>
                <a:latin typeface="Arial" pitchFamily="34" charset="0"/>
                <a:cs typeface="Arial" pitchFamily="34" charset="0"/>
              </a:rPr>
              <a:t>1.  Хөтөлбөр</a:t>
            </a:r>
            <a:endParaRPr lang="en-US" sz="2200" cap="all" dirty="0">
              <a:solidFill>
                <a:srgbClr val="0070C0"/>
              </a:solidFill>
              <a:latin typeface="Arial" pitchFamily="34" charset="0"/>
              <a:cs typeface="Arial" pitchFamily="34" charset="0"/>
            </a:endParaRPr>
          </a:p>
        </p:txBody>
      </p:sp>
      <p:pic>
        <p:nvPicPr>
          <p:cNvPr id="5" name="Picture 4" descr="C:\Users\SARANT~2\AppData\Local\Temp\FineReader11\media\image1.jpeg"/>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33550"/>
            <a:ext cx="2514600" cy="2762250"/>
          </a:xfrm>
          <a:prstGeom prst="rect">
            <a:avLst/>
          </a:prstGeom>
          <a:noFill/>
          <a:ln>
            <a:noFill/>
          </a:ln>
        </p:spPr>
      </p:pic>
      <p:sp>
        <p:nvSpPr>
          <p:cNvPr id="6" name="Rectangle 19"/>
          <p:cNvSpPr>
            <a:spLocks noChangeArrowheads="1"/>
          </p:cNvSpPr>
          <p:nvPr/>
        </p:nvSpPr>
        <p:spPr bwMode="auto">
          <a:xfrm>
            <a:off x="4191000" y="1447801"/>
            <a:ext cx="6705600" cy="4370427"/>
          </a:xfrm>
          <a:prstGeom prst="rect">
            <a:avLst/>
          </a:prstGeom>
          <a:noFill/>
          <a:ln w="9525">
            <a:noFill/>
            <a:miter lim="800000"/>
            <a:headEnd/>
            <a:tailEnd/>
          </a:ln>
        </p:spPr>
        <p:txBody>
          <a:bodyPr wrap="square">
            <a:spAutoFit/>
          </a:bodyPr>
          <a:lstStyle/>
          <a:p>
            <a:pPr marL="285750" indent="-285750">
              <a:buFont typeface="Courier New" pitchFamily="49" charset="0"/>
              <a:buChar char="o"/>
            </a:pPr>
            <a:r>
              <a:rPr lang="mn-MN" b="1" dirty="0" smtClean="0">
                <a:solidFill>
                  <a:srgbClr val="0070C0"/>
                </a:solidFill>
              </a:rPr>
              <a:t>  УВС </a:t>
            </a:r>
            <a:r>
              <a:rPr lang="mn-MN" b="1" dirty="0">
                <a:solidFill>
                  <a:srgbClr val="0070C0"/>
                </a:solidFill>
              </a:rPr>
              <a:t>АЙМГИЙН ЗАСАГ ДАРГЫН 2016 - 2020 ОНД </a:t>
            </a:r>
            <a:r>
              <a:rPr lang="mn-MN" b="1" dirty="0" smtClean="0">
                <a:solidFill>
                  <a:srgbClr val="0070C0"/>
                </a:solidFill>
              </a:rPr>
              <a:t> ХЭРЭГЖҮҮЛЭХ </a:t>
            </a:r>
            <a:r>
              <a:rPr lang="mn-MN" b="1" dirty="0">
                <a:solidFill>
                  <a:srgbClr val="0070C0"/>
                </a:solidFill>
              </a:rPr>
              <a:t>“МАНАЙ УВС”</a:t>
            </a:r>
            <a:endParaRPr lang="en-US" b="1" dirty="0">
              <a:solidFill>
                <a:srgbClr val="0070C0"/>
              </a:solidFill>
            </a:endParaRPr>
          </a:p>
          <a:p>
            <a:r>
              <a:rPr lang="mn-MN" b="1" dirty="0" smtClean="0">
                <a:solidFill>
                  <a:srgbClr val="0070C0"/>
                </a:solidFill>
              </a:rPr>
              <a:t>              ҮЙЛ </a:t>
            </a:r>
            <a:r>
              <a:rPr lang="mn-MN" b="1" dirty="0">
                <a:solidFill>
                  <a:srgbClr val="0070C0"/>
                </a:solidFill>
              </a:rPr>
              <a:t>АЖИЛЛАГААНЫ </a:t>
            </a:r>
            <a:r>
              <a:rPr lang="mn-MN" b="1" dirty="0" smtClean="0">
                <a:solidFill>
                  <a:srgbClr val="0070C0"/>
                </a:solidFill>
              </a:rPr>
              <a:t>ХӨТӨЛБӨР</a:t>
            </a:r>
          </a:p>
          <a:p>
            <a:pPr algn="just"/>
            <a:r>
              <a:rPr lang="mn-MN" sz="2800" b="1" dirty="0" smtClean="0">
                <a:solidFill>
                  <a:srgbClr val="FF0000"/>
                </a:solidFill>
              </a:rPr>
              <a:t>4.1.17</a:t>
            </a:r>
            <a:r>
              <a:rPr lang="mn-MN" sz="2800" b="1" dirty="0" smtClean="0">
                <a:solidFill>
                  <a:srgbClr val="0070C0"/>
                </a:solidFill>
              </a:rPr>
              <a:t> </a:t>
            </a:r>
            <a:r>
              <a:rPr lang="mn-MN" sz="2800" dirty="0" smtClean="0"/>
              <a:t> </a:t>
            </a:r>
            <a:r>
              <a:rPr lang="mn-MN" sz="2800" dirty="0">
                <a:solidFill>
                  <a:srgbClr val="0070C0"/>
                </a:solidFill>
              </a:rPr>
              <a:t>Статистик мэдээлэл, тооллого түүвэр судалгааг хугацаанд нь түргэн шуурхай зохион байгуулж мэдээллийг нээлттэй ил тод байлгах нөхцлийг бүрдүүлэн хүн ам, орон сууцны 2020 оны тооллогыг аймгийн хэмжээнд зохион байгуулж хүн ам, өрхийн мэдээллийн сангийн чанарыг сайжруулна</a:t>
            </a:r>
            <a:r>
              <a:rPr lang="mn-MN" sz="2800" dirty="0" smtClean="0">
                <a:solidFill>
                  <a:srgbClr val="0070C0"/>
                </a:solidFill>
              </a:rPr>
              <a:t>.</a:t>
            </a:r>
            <a:endParaRPr lang="en-US" sz="2800" dirty="0">
              <a:solidFill>
                <a:srgbClr val="0070C0"/>
              </a:solidFill>
            </a:endParaRPr>
          </a:p>
        </p:txBody>
      </p:sp>
      <p:sp>
        <p:nvSpPr>
          <p:cNvPr id="2" name="TextBox 1"/>
          <p:cNvSpPr txBox="1"/>
          <p:nvPr/>
        </p:nvSpPr>
        <p:spPr>
          <a:xfrm>
            <a:off x="1219200" y="5867400"/>
            <a:ext cx="5410200" cy="646331"/>
          </a:xfrm>
          <a:prstGeom prst="rect">
            <a:avLst/>
          </a:prstGeom>
          <a:noFill/>
        </p:spPr>
        <p:txBody>
          <a:bodyPr wrap="square" rtlCol="0">
            <a:spAutoFit/>
          </a:bodyPr>
          <a:lstStyle/>
          <a:p>
            <a:r>
              <a:rPr lang="mn-MN" b="1" dirty="0" smtClean="0">
                <a:solidFill>
                  <a:srgbClr val="FF0000"/>
                </a:solidFill>
              </a:rPr>
              <a:t>АНХААР: Хөтөлбөрийн хэрэгжилт сумдын ажил дүгнэх шалгуур үзүүлэлтэнд орно</a:t>
            </a:r>
            <a:endParaRPr lang="en-US" b="1" dirty="0">
              <a:solidFill>
                <a:srgbClr val="FF0000"/>
              </a:solidFill>
            </a:endParaRPr>
          </a:p>
        </p:txBody>
      </p:sp>
    </p:spTree>
    <p:extLst>
      <p:ext uri="{BB962C8B-B14F-4D97-AF65-F5344CB8AC3E}">
        <p14:creationId xmlns:p14="http://schemas.microsoft.com/office/powerpoint/2010/main" val="313592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1219200" y="452474"/>
            <a:ext cx="10363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2200" cap="all" dirty="0" smtClean="0">
                <a:solidFill>
                  <a:srgbClr val="0070C0"/>
                </a:solidFill>
                <a:latin typeface="Arial" pitchFamily="34" charset="0"/>
                <a:cs typeface="Arial" pitchFamily="34" charset="0"/>
              </a:rPr>
              <a:t>2. Сумдын засаг дарга нар аймгийн засаг даргатай байгуулсан үр дүнгийн гэрээ, 2019 оны жилийн ажлын төлөвлөгөөнд тусгасан заалтууд  </a:t>
            </a:r>
            <a:endParaRPr lang="en-US" sz="2200" cap="all" dirty="0">
              <a:solidFill>
                <a:srgbClr val="0070C0"/>
              </a:solidFill>
              <a:latin typeface="Arial" pitchFamily="34" charset="0"/>
              <a:cs typeface="Arial" pitchFamily="34" charset="0"/>
            </a:endParaRPr>
          </a:p>
        </p:txBody>
      </p:sp>
      <p:sp>
        <p:nvSpPr>
          <p:cNvPr id="5" name="TextBox 4"/>
          <p:cNvSpPr txBox="1"/>
          <p:nvPr/>
        </p:nvSpPr>
        <p:spPr>
          <a:xfrm>
            <a:off x="5105400" y="1143000"/>
            <a:ext cx="5562600" cy="646331"/>
          </a:xfrm>
          <a:prstGeom prst="rect">
            <a:avLst/>
          </a:prstGeom>
          <a:noFill/>
        </p:spPr>
        <p:txBody>
          <a:bodyPr wrap="square" rtlCol="0">
            <a:spAutoFit/>
          </a:bodyPr>
          <a:lstStyle/>
          <a:p>
            <a:r>
              <a:rPr lang="mn-MN" b="1" dirty="0" smtClean="0">
                <a:solidFill>
                  <a:srgbClr val="FF0000"/>
                </a:solidFill>
              </a:rPr>
              <a:t>АНХААР: Үр дүнгийн гэрээний биелэлт  сумдын ажил дүгнэх шалгуур үзүүлэлтэнд орно</a:t>
            </a:r>
            <a:endParaRPr lang="en-US" b="1" dirty="0">
              <a:solidFill>
                <a:srgbClr val="FF0000"/>
              </a:solidFill>
            </a:endParaRPr>
          </a:p>
        </p:txBody>
      </p:sp>
      <p:sp>
        <p:nvSpPr>
          <p:cNvPr id="6" name="Rectangle 5"/>
          <p:cNvSpPr/>
          <p:nvPr/>
        </p:nvSpPr>
        <p:spPr>
          <a:xfrm>
            <a:off x="1219200" y="1992868"/>
            <a:ext cx="7162800" cy="369332"/>
          </a:xfrm>
          <a:prstGeom prst="rect">
            <a:avLst/>
          </a:prstGeom>
        </p:spPr>
        <p:txBody>
          <a:bodyPr wrap="square">
            <a:spAutoFit/>
          </a:bodyPr>
          <a:lstStyle/>
          <a:p>
            <a:r>
              <a:rPr lang="mn-MN" b="1" cap="all" dirty="0" smtClean="0">
                <a:solidFill>
                  <a:srgbClr val="0070C0"/>
                </a:solidFill>
                <a:latin typeface="Arial" pitchFamily="34" charset="0"/>
                <a:cs typeface="Arial" pitchFamily="34" charset="0"/>
              </a:rPr>
              <a:t>3. 2019 оны Мэдээ тайлангийн график батлагдсан</a:t>
            </a:r>
            <a:endParaRPr lang="en-US" dirty="0"/>
          </a:p>
        </p:txBody>
      </p:sp>
      <p:pic>
        <p:nvPicPr>
          <p:cNvPr id="8" name="Picture 2" descr="C:\Users\User\Music\iTunes\Downloads\zahiramj.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6927" y="2362200"/>
            <a:ext cx="3394002" cy="40091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Music\iTunes\Downloads\sumiin graf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62200"/>
            <a:ext cx="4800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677400" y="3151020"/>
            <a:ext cx="2209800" cy="1477328"/>
          </a:xfrm>
          <a:prstGeom prst="rect">
            <a:avLst/>
          </a:prstGeom>
          <a:noFill/>
        </p:spPr>
        <p:txBody>
          <a:bodyPr wrap="square" rtlCol="0">
            <a:spAutoFit/>
          </a:bodyPr>
          <a:lstStyle/>
          <a:p>
            <a:r>
              <a:rPr lang="mn-MN" dirty="0" smtClean="0"/>
              <a:t>-30 төрлийн мэдээ тайлан сумдаас сар, улирал, жилийн давтамжтайгаар ирүүлэх</a:t>
            </a:r>
            <a:endParaRPr lang="en-US" dirty="0"/>
          </a:p>
        </p:txBody>
      </p:sp>
      <p:sp>
        <p:nvSpPr>
          <p:cNvPr id="11" name="TextBox 10"/>
          <p:cNvSpPr txBox="1"/>
          <p:nvPr/>
        </p:nvSpPr>
        <p:spPr>
          <a:xfrm>
            <a:off x="5232400" y="5562600"/>
            <a:ext cx="5410200" cy="646331"/>
          </a:xfrm>
          <a:prstGeom prst="rect">
            <a:avLst/>
          </a:prstGeom>
          <a:noFill/>
        </p:spPr>
        <p:txBody>
          <a:bodyPr wrap="square" rtlCol="0">
            <a:spAutoFit/>
          </a:bodyPr>
          <a:lstStyle/>
          <a:p>
            <a:r>
              <a:rPr lang="mn-MN" b="1" dirty="0" smtClean="0">
                <a:solidFill>
                  <a:srgbClr val="FF0000"/>
                </a:solidFill>
              </a:rPr>
              <a:t>АНХААР: Захирамжийн биелэлт сумдын ажил дүгнэх шалгуур үзүүлэлтэнд орно</a:t>
            </a:r>
            <a:endParaRPr lang="en-US" b="1" dirty="0">
              <a:solidFill>
                <a:srgbClr val="FF0000"/>
              </a:solidFill>
            </a:endParaRPr>
          </a:p>
        </p:txBody>
      </p:sp>
    </p:spTree>
    <p:extLst>
      <p:ext uri="{BB962C8B-B14F-4D97-AF65-F5344CB8AC3E}">
        <p14:creationId xmlns:p14="http://schemas.microsoft.com/office/powerpoint/2010/main" val="2380012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0C183E-34DC-4AFB-A3C7-8B8F4FDA2C8E}" type="slidenum">
              <a:rPr lang="en-US" smtClean="0">
                <a:solidFill>
                  <a:prstClr val="black">
                    <a:tint val="75000"/>
                  </a:prstClr>
                </a:solidFill>
              </a:rPr>
              <a:pPr/>
              <a:t>9</a:t>
            </a:fld>
            <a:endParaRPr lang="en-US">
              <a:solidFill>
                <a:prstClr val="black">
                  <a:tint val="75000"/>
                </a:prstClr>
              </a:solidFill>
            </a:endParaRPr>
          </a:p>
        </p:txBody>
      </p:sp>
      <p:sp>
        <p:nvSpPr>
          <p:cNvPr id="3" name="Rectangle 2"/>
          <p:cNvSpPr/>
          <p:nvPr/>
        </p:nvSpPr>
        <p:spPr>
          <a:xfrm>
            <a:off x="2558202" y="1026339"/>
            <a:ext cx="7804999" cy="646331"/>
          </a:xfrm>
          <a:prstGeom prst="rect">
            <a:avLst/>
          </a:prstGeom>
        </p:spPr>
        <p:txBody>
          <a:bodyPr wrap="square">
            <a:spAutoFit/>
          </a:bodyPr>
          <a:lstStyle/>
          <a:p>
            <a:pPr algn="r"/>
            <a:r>
              <a:rPr lang="mn-MN" b="1" dirty="0">
                <a:solidFill>
                  <a:srgbClr val="0070C0"/>
                </a:solidFill>
                <a:latin typeface="Arial" panose="020B0604020202020204" pitchFamily="34" charset="0"/>
                <a:cs typeface="Arial" panose="020B0604020202020204" pitchFamily="34" charset="0"/>
              </a:rPr>
              <a:t>СТАТИСТИК-ХӨГЖИЛД ХӨТЛӨХ ХҮЧ  сарын аяны хүрээнд      зарласан уралдаан  </a:t>
            </a:r>
            <a:endParaRPr lang="en-US" b="1" dirty="0">
              <a:solidFill>
                <a:srgbClr val="0070C0"/>
              </a:solidFill>
              <a:latin typeface="Arial" panose="020B0604020202020204" pitchFamily="34" charset="0"/>
              <a:cs typeface="Arial" panose="020B0604020202020204" pitchFamily="34" charset="0"/>
            </a:endParaRPr>
          </a:p>
        </p:txBody>
      </p:sp>
      <p:sp>
        <p:nvSpPr>
          <p:cNvPr id="9" name="Rectangle 8"/>
          <p:cNvSpPr/>
          <p:nvPr/>
        </p:nvSpPr>
        <p:spPr>
          <a:xfrm>
            <a:off x="2895600" y="609600"/>
            <a:ext cx="7010400" cy="369332"/>
          </a:xfrm>
          <a:prstGeom prst="rect">
            <a:avLst/>
          </a:prstGeom>
        </p:spPr>
        <p:txBody>
          <a:bodyPr wrap="square">
            <a:spAutoFit/>
          </a:bodyPr>
          <a:lstStyle/>
          <a:p>
            <a:pPr marL="363538" eaLnBrk="0" hangingPunct="0">
              <a:buClr>
                <a:srgbClr val="0000FF"/>
              </a:buClr>
              <a:buSzPct val="80000"/>
              <a:defRPr/>
            </a:pPr>
            <a:r>
              <a:rPr lang="mn-MN" b="1" cap="all" dirty="0">
                <a:solidFill>
                  <a:srgbClr val="FF0000"/>
                </a:solidFill>
                <a:latin typeface="Arial" pitchFamily="34" charset="0"/>
                <a:cs typeface="Arial" pitchFamily="34" charset="0"/>
              </a:rPr>
              <a:t>Статистик мэдээллийн ашиглалт,  хэрэглээ </a:t>
            </a:r>
            <a:endParaRPr lang="en-US" b="1" cap="all" dirty="0">
              <a:solidFill>
                <a:srgbClr val="FF0000"/>
              </a:solidFill>
              <a:latin typeface="Arial" pitchFamily="34" charset="0"/>
              <a:cs typeface="Arial" pitchFamily="34" charset="0"/>
            </a:endParaRPr>
          </a:p>
        </p:txBody>
      </p:sp>
      <p:sp>
        <p:nvSpPr>
          <p:cNvPr id="6" name="Rectangle 5"/>
          <p:cNvSpPr/>
          <p:nvPr/>
        </p:nvSpPr>
        <p:spPr>
          <a:xfrm>
            <a:off x="5334000" y="1752601"/>
            <a:ext cx="4953000" cy="4524315"/>
          </a:xfrm>
          <a:prstGeom prst="rect">
            <a:avLst/>
          </a:prstGeom>
        </p:spPr>
        <p:txBody>
          <a:bodyPr wrap="square">
            <a:spAutoFit/>
          </a:bodyPr>
          <a:lstStyle/>
          <a:p>
            <a:pPr algn="just"/>
            <a:r>
              <a:rPr lang="mn-MN" sz="2000" dirty="0"/>
              <a:t>Нийт аймгийн 93 багаас ХАӨМС-ын алдаа болон ХАӨМС-г сайжруулсан ажил, шинэ санаа гарган ажилласан Тариалан сумын Хөхөө багийн Засаг дарга Ц.Батзул </a:t>
            </a:r>
            <a:r>
              <a:rPr lang="mn-MN" sz="2000" dirty="0">
                <a:solidFill>
                  <a:srgbClr val="FF0000"/>
                </a:solidFill>
              </a:rPr>
              <a:t>“ШИЛДЭГ БАГИЙН ЗАСАГ ДАРГА”-</a:t>
            </a:r>
            <a:r>
              <a:rPr lang="mn-MN" sz="2000" dirty="0"/>
              <a:t>р  шалгарлаа. Зохион байгуулсан ажилд санаачлага гарган төлөвлөгөө баталж түүнийхээ дагуу ажилласан байна. </a:t>
            </a:r>
          </a:p>
          <a:p>
            <a:pPr algn="just"/>
            <a:r>
              <a:rPr lang="mn-MN" sz="2000" dirty="0"/>
              <a:t>Өрхийн тоо –  408            </a:t>
            </a:r>
          </a:p>
          <a:p>
            <a:pPr algn="just"/>
            <a:r>
              <a:rPr lang="mn-MN" sz="2000" dirty="0"/>
              <a:t>Хүн амын тоо - 1571 </a:t>
            </a:r>
          </a:p>
          <a:p>
            <a:pPr algn="just"/>
            <a:r>
              <a:rPr lang="mn-MN" sz="2000" dirty="0"/>
              <a:t>Малчин өрх - 83</a:t>
            </a:r>
          </a:p>
          <a:p>
            <a:pPr algn="just"/>
            <a:r>
              <a:rPr lang="mn-MN" sz="2000" dirty="0"/>
              <a:t>Газар тариалан- 189 нэгж</a:t>
            </a:r>
          </a:p>
          <a:p>
            <a:pPr algn="just"/>
            <a:endParaRPr lang="mn-MN" sz="2400" dirty="0"/>
          </a:p>
          <a:p>
            <a:pPr algn="just"/>
            <a:endParaRPr lang="mn-MN" sz="2400" dirty="0"/>
          </a:p>
        </p:txBody>
      </p:sp>
      <p:sp>
        <p:nvSpPr>
          <p:cNvPr id="4" name="Rectangle 3"/>
          <p:cNvSpPr/>
          <p:nvPr/>
        </p:nvSpPr>
        <p:spPr>
          <a:xfrm>
            <a:off x="2693324" y="1828801"/>
            <a:ext cx="7365076" cy="646331"/>
          </a:xfrm>
          <a:prstGeom prst="rect">
            <a:avLst/>
          </a:prstGeom>
        </p:spPr>
        <p:txBody>
          <a:bodyPr wrap="square">
            <a:spAutoFit/>
          </a:bodyPr>
          <a:lstStyle/>
          <a:p>
            <a:endParaRPr lang="mn-MN" dirty="0"/>
          </a:p>
          <a:p>
            <a:endParaRPr lang="en-US" dirty="0"/>
          </a:p>
        </p:txBody>
      </p:sp>
      <p:pic>
        <p:nvPicPr>
          <p:cNvPr id="17410" name="Picture 2" descr="C:\Camera\20181107_0007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1674" y="1386047"/>
            <a:ext cx="3657600" cy="520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095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8688</TotalTime>
  <Words>722</Words>
  <Application>Microsoft Office PowerPoint</Application>
  <PresentationFormat>Widescreen</PresentationFormat>
  <Paragraphs>75</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Tahoma</vt:lpstr>
      <vt:lpstr>Times New Roman</vt:lpstr>
      <vt:lpstr>Wingdings</vt:lpstr>
      <vt:lpstr>Office Theme</vt:lpstr>
      <vt:lpstr>PowerPoint Presentation</vt:lpstr>
      <vt:lpstr>PowerPoint Presentation</vt:lpstr>
      <vt:lpstr>Статистикийн ажлын үзүүлэлтээрээ тэргүүлсэн                       Зүүнхангай сум </vt:lpstr>
      <vt:lpstr>PowerPoint Presentation</vt:lpstr>
      <vt:lpstr>PowerPoint Presentation</vt:lpstr>
      <vt:lpstr>PowerPoint Presentation</vt:lpstr>
      <vt:lpstr>1.  Хөтөлбөр</vt:lpstr>
      <vt:lpstr>2. Сумдын засаг дарга нар аймгийн засаг даргатай байгуулсан үр дүнгийн гэрээ, 2019 оны жилийн ажлын төлөвлөгөөнд тусгасан заалтууд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Sarantuya_R</cp:lastModifiedBy>
  <cp:revision>1137</cp:revision>
  <cp:lastPrinted>2019-01-22T01:40:14Z</cp:lastPrinted>
  <dcterms:created xsi:type="dcterms:W3CDTF">2016-10-10T07:15:58Z</dcterms:created>
  <dcterms:modified xsi:type="dcterms:W3CDTF">2019-01-22T04:44:33Z</dcterms:modified>
</cp:coreProperties>
</file>