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8" r:id="rId2"/>
    <p:sldId id="329" r:id="rId3"/>
    <p:sldId id="356" r:id="rId4"/>
    <p:sldId id="334" r:id="rId5"/>
    <p:sldId id="335" r:id="rId6"/>
    <p:sldId id="359" r:id="rId7"/>
    <p:sldId id="369" r:id="rId8"/>
    <p:sldId id="370" r:id="rId9"/>
    <p:sldId id="362" r:id="rId10"/>
    <p:sldId id="363" r:id="rId11"/>
    <p:sldId id="371" r:id="rId12"/>
    <p:sldId id="372" r:id="rId13"/>
    <p:sldId id="365" r:id="rId14"/>
    <p:sldId id="36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33CC"/>
    <a:srgbClr val="EC282D"/>
    <a:srgbClr val="D25A42"/>
    <a:srgbClr val="C46350"/>
    <a:srgbClr val="558237"/>
    <a:srgbClr val="00329B"/>
    <a:srgbClr val="003296"/>
    <a:srgbClr val="548236"/>
    <a:srgbClr val="DC7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06/14/2019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06/14/2019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FE0119-06FE-4B65-AF2E-B989178FE1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6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9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9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2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1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06/14/2019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06/14/2019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4"/>
          <p:cNvSpPr/>
          <p:nvPr/>
        </p:nvSpPr>
        <p:spPr>
          <a:xfrm>
            <a:off x="1828800" y="228600"/>
            <a:ext cx="9753600" cy="6324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03" extrusionOk="0">
                <a:moveTo>
                  <a:pt x="10973" y="18903"/>
                </a:moveTo>
                <a:cubicBezTo>
                  <a:pt x="10086" y="15967"/>
                  <a:pt x="10030" y="20270"/>
                  <a:pt x="9323" y="18623"/>
                </a:cubicBezTo>
                <a:cubicBezTo>
                  <a:pt x="9104" y="18114"/>
                  <a:pt x="7882" y="17771"/>
                  <a:pt x="7222" y="17647"/>
                </a:cubicBezTo>
                <a:cubicBezTo>
                  <a:pt x="7222" y="16588"/>
                  <a:pt x="7421" y="16484"/>
                  <a:pt x="6403" y="16307"/>
                </a:cubicBezTo>
                <a:cubicBezTo>
                  <a:pt x="6426" y="15681"/>
                  <a:pt x="6412" y="14840"/>
                  <a:pt x="6295" y="14663"/>
                </a:cubicBezTo>
                <a:cubicBezTo>
                  <a:pt x="5815" y="14808"/>
                  <a:pt x="4982" y="16362"/>
                  <a:pt x="4319" y="16362"/>
                </a:cubicBezTo>
                <a:lnTo>
                  <a:pt x="4007" y="14016"/>
                </a:lnTo>
                <a:lnTo>
                  <a:pt x="3370" y="14016"/>
                </a:lnTo>
                <a:cubicBezTo>
                  <a:pt x="3325" y="13765"/>
                  <a:pt x="2702" y="10250"/>
                  <a:pt x="1047" y="8307"/>
                </a:cubicBezTo>
                <a:cubicBezTo>
                  <a:pt x="1089" y="4440"/>
                  <a:pt x="614" y="4804"/>
                  <a:pt x="0" y="4698"/>
                </a:cubicBezTo>
                <a:cubicBezTo>
                  <a:pt x="584" y="4343"/>
                  <a:pt x="1508" y="3942"/>
                  <a:pt x="1737" y="3434"/>
                </a:cubicBezTo>
                <a:cubicBezTo>
                  <a:pt x="2739" y="1201"/>
                  <a:pt x="3035" y="4699"/>
                  <a:pt x="3719" y="3009"/>
                </a:cubicBezTo>
                <a:cubicBezTo>
                  <a:pt x="4408" y="1304"/>
                  <a:pt x="5382" y="3283"/>
                  <a:pt x="7030" y="1574"/>
                </a:cubicBezTo>
                <a:cubicBezTo>
                  <a:pt x="8791" y="-250"/>
                  <a:pt x="8800" y="1893"/>
                  <a:pt x="9359" y="625"/>
                </a:cubicBezTo>
                <a:cubicBezTo>
                  <a:pt x="10064" y="-973"/>
                  <a:pt x="9933" y="1012"/>
                  <a:pt x="11241" y="884"/>
                </a:cubicBezTo>
                <a:cubicBezTo>
                  <a:pt x="13318" y="682"/>
                  <a:pt x="11295" y="3202"/>
                  <a:pt x="12843" y="3089"/>
                </a:cubicBezTo>
                <a:cubicBezTo>
                  <a:pt x="20151" y="2556"/>
                  <a:pt x="16224" y="5487"/>
                  <a:pt x="17655" y="7510"/>
                </a:cubicBezTo>
                <a:cubicBezTo>
                  <a:pt x="18298" y="8419"/>
                  <a:pt x="18962" y="7494"/>
                  <a:pt x="20079" y="8886"/>
                </a:cubicBezTo>
                <a:cubicBezTo>
                  <a:pt x="20460" y="9361"/>
                  <a:pt x="20545" y="9466"/>
                  <a:pt x="20937" y="9517"/>
                </a:cubicBezTo>
                <a:lnTo>
                  <a:pt x="20937" y="11323"/>
                </a:lnTo>
                <a:cubicBezTo>
                  <a:pt x="20233" y="12170"/>
                  <a:pt x="20415" y="11781"/>
                  <a:pt x="21600" y="15017"/>
                </a:cubicBezTo>
                <a:cubicBezTo>
                  <a:pt x="21329" y="15185"/>
                  <a:pt x="20628" y="15656"/>
                  <a:pt x="20482" y="18261"/>
                </a:cubicBezTo>
                <a:lnTo>
                  <a:pt x="19628" y="18261"/>
                </a:lnTo>
                <a:cubicBezTo>
                  <a:pt x="18774" y="18624"/>
                  <a:pt x="17959" y="20627"/>
                  <a:pt x="16995" y="18741"/>
                </a:cubicBezTo>
                <a:cubicBezTo>
                  <a:pt x="15979" y="18957"/>
                  <a:pt x="15533" y="17237"/>
                  <a:pt x="14633" y="18509"/>
                </a:cubicBezTo>
                <a:cubicBezTo>
                  <a:pt x="13790" y="19702"/>
                  <a:pt x="13819" y="17869"/>
                  <a:pt x="13295" y="19293"/>
                </a:cubicBezTo>
                <a:cubicBezTo>
                  <a:pt x="13151" y="19685"/>
                  <a:pt x="12771" y="19994"/>
                  <a:pt x="12214" y="20303"/>
                </a:cubicBezTo>
                <a:cubicBezTo>
                  <a:pt x="11492" y="19756"/>
                  <a:pt x="11293" y="19961"/>
                  <a:pt x="10973" y="18903"/>
                </a:cubicBezTo>
                <a:close/>
              </a:path>
            </a:pathLst>
          </a:custGeom>
          <a:solidFill>
            <a:srgbClr val="C9D0D8"/>
          </a:solid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dirty="0"/>
          </a:p>
        </p:txBody>
      </p:sp>
      <p:sp>
        <p:nvSpPr>
          <p:cNvPr id="31" name="Shape 34"/>
          <p:cNvSpPr/>
          <p:nvPr/>
        </p:nvSpPr>
        <p:spPr>
          <a:xfrm>
            <a:off x="1943100" y="381000"/>
            <a:ext cx="9524999" cy="6019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303" extrusionOk="0">
                <a:moveTo>
                  <a:pt x="10973" y="18903"/>
                </a:moveTo>
                <a:cubicBezTo>
                  <a:pt x="10086" y="15967"/>
                  <a:pt x="10030" y="20270"/>
                  <a:pt x="9323" y="18623"/>
                </a:cubicBezTo>
                <a:cubicBezTo>
                  <a:pt x="9104" y="18114"/>
                  <a:pt x="7882" y="17771"/>
                  <a:pt x="7222" y="17647"/>
                </a:cubicBezTo>
                <a:cubicBezTo>
                  <a:pt x="7222" y="16588"/>
                  <a:pt x="7421" y="16484"/>
                  <a:pt x="6403" y="16307"/>
                </a:cubicBezTo>
                <a:cubicBezTo>
                  <a:pt x="6426" y="15681"/>
                  <a:pt x="6412" y="14840"/>
                  <a:pt x="6295" y="14663"/>
                </a:cubicBezTo>
                <a:cubicBezTo>
                  <a:pt x="5815" y="14808"/>
                  <a:pt x="4982" y="16362"/>
                  <a:pt x="4319" y="16362"/>
                </a:cubicBezTo>
                <a:lnTo>
                  <a:pt x="4007" y="14016"/>
                </a:lnTo>
                <a:lnTo>
                  <a:pt x="3370" y="14016"/>
                </a:lnTo>
                <a:cubicBezTo>
                  <a:pt x="3325" y="13765"/>
                  <a:pt x="2702" y="10250"/>
                  <a:pt x="1047" y="8307"/>
                </a:cubicBezTo>
                <a:cubicBezTo>
                  <a:pt x="1089" y="4440"/>
                  <a:pt x="614" y="4804"/>
                  <a:pt x="0" y="4698"/>
                </a:cubicBezTo>
                <a:cubicBezTo>
                  <a:pt x="584" y="4343"/>
                  <a:pt x="1508" y="3942"/>
                  <a:pt x="1737" y="3434"/>
                </a:cubicBezTo>
                <a:cubicBezTo>
                  <a:pt x="2739" y="1201"/>
                  <a:pt x="3035" y="4699"/>
                  <a:pt x="3719" y="3009"/>
                </a:cubicBezTo>
                <a:cubicBezTo>
                  <a:pt x="4408" y="1304"/>
                  <a:pt x="5382" y="3283"/>
                  <a:pt x="7030" y="1574"/>
                </a:cubicBezTo>
                <a:cubicBezTo>
                  <a:pt x="8791" y="-250"/>
                  <a:pt x="8800" y="1893"/>
                  <a:pt x="9359" y="625"/>
                </a:cubicBezTo>
                <a:cubicBezTo>
                  <a:pt x="10064" y="-973"/>
                  <a:pt x="9933" y="1012"/>
                  <a:pt x="11241" y="884"/>
                </a:cubicBezTo>
                <a:cubicBezTo>
                  <a:pt x="13318" y="682"/>
                  <a:pt x="11295" y="3202"/>
                  <a:pt x="12843" y="3089"/>
                </a:cubicBezTo>
                <a:cubicBezTo>
                  <a:pt x="20151" y="2556"/>
                  <a:pt x="16224" y="5487"/>
                  <a:pt x="17655" y="7510"/>
                </a:cubicBezTo>
                <a:cubicBezTo>
                  <a:pt x="18298" y="8419"/>
                  <a:pt x="18962" y="7494"/>
                  <a:pt x="20079" y="8886"/>
                </a:cubicBezTo>
                <a:cubicBezTo>
                  <a:pt x="20460" y="9361"/>
                  <a:pt x="20545" y="9466"/>
                  <a:pt x="20937" y="9517"/>
                </a:cubicBezTo>
                <a:lnTo>
                  <a:pt x="20937" y="11323"/>
                </a:lnTo>
                <a:cubicBezTo>
                  <a:pt x="20233" y="12170"/>
                  <a:pt x="20415" y="11781"/>
                  <a:pt x="21600" y="15017"/>
                </a:cubicBezTo>
                <a:cubicBezTo>
                  <a:pt x="21329" y="15185"/>
                  <a:pt x="20628" y="15656"/>
                  <a:pt x="20482" y="18261"/>
                </a:cubicBezTo>
                <a:lnTo>
                  <a:pt x="19628" y="18261"/>
                </a:lnTo>
                <a:cubicBezTo>
                  <a:pt x="18774" y="18624"/>
                  <a:pt x="17959" y="20627"/>
                  <a:pt x="16995" y="18741"/>
                </a:cubicBezTo>
                <a:cubicBezTo>
                  <a:pt x="15979" y="18957"/>
                  <a:pt x="15533" y="17237"/>
                  <a:pt x="14633" y="18509"/>
                </a:cubicBezTo>
                <a:cubicBezTo>
                  <a:pt x="13790" y="19702"/>
                  <a:pt x="13819" y="17869"/>
                  <a:pt x="13295" y="19293"/>
                </a:cubicBezTo>
                <a:cubicBezTo>
                  <a:pt x="13151" y="19685"/>
                  <a:pt x="12771" y="19994"/>
                  <a:pt x="12214" y="20303"/>
                </a:cubicBezTo>
                <a:cubicBezTo>
                  <a:pt x="11492" y="19756"/>
                  <a:pt x="11293" y="19961"/>
                  <a:pt x="10973" y="18903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6350" cap="flat">
            <a:solidFill>
              <a:srgbClr val="FFFFFF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/>
            <a:endParaRPr dirty="0"/>
          </a:p>
        </p:txBody>
      </p:sp>
      <p:sp>
        <p:nvSpPr>
          <p:cNvPr id="29" name="Rectangle 28"/>
          <p:cNvSpPr/>
          <p:nvPr/>
        </p:nvSpPr>
        <p:spPr>
          <a:xfrm>
            <a:off x="1564388" y="2236738"/>
            <a:ext cx="10043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Увс аймгийн нийгэм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endParaRPr lang="en-US" sz="4800" b="1" dirty="0" smtClean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/>
            <a:r>
              <a:rPr lang="mn-MN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эдийн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засгийн</a:t>
            </a:r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байдал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201</a:t>
            </a:r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9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оны</a:t>
            </a:r>
            <a:r>
              <a:rPr lang="en-US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5 </a:t>
            </a:r>
            <a:r>
              <a:rPr lang="mn-MN" sz="4800" b="1" dirty="0">
                <a:solidFill>
                  <a:schemeClr val="bg1"/>
                </a:solidFill>
                <a:latin typeface="Tahoma" charset="0"/>
                <a:ea typeface="Tahoma" charset="0"/>
                <a:cs typeface="Tahoma" charset="0"/>
              </a:rPr>
              <a:t>сард</a:t>
            </a:r>
            <a:endParaRPr lang="en-US" sz="4800" b="1" dirty="0">
              <a:solidFill>
                <a:schemeClr val="bg1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3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282521"/>
            <a:ext cx="5198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ХЭРЭГЛЭЭНИЙ ҮНИЙН ИНДЕКС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5225" y="1371371"/>
            <a:ext cx="8185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2019 оны </a:t>
            </a:r>
            <a:r>
              <a:rPr lang="en-US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дугаар сард аймгийн </a:t>
            </a:r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хэмжээнд өмнөх сараас 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 </a:t>
            </a:r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эцсээс 6.0 хувь, өмнөх оны </a:t>
            </a:r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 үеэс </a:t>
            </a:r>
            <a:r>
              <a:rPr lang="mn-MN" sz="1600" b="1" dirty="0" smtClean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7.8 </a:t>
            </a:r>
            <a:r>
              <a:rPr lang="mn-MN" sz="1600" b="1" dirty="0">
                <a:solidFill>
                  <a:srgbClr val="00329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байна.</a:t>
            </a:r>
            <a:endParaRPr lang="en-US" sz="1600" b="1" dirty="0">
              <a:solidFill>
                <a:srgbClr val="00329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7383" y="2621340"/>
            <a:ext cx="81812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2019 оны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дугаар сард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7.8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өсөхөд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хүнсний бараа,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хувцас, бөс бараа, гутлын ,орон сууц цахилгааны,гэр ахуйн тавилгын, эм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тариа, эмнэлгийн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үйлчилгээ, зочид буудал, нийтийн хоолны үйлчилгээ зэрэг бүлгийн үнэ 2.2-18.5 хувиар 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 нь голлон нөлөөлсөн байна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5225" y="4945822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Хэрэглээний бараа, үйлчилгээний үнэ Өмнөх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сараас 2.1 хувиар өсөхөд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хүнсний бараа, ундаа, усны бүлгийн үнэ, хувцас бөс барааны, гэр ахуйн барааны бүлгийн үнэ,тээврийн бүлгийн үнэ </a:t>
            </a:r>
            <a:r>
              <a:rPr lang="mn-MN" sz="16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дүнгээрээ 0.3-6.0 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өссөн нь голлон нөлөөлсөн байна.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209800" cy="168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4" y="1017120"/>
            <a:ext cx="2347006" cy="17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1" y="4720463"/>
            <a:ext cx="2282259" cy="152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6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6" b="9749"/>
          <a:stretch/>
        </p:blipFill>
        <p:spPr>
          <a:xfrm>
            <a:off x="5946758" y="2665041"/>
            <a:ext cx="2104058" cy="121721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55310" y="349783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81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23692" y="469566"/>
            <a:ext cx="487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ТӨЛЛӨЛТ, ТӨЛ БОЙЖИЛТ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0607" y="116592"/>
            <a:ext cx="2481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 аж ахуй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2" t="30042" r="12201" b="11000"/>
          <a:stretch/>
        </p:blipFill>
        <p:spPr>
          <a:xfrm>
            <a:off x="1100090" y="640971"/>
            <a:ext cx="3424776" cy="1890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47597" y="4047665"/>
            <a:ext cx="4416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1400" b="1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ТОМ МАЛЫН ЗҮЙ БУС </a:t>
            </a:r>
            <a:r>
              <a:rPr lang="mn-MN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ХОРОГДОЛ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63" y="4247418"/>
            <a:ext cx="3461392" cy="24281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1761" y="700399"/>
            <a:ext cx="766093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Аймгийн хэмжээнд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1042.5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мянган хээлтэгч мал төллөөд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байна.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2878" y="2456796"/>
            <a:ext cx="35151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000250" algn="l"/>
              </a:tabLst>
            </a:pPr>
            <a:r>
              <a:rPr lang="mn-MN" sz="16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Гарсан төлийн 93.3 хувь буюу 973.1 мянган төл бойжиж байна. Бойжуулсан төл өмнөх оны мөн үеэс 28.1 (3.0 %) мянгаар өссөн байна. </a:t>
            </a:r>
            <a:r>
              <a:rPr lang="mn-MN" sz="1600" dirty="0" smtClean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6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t="6960" r="8241" b="7362"/>
          <a:stretch/>
        </p:blipFill>
        <p:spPr>
          <a:xfrm>
            <a:off x="10397340" y="1361175"/>
            <a:ext cx="1612060" cy="121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73" y="1384286"/>
            <a:ext cx="1929214" cy="11459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 t="7778" r="6667" b="54444"/>
          <a:stretch/>
        </p:blipFill>
        <p:spPr>
          <a:xfrm>
            <a:off x="7731899" y="1361175"/>
            <a:ext cx="1932329" cy="11889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25360" y="1838357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47.0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43863" y="166282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50.5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55128" y="166282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36.2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5" t="50727" r="5088"/>
          <a:stretch/>
        </p:blipFill>
        <p:spPr>
          <a:xfrm>
            <a:off x="9285909" y="2681443"/>
            <a:ext cx="1929214" cy="116833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800492" y="331317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69</a:t>
            </a:r>
            <a:r>
              <a:rPr lang="mn-MN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%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4400" y="4333278"/>
            <a:ext cx="6905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Том малын зүй бус хорогдол 201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 оны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э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хний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сард  аймгийн хэмжээнд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119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 болж, өмнөх оны мөн үеэс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25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 (26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7%)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мянгаар өслөө. 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Том малын зүй бус хорогдлыг төрлөөр нь авч үзвэл, ямаа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53.6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мянга, хонь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60.0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мянга, үхэр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мянга, адуу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0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мянга, тэмээ </a:t>
            </a: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99</a:t>
            </a:r>
            <a:r>
              <a:rPr lang="mn-MN" smtClean="0">
                <a:latin typeface="Arial" panose="020B0604020202020204" pitchFamily="34" charset="0"/>
                <a:ea typeface="Times New Roman" panose="02020603050405020304" pitchFamily="18" charset="0"/>
              </a:rPr>
              <a:t>-өөр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хорогдсон байна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2000250" algn="l"/>
              </a:tabLst>
            </a:pP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Нийт хорогдсон малын 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44.9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хувийг ямаа, </a:t>
            </a:r>
            <a:r>
              <a:rPr lang="mn-MN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50.3 </a:t>
            </a:r>
            <a:r>
              <a:rPr lang="mn-MN" dirty="0">
                <a:latin typeface="Arial" panose="020B0604020202020204" pitchFamily="34" charset="0"/>
                <a:ea typeface="Times New Roman" panose="02020603050405020304" pitchFamily="18" charset="0"/>
              </a:rPr>
              <a:t>хувийг хонь эзэлж байна.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100090" y="3950847"/>
            <a:ext cx="10787110" cy="28226"/>
          </a:xfrm>
          <a:prstGeom prst="line">
            <a:avLst/>
          </a:prstGeom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32082" y="804016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358.3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2762" y="872096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17.3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6330" y="856707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556.8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82654" y="1770542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37.7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86170" y="1847455"/>
            <a:ext cx="6605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7624" y="4491431"/>
            <a:ext cx="704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25,1</a:t>
            </a:r>
            <a:r>
              <a:rPr lang="mn-MN" dirty="0" smtClean="0"/>
              <a:t> 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3696788" y="4438017"/>
            <a:ext cx="185911" cy="3766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71937"/>
            <a:ext cx="2974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ГАЗАР ТАРИАЛАН</a:t>
            </a:r>
            <a:endParaRPr lang="mn-MN" sz="2400" b="1" cap="al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5917" y="778877"/>
            <a:ext cx="1104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8798.05 га-д үр тариа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үүнээс 8522.0 га-д улаан буудай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150.2 га-д төмс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157.5 га-д хүнсний ногоо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280 га-д техникийн ургамал, 90 га-д тэжээлийн ургамал нийт 9.4 мянган га-д тариалалт хийгээд байна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n-US" sz="20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17" r="23866"/>
          <a:stretch/>
        </p:blipFill>
        <p:spPr>
          <a:xfrm>
            <a:off x="962891" y="2709408"/>
            <a:ext cx="5181600" cy="3581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8149" y="1845474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ҮР ТАРИАН ТАРИАЛСАН ТАЛБАЙ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га-аар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жил бүрийн 5 сарын байдлаар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2606" y="1779578"/>
            <a:ext cx="5273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ТӨМС, ХҮНСНИЙ НОГООНЫ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ТАРИАЛСАН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ТАЛБАЙ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га-аар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жил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бүрийн 5 сарын байдлаар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82" r="25638"/>
          <a:stretch/>
        </p:blipFill>
        <p:spPr>
          <a:xfrm>
            <a:off x="6302606" y="2379315"/>
            <a:ext cx="5903079" cy="39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8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276" y="1026095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419601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2971800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285377"/>
            <a:ext cx="244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2954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Аж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үйлдвэрийн салбарын нийт үйлдвэрлэл 2019 оны 5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дугаар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сард  5.5 тэрбум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төгрөгт хүрч, өмнөх оны мөн үеэс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6.3 %  буурсан байна. </a:t>
            </a:r>
            <a:endParaRPr lang="en-US" dirty="0">
              <a:solidFill>
                <a:srgbClr val="000000"/>
              </a:solidFill>
              <a:latin typeface="Tahoma" charset="0"/>
              <a:ea typeface="Calibri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2819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Үүнд,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уул уурхай, олборлох аж үйлдвэрийн нийт үйлдвэрлэл өмнөх оны мөн үеэс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40.0 % , боловсруулах аж үйлдвэрлэл 21.0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 %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 буурсан нь голлон нөлөөлөв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.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 Харин дулааны үйлдвэрлэл 3.9 </a:t>
            </a:r>
            <a:r>
              <a:rPr lang="en-US" dirty="0" smtClean="0">
                <a:solidFill>
                  <a:srgbClr val="000000"/>
                </a:solidFill>
                <a:latin typeface="Tahoma" charset="0"/>
              </a:rPr>
              <a:t>%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  өссөн байна.</a:t>
            </a:r>
            <a:endParaRPr lang="en-US" dirty="0">
              <a:solidFill>
                <a:srgbClr val="000000"/>
              </a:solidFill>
              <a:latin typeface="Tahoma" charset="0"/>
              <a:ea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4853856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>
                <a:solidFill>
                  <a:srgbClr val="000000"/>
                </a:solidFill>
                <a:latin typeface="Tahoma" charset="0"/>
              </a:rPr>
              <a:t>Аж үйлдвэрийн салбарын борлуулсан бүтээгдэхүүн 2019 оны </a:t>
            </a:r>
            <a:r>
              <a:rPr lang="mn-MN" smtClean="0">
                <a:solidFill>
                  <a:srgbClr val="000000"/>
                </a:solidFill>
                <a:latin typeface="Tahoma" charset="0"/>
              </a:rPr>
              <a:t>эхний 5 сард 5.7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тэрбум </a:t>
            </a:r>
            <a:r>
              <a:rPr lang="mn-MN" dirty="0">
                <a:solidFill>
                  <a:srgbClr val="000000"/>
                </a:solidFill>
                <a:latin typeface="Tahoma" charset="0"/>
              </a:rPr>
              <a:t>төгрөгт хүрч, өмнөх оны мөн </a:t>
            </a:r>
            <a:r>
              <a:rPr lang="mn-MN">
                <a:solidFill>
                  <a:srgbClr val="000000"/>
                </a:solidFill>
                <a:latin typeface="Tahoma" charset="0"/>
              </a:rPr>
              <a:t>үеэс </a:t>
            </a:r>
            <a:r>
              <a:rPr lang="mn-MN" smtClean="0">
                <a:solidFill>
                  <a:srgbClr val="000000"/>
                </a:solidFill>
                <a:latin typeface="Tahoma" charset="0"/>
              </a:rPr>
              <a:t>8.3 </a:t>
            </a:r>
            <a:r>
              <a:rPr lang="mn-MN" dirty="0" smtClean="0">
                <a:solidFill>
                  <a:srgbClr val="000000"/>
                </a:solidFill>
                <a:latin typeface="Tahoma" charset="0"/>
              </a:rPr>
              <a:t>% буурсан байна. </a:t>
            </a:r>
            <a:endParaRPr lang="en-US" dirty="0">
              <a:solidFill>
                <a:srgbClr val="FF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6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1351012" y="5296803"/>
            <a:ext cx="10372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дугаар сард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101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334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4484" y="291871"/>
            <a:ext cx="5200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6C6592C-9372-4FCE-A651-F326EB9A647E}"/>
              </a:ext>
            </a:extLst>
          </p:cNvPr>
          <p:cNvGrpSpPr/>
          <p:nvPr/>
        </p:nvGrpSpPr>
        <p:grpSpPr>
          <a:xfrm>
            <a:off x="1332379" y="3174068"/>
            <a:ext cx="3880005" cy="1428088"/>
            <a:chOff x="1143000" y="3198633"/>
            <a:chExt cx="3880005" cy="1428088"/>
          </a:xfrm>
        </p:grpSpPr>
        <p:grpSp>
          <p:nvGrpSpPr>
            <p:cNvPr id="20" name="Group 19"/>
            <p:cNvGrpSpPr/>
            <p:nvPr/>
          </p:nvGrpSpPr>
          <p:grpSpPr>
            <a:xfrm>
              <a:off x="1143000" y="3198633"/>
              <a:ext cx="3771444" cy="1428088"/>
              <a:chOff x="1371600" y="2893833"/>
              <a:chExt cx="3269087" cy="1428088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371600" y="3271678"/>
                <a:ext cx="3269087" cy="1050243"/>
                <a:chOff x="1371600" y="3271678"/>
                <a:chExt cx="3269087" cy="1050243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371600" y="3368959"/>
                  <a:ext cx="303876" cy="895351"/>
                </a:xfrm>
                <a:prstGeom prst="rect">
                  <a:avLst/>
                </a:prstGeom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1546444" y="3271678"/>
                  <a:ext cx="3094243" cy="1050243"/>
                  <a:chOff x="1546444" y="3271678"/>
                  <a:chExt cx="3094243" cy="1050243"/>
                </a:xfrm>
              </p:grpSpPr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3022454" y="3356767"/>
                    <a:ext cx="304800" cy="898072"/>
                  </a:xfrm>
                  <a:prstGeom prst="rect">
                    <a:avLst/>
                  </a:prstGeom>
                </p:spPr>
              </p:pic>
              <p:sp>
                <p:nvSpPr>
                  <p:cNvPr id="26" name="Rectangle 25"/>
                  <p:cNvSpPr/>
                  <p:nvPr/>
                </p:nvSpPr>
                <p:spPr>
                  <a:xfrm>
                    <a:off x="1675477" y="3798701"/>
                    <a:ext cx="1139085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19.9%</a:t>
                    </a:r>
                    <a:endParaRPr lang="en-US" sz="28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3424882" y="3768128"/>
                    <a:ext cx="1215805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800" dirty="0" smtClean="0">
                        <a:solidFill>
                          <a:srgbClr val="00B0F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16.1%</a:t>
                    </a:r>
                    <a:endParaRPr lang="en-US" sz="2800" dirty="0">
                      <a:solidFill>
                        <a:srgbClr val="00B0F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46444" y="3271678"/>
                    <a:ext cx="129780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mn-MN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Өмнөх</a:t>
                    </a:r>
                    <a:r>
                      <a:rPr lang="en-US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mn-MN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оны</a:t>
                    </a:r>
                    <a:r>
                      <a:rPr lang="en-US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mn-MN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мөн үе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178148" y="3276600"/>
                    <a:ext cx="1297809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mn-MN" dirty="0">
                        <a:solidFill>
                          <a:srgbClr val="00B0F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Өмнөх</a:t>
                    </a:r>
                  </a:p>
                  <a:p>
                    <a:pPr algn="ctr"/>
                    <a:r>
                      <a:rPr lang="mn-MN" dirty="0">
                        <a:solidFill>
                          <a:srgbClr val="00B0F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сараас</a:t>
                    </a:r>
                  </a:p>
                </p:txBody>
              </p:sp>
            </p:grpSp>
          </p:grpSp>
          <p:sp>
            <p:nvSpPr>
              <p:cNvPr id="22" name="Rectangle 21"/>
              <p:cNvSpPr/>
              <p:nvPr/>
            </p:nvSpPr>
            <p:spPr>
              <a:xfrm>
                <a:off x="1509656" y="2893833"/>
                <a:ext cx="2926529" cy="3539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mn-MN" sz="17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Нийт бүртгэлтэй ажилгүй иргэд</a:t>
                </a:r>
                <a:endParaRPr lang="en-US" sz="17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0" name="Arrow: Up 29">
              <a:extLst>
                <a:ext uri="{FF2B5EF4-FFF2-40B4-BE49-F238E27FC236}">
                  <a16:creationId xmlns:a16="http://schemas.microsoft.com/office/drawing/2014/main" xmlns="" id="{C7518EC6-8F8A-4F97-8396-7A63AC2B71B4}"/>
                </a:ext>
              </a:extLst>
            </p:cNvPr>
            <p:cNvSpPr/>
            <p:nvPr/>
          </p:nvSpPr>
          <p:spPr>
            <a:xfrm rot="10800000">
              <a:off x="2590800" y="3972579"/>
              <a:ext cx="350000" cy="523221"/>
            </a:xfrm>
            <a:prstGeom prst="upArrow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xmlns="" id="{7D97C7FB-61F8-4CC7-A1D5-77406027FE06}"/>
                </a:ext>
              </a:extLst>
            </p:cNvPr>
            <p:cNvSpPr/>
            <p:nvPr/>
          </p:nvSpPr>
          <p:spPr>
            <a:xfrm rot="10800000" flipV="1">
              <a:off x="4654297" y="4078239"/>
              <a:ext cx="368708" cy="529632"/>
            </a:xfrm>
            <a:prstGeom prst="downArrow">
              <a:avLst/>
            </a:prstGeom>
            <a:solidFill>
              <a:srgbClr val="00A8DF"/>
            </a:solidFill>
            <a:ln>
              <a:solidFill>
                <a:srgbClr val="00A8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73C37A9-FD39-4E30-8FC9-3A48BBAF42B7}"/>
              </a:ext>
            </a:extLst>
          </p:cNvPr>
          <p:cNvGrpSpPr/>
          <p:nvPr/>
        </p:nvGrpSpPr>
        <p:grpSpPr>
          <a:xfrm>
            <a:off x="5947204" y="753537"/>
            <a:ext cx="6016195" cy="2083982"/>
            <a:chOff x="5705425" y="1022848"/>
            <a:chExt cx="5831537" cy="2155496"/>
          </a:xfrm>
        </p:grpSpPr>
        <p:grpSp>
          <p:nvGrpSpPr>
            <p:cNvPr id="8" name="Group 7"/>
            <p:cNvGrpSpPr/>
            <p:nvPr/>
          </p:nvGrpSpPr>
          <p:grpSpPr>
            <a:xfrm>
              <a:off x="5705425" y="1022848"/>
              <a:ext cx="5831537" cy="2155496"/>
              <a:chOff x="2189477" y="1024443"/>
              <a:chExt cx="4370202" cy="215549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20419" y="1375123"/>
                <a:ext cx="2008909" cy="89104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590162" y="1365822"/>
                <a:ext cx="642635" cy="891048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2296114" y="2310786"/>
                <a:ext cx="2288956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Ажилгүй </a:t>
                </a:r>
                <a:r>
                  <a:rPr lang="mn-MN" sz="1600" dirty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иргэд</a:t>
                </a:r>
                <a:r>
                  <a:rPr lang="en-US" sz="1600" dirty="0">
                    <a:solidFill>
                      <a:srgbClr val="00D0A8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1600" dirty="0">
                  <a:solidFill>
                    <a:srgbClr val="00D0A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97102" y="2320426"/>
                <a:ext cx="1962577" cy="859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Сургууль төгсөөд болон цэргээс халагдаад ажил хайж байгаа иргэд</a:t>
                </a:r>
                <a:endParaRPr lang="en-US" sz="1600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189477" y="1029039"/>
                <a:ext cx="1720299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88.8% (564</a:t>
                </a:r>
                <a:r>
                  <a:rPr lang="mn-MN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иргэн</a:t>
                </a:r>
                <a:r>
                  <a:rPr lang="en-US" sz="1600" dirty="0" smtClean="0">
                    <a:solidFill>
                      <a:srgbClr val="00D0A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1600" dirty="0">
                  <a:solidFill>
                    <a:srgbClr val="00D0A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526482" y="1024443"/>
                <a:ext cx="1591469" cy="350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11.2%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(71</a:t>
                </a:r>
                <a:r>
                  <a:rPr lang="mn-MN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иргэн</a:t>
                </a:r>
                <a:r>
                  <a:rPr lang="en-US" sz="1600" dirty="0" smtClean="0">
                    <a:solidFill>
                      <a:srgbClr val="00B0F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1600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17429" y="1357634"/>
              <a:ext cx="435914" cy="88454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20A0A874-F07F-4C80-8BA3-5853CF631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83739"/>
            <a:stretch/>
          </p:blipFill>
          <p:spPr>
            <a:xfrm>
              <a:off x="8465922" y="1364227"/>
              <a:ext cx="435914" cy="89104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3E67A2-DFB9-414C-8378-30D4EA011D1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1012" y="1106520"/>
            <a:ext cx="987798" cy="1514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EAD9E5-E875-4D3D-AD39-206D4FFA4683}"/>
              </a:ext>
            </a:extLst>
          </p:cNvPr>
          <p:cNvSpPr txBox="1"/>
          <p:nvPr/>
        </p:nvSpPr>
        <p:spPr>
          <a:xfrm>
            <a:off x="2438400" y="1075035"/>
            <a:ext cx="301206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халамж үйлчилгээний газарт ажил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хайж бүртгүүлсэн иргэд 201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сарын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эцэст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635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иргэн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55B67B1-906D-4AD8-A6BA-80F6088445D6}"/>
              </a:ext>
            </a:extLst>
          </p:cNvPr>
          <p:cNvCxnSpPr/>
          <p:nvPr/>
        </p:nvCxnSpPr>
        <p:spPr>
          <a:xfrm>
            <a:off x="5562600" y="1066800"/>
            <a:ext cx="0" cy="3810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74A882CD-6BE5-4619-97B8-0DBC067AE90A}"/>
              </a:ext>
            </a:extLst>
          </p:cNvPr>
          <p:cNvGrpSpPr/>
          <p:nvPr/>
        </p:nvGrpSpPr>
        <p:grpSpPr>
          <a:xfrm>
            <a:off x="6074330" y="2895600"/>
            <a:ext cx="5704411" cy="2063157"/>
            <a:chOff x="6074330" y="2895600"/>
            <a:chExt cx="5704411" cy="206315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6983EF44-BFCB-4B9C-A9F9-72E3BAA14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77888" y="2943984"/>
              <a:ext cx="1306190" cy="130619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C08D75CB-F5D8-4A51-847B-71E9D3D97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86282" y="3122740"/>
              <a:ext cx="1029660" cy="102966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CD94767B-FA1A-4349-9939-0CEB83028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1422" y="2895600"/>
              <a:ext cx="1402958" cy="140295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2B49F9D3-6066-44C6-AD06-DEDFF1D60C86}"/>
                </a:ext>
              </a:extLst>
            </p:cNvPr>
            <p:cNvSpPr txBox="1"/>
            <p:nvPr/>
          </p:nvSpPr>
          <p:spPr>
            <a:xfrm>
              <a:off x="6074330" y="4127760"/>
              <a:ext cx="16323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361 (56.9%)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эмэгтэй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C1BB65F-CEE9-4C32-88F2-1F483A1013CF}"/>
                </a:ext>
              </a:extLst>
            </p:cNvPr>
            <p:cNvSpPr txBox="1"/>
            <p:nvPr/>
          </p:nvSpPr>
          <p:spPr>
            <a:xfrm>
              <a:off x="8126109" y="4127760"/>
              <a:ext cx="14750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16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(2.5%) </a:t>
              </a:r>
              <a:r>
                <a:rPr lang="mn-MN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 хөгжлийн бэрхшээлтэй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96836C0-262B-4BAE-9F68-80FB0A0B31E7}"/>
                </a:ext>
              </a:extLst>
            </p:cNvPr>
            <p:cNvSpPr txBox="1"/>
            <p:nvPr/>
          </p:nvSpPr>
          <p:spPr>
            <a:xfrm>
              <a:off x="9987845" y="4114800"/>
              <a:ext cx="17908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332 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52.3%)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нь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mn-MN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15-34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насны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залуучууд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8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1C3A0D7-D8EA-4054-B819-32C4B371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4639"/>
            <a:ext cx="10287000" cy="639763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ДААТГАЛ, ХАЛАМЖ </a:t>
            </a:r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9E62F6BD-0256-4E7D-9609-DA0119C23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14400"/>
            <a:ext cx="4701117" cy="639763"/>
          </a:xfrm>
        </p:spPr>
        <p:txBody>
          <a:bodyPr/>
          <a:lstStyle/>
          <a:p>
            <a:pPr algn="ctr"/>
            <a:r>
              <a:rPr lang="mn-MN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</a:t>
            </a:r>
            <a:endParaRPr lang="en-US" dirty="0">
              <a:solidFill>
                <a:schemeClr val="accent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FA840F01-219D-44D7-BC08-A711A7CB85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70" y="914400"/>
            <a:ext cx="5389033" cy="639763"/>
          </a:xfrm>
        </p:spPr>
        <p:txBody>
          <a:bodyPr/>
          <a:lstStyle/>
          <a:p>
            <a:pPr algn="ctr"/>
            <a:r>
              <a:rPr lang="mn-MN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халамжийн сан</a:t>
            </a:r>
            <a:endParaRPr lang="en-US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22FF4C18-D76E-4DED-A5C1-52879F05A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0" y="2743200"/>
            <a:ext cx="5257803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халамжийн сангаас 2019 оны эхний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31.9</a:t>
            </a:r>
            <a:r>
              <a:rPr lang="mn-MN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хүнд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6.1%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]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5.9</a:t>
            </a:r>
            <a:r>
              <a:rPr lang="mn-MN" sz="1700" b="1" dirty="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төгрөгийн тэтгэвэр, тэтгэмж</a:t>
            </a:r>
            <a:r>
              <a:rPr lang="mn-MN" sz="1700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16.1%   ]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олгожээ.</a:t>
            </a:r>
          </a:p>
          <a:p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Цалинтай </a:t>
            </a:r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ээж хөтөлбөрт 4326 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хүн,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800" dirty="0">
                <a:latin typeface="Arial" panose="020B0604020202020204" pitchFamily="34" charset="0"/>
                <a:cs typeface="Arial" panose="020B0604020202020204" pitchFamily="34" charset="0"/>
              </a:rPr>
              <a:t>хүнс тэжээлийн тусламжинд  5876 хүн </a:t>
            </a:r>
            <a:r>
              <a:rPr lang="mn-M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тус тус хамрагдсан байна.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E2D39514-D003-4AA9-AE3B-67B9EA442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43200"/>
            <a:ext cx="4701117" cy="3382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эхний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нийгмийн даатгалын сангийн </a:t>
            </a:r>
          </a:p>
          <a:p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орлого</a:t>
            </a:r>
            <a:r>
              <a:rPr lang="mn-MN" sz="17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8.4</a:t>
            </a:r>
            <a:r>
              <a:rPr lang="mn-MN" sz="17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29.4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зарлага</a:t>
            </a:r>
            <a:r>
              <a:rPr lang="mn-MN" sz="1700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7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22.4</a:t>
            </a:r>
            <a:r>
              <a:rPr lang="mn-MN" sz="1700" b="1" dirty="0" smtClean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b="1" dirty="0">
                <a:solidFill>
                  <a:schemeClr val="accent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оны мөн үеэс </a:t>
            </a:r>
            <a:r>
              <a:rPr lang="en-US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18.4</a:t>
            </a:r>
            <a:r>
              <a:rPr lang="mn-MN" sz="17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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болжээ.</a:t>
            </a:r>
          </a:p>
          <a:p>
            <a:pPr marL="0" indent="0">
              <a:buNone/>
            </a:pP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орлого, зарлага өсөхөд тэтгэврийн даатгалын сан болон</a:t>
            </a:r>
            <a:r>
              <a:rPr lang="en-US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мэндийн даатгалын сангийн орлого, зарлагын өсөлт голлон нөлөөлсөн байна. </a:t>
            </a:r>
            <a:endParaRPr lang="en-US" sz="1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7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1FD5C95-9E9C-4A65-AA46-9969C37534E2}"/>
              </a:ext>
            </a:extLst>
          </p:cNvPr>
          <p:cNvSpPr/>
          <p:nvPr/>
        </p:nvSpPr>
        <p:spPr>
          <a:xfrm>
            <a:off x="1219200" y="990600"/>
            <a:ext cx="4876800" cy="5486400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5B8BF53-1DD3-4324-B7E7-FB00B5E487ED}"/>
              </a:ext>
            </a:extLst>
          </p:cNvPr>
          <p:cNvSpPr/>
          <p:nvPr/>
        </p:nvSpPr>
        <p:spPr>
          <a:xfrm>
            <a:off x="6193370" y="990600"/>
            <a:ext cx="5541430" cy="5486400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FE9ED23-9DBA-4F8C-A9DF-672AF6101E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668" t="8783" r="12422" b="18959"/>
          <a:stretch/>
        </p:blipFill>
        <p:spPr>
          <a:xfrm>
            <a:off x="8343901" y="1570039"/>
            <a:ext cx="1219200" cy="1066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99C1481-525F-40C1-975E-FE366BBC7D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9901" y="1608136"/>
            <a:ext cx="1143000" cy="1171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650978"/>
            <a:ext cx="180951" cy="2430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63101" y="4191612"/>
            <a:ext cx="180951" cy="2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Ch ForeignerLight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Ch ForeignerLight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799" y="533401"/>
            <a:ext cx="10591800" cy="647699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838200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Аймгийн хэмжээнд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оны эхний 5 сард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768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эх амаржиж,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775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хүүхэд төрж, мөн нас баралт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болж, өмнөх оны мөн үеэс амаржсан эх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(1.1%) -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аар, төрсөн хүүхэд 10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(1.3%) –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ээр, нас баралт 18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9.6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%)-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өөр тус тус нэмэгджээ.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4863" y="2057400"/>
            <a:ext cx="8486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Аймгийн хэмжээнд нялхсын эндэгдэл эхний 5 сард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, 0-5 хүртэлх насны хүүхдийн эндэгдэл 19  гарч,  1000 амьд төрөлтөнд нялхсын эндэгдэл 18.1, 5 хүртэлх насны эндэгдэл  24.5 ноогдож байна.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14863" y="3468469"/>
            <a:ext cx="8943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Эхийн эндэгдэл гараагүй. Гэрийн төрөлт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гарчээ.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28922" y="5861447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mn-MN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 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гэмтлийн улмаас 24 хүн нас барж, өвчлөгчдийн тоо 247 болсон нь өмнөх оны мөн үеэс өвчлөгчдийн тоо 25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-аар буурч,  нас баралтын тоо 2 хүнээр өссөн  байна. </a:t>
            </a:r>
            <a:endParaRPr lang="en-US" sz="1700" b="1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28922" y="4419600"/>
            <a:ext cx="8777278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Энэ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оны эхний 5 сард халдварт өвчнөөр өвчлөгчдийн тоо 220 болж өнгөрсөн оны мөн үеэс 110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33.3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хүнээр буурч, өмнөх 3 жилийн мөн үеийн дунджаас 40.0 хувиар буурсан үзүүлэлттэй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7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6185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2784" y="533401"/>
            <a:ext cx="1313100" cy="8381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" y="3299401"/>
            <a:ext cx="1110898" cy="79206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714863" y="252917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21C2DFB-38ED-4337-BDE2-8E48B63A56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9926" y="2044443"/>
            <a:ext cx="1030871" cy="7731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3279" y="6041976"/>
            <a:ext cx="1196908" cy="8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93" y="2886127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20" y="909665"/>
            <a:ext cx="1977749" cy="1833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35" y="4648200"/>
            <a:ext cx="1587177" cy="155975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5F02BE4F-357F-4035-8957-EF9DAE2E58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46852"/>
              </p:ext>
            </p:extLst>
          </p:nvPr>
        </p:nvGraphicFramePr>
        <p:xfrm>
          <a:off x="3200400" y="618179"/>
          <a:ext cx="8815874" cy="5420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946878">
                  <a:extLst>
                    <a:ext uri="{9D8B030D-6E8A-4147-A177-3AD203B41FA5}">
                      <a16:colId xmlns:a16="http://schemas.microsoft.com/office/drawing/2014/main" xmlns="" val="2749802497"/>
                    </a:ext>
                  </a:extLst>
                </a:gridCol>
                <a:gridCol w="2868996">
                  <a:extLst>
                    <a:ext uri="{9D8B030D-6E8A-4147-A177-3AD203B41FA5}">
                      <a16:colId xmlns:a16="http://schemas.microsoft.com/office/drawing/2014/main" xmlns="" val="2210184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2019 оны эхний </a:t>
                      </a:r>
                      <a:r>
                        <a:rPr lang="mn-MN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mn-M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сарын байдлаар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Өмнөх оны мөн үетэй харьцуулахад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6715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Бүртгэгдсэн гэмт </a:t>
                      </a:r>
                      <a:r>
                        <a:rPr lang="mn-M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хэрэг</a:t>
                      </a:r>
                      <a:r>
                        <a:rPr lang="mn-MN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134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18</a:t>
                      </a:r>
                      <a:r>
                        <a:rPr lang="mn-MN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11.8%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)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045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Согтуугаар үйлдэгдсэн гэмт </a:t>
                      </a:r>
                      <a:r>
                        <a:rPr lang="mn-M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хэрэг</a:t>
                      </a:r>
                      <a:r>
                        <a:rPr lang="mn-MN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9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28.1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023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Хүүхэд оролцсон гэмт хэрэг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Өмнөх оны түвшинд</a:t>
                      </a:r>
                      <a:endParaRPr lang="en-US" dirty="0" smtClean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7186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Эмэгтэй хүн оролцсон гэмт хэрэг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5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(3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5.7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124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Бүлэглэн үйлдсэн гэмт хэрэг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3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27.3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dirty="0" smtClean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243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Гэмт хэргийн улмаас</a:t>
                      </a:r>
                      <a:endParaRPr lang="en-US" sz="18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530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Гэмтсэн иргэн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baseline="0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8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14.8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sz="1800" kern="12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869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Нас барсан иргэн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Өмнөх оны түвшинд</a:t>
                      </a:r>
                      <a:endParaRPr lang="en-US" dirty="0" smtClean="0">
                        <a:solidFill>
                          <a:srgbClr val="00B05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5467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Учирсан хохирол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214.6</a:t>
                      </a:r>
                      <a:r>
                        <a:rPr lang="en-US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сая.төг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18.8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сая </a:t>
                      </a:r>
                      <a:r>
                        <a:rPr lang="mn-MN" sz="1800" kern="1200" dirty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төгрөг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9.6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sz="1800" kern="12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9172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Нөхөн </a:t>
                      </a:r>
                      <a:r>
                        <a:rPr lang="mn-MN" sz="18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төлүүлсэн хохирлын хэмжээ </a:t>
                      </a:r>
                      <a:r>
                        <a:rPr lang="mn-MN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62.6</a:t>
                      </a:r>
                      <a:r>
                        <a:rPr lang="mn-MN" sz="2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сая.төг</a:t>
                      </a:r>
                      <a:endParaRPr lang="mn-MN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</a:t>
                      </a:r>
                      <a:r>
                        <a:rPr lang="mn-MN" dirty="0" smtClean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5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1.3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r>
                        <a:rPr lang="en-US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r>
                        <a:rPr lang="mn-MN" sz="1800" kern="1200" dirty="0" smtClean="0">
                          <a:solidFill>
                            <a:srgbClr val="00B05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сая төг</a:t>
                      </a:r>
                      <a:endParaRPr lang="en-US" sz="1800" kern="1200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3475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Тээврийн</a:t>
                      </a:r>
                      <a:r>
                        <a:rPr lang="mn-MN" sz="1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хэрэгсэл жолоодох эрх хасуулсан </a:t>
                      </a:r>
                      <a:r>
                        <a:rPr lang="mn-MN" sz="1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23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хүн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(2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 </a:t>
                      </a:r>
                      <a:endParaRPr lang="en-US" sz="1800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689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n-MN" sz="18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Нийт</a:t>
                      </a:r>
                      <a:r>
                        <a:rPr lang="mn-MN" sz="18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зөрчлийн тоо  </a:t>
                      </a:r>
                      <a:r>
                        <a:rPr lang="mn-MN" sz="18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5622</a:t>
                      </a:r>
                      <a:endParaRPr lang="en-US" sz="2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</a:t>
                      </a:r>
                      <a:r>
                        <a:rPr lang="mn-MN" sz="18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" panose="05000000000000000000" pitchFamily="2" charset="2"/>
                        </a:rPr>
                        <a:t>1057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mn-MN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23.2</a:t>
                      </a:r>
                      <a:r>
                        <a:rPr 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%)</a:t>
                      </a:r>
                      <a:endParaRPr lang="en-US" sz="1800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6625216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xmlns="" id="{4B68D187-32B9-4E50-A8DD-59A2DC7B1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220" y="232832"/>
            <a:ext cx="10972800" cy="533906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31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228600"/>
            <a:ext cx="10439400" cy="944431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83493"/>
            <a:ext cx="5654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</a:t>
            </a:r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ЗЭЭЛ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117" y="683720"/>
            <a:ext cx="8194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Mөнгөний нийлүүлэлт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(M2) 2019 оны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эхний 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сард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28.8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  өмнөх оны мөн үеэс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13.3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 төгрөгөөр буурсан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45394" y="1931148"/>
            <a:ext cx="8194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0048" y="3086244"/>
            <a:ext cx="8194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82684" y="4356192"/>
            <a:ext cx="8194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Хугацаа хэтэрсэн зээлийн өрийн үлдэгдэл 2019 оны 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эцэст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буурчээ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82684" y="5638047"/>
            <a:ext cx="8194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Банкны системийн хэмжээгээр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чанаргүй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зээл 2019 оны 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эцэст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9.6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2.8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22.6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%)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өсжээ.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752600"/>
            <a:ext cx="1634987" cy="358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1566" y="1733638"/>
            <a:ext cx="799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2019 </a:t>
            </a:r>
            <a:r>
              <a:rPr lang="mn-MN" dirty="0" smtClean="0"/>
              <a:t>оны </a:t>
            </a:r>
            <a:r>
              <a:rPr lang="en-US" dirty="0"/>
              <a:t>5</a:t>
            </a:r>
            <a:r>
              <a:rPr lang="mn-MN" dirty="0" smtClean="0"/>
              <a:t> дүгээр сард нийт зээлдэгч иргэдийн тоо </a:t>
            </a:r>
            <a:r>
              <a:rPr lang="en-US" dirty="0" smtClean="0"/>
              <a:t>26.5</a:t>
            </a:r>
            <a:r>
              <a:rPr lang="mn-MN" dirty="0" smtClean="0"/>
              <a:t> мянга, олгосон зээл </a:t>
            </a:r>
            <a:r>
              <a:rPr lang="en-US" dirty="0" smtClean="0"/>
              <a:t>78.9</a:t>
            </a:r>
            <a:r>
              <a:rPr lang="mn-MN" dirty="0" smtClean="0"/>
              <a:t> тэр бум төгрөг  байгааг өнгөрсөн оны мөн үетэй харьцуулахад зээлдэгчийн тоо </a:t>
            </a:r>
            <a:r>
              <a:rPr lang="en-US" dirty="0" smtClean="0"/>
              <a:t>5.3</a:t>
            </a:r>
            <a:r>
              <a:rPr lang="mn-MN" dirty="0" smtClean="0"/>
              <a:t> мянгаар</a:t>
            </a:r>
            <a:r>
              <a:rPr lang="en-US" dirty="0" smtClean="0"/>
              <a:t> </a:t>
            </a:r>
            <a:r>
              <a:rPr lang="mn-MN" dirty="0" smtClean="0"/>
              <a:t>буурч</a:t>
            </a:r>
            <a:r>
              <a:rPr lang="en-US" dirty="0" smtClean="0"/>
              <a:t>, </a:t>
            </a:r>
            <a:r>
              <a:rPr lang="mn-MN" dirty="0" smtClean="0"/>
              <a:t>олгосон зээл </a:t>
            </a:r>
            <a:r>
              <a:rPr lang="en-US" dirty="0" smtClean="0"/>
              <a:t>4.6</a:t>
            </a:r>
            <a:r>
              <a:rPr lang="mn-MN" dirty="0" smtClean="0"/>
              <a:t>  тэрбум төгрөгөөр нэмэгдсэн байна.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11566" y="2961015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 smtClean="0"/>
              <a:t>Нийт зээлийн өрийн үлдэгдэл 1</a:t>
            </a:r>
            <a:r>
              <a:rPr lang="en-US" dirty="0" smtClean="0"/>
              <a:t>87.1</a:t>
            </a:r>
            <a:r>
              <a:rPr lang="mn-MN" dirty="0" smtClean="0"/>
              <a:t> тэрбум төгрөг байгаа нь өнгөрсөн оны мөн үеийнхээс  </a:t>
            </a:r>
            <a:r>
              <a:rPr lang="en-US" dirty="0" smtClean="0"/>
              <a:t>10.3 %</a:t>
            </a:r>
            <a:r>
              <a:rPr lang="mn-MN" dirty="0" smtClean="0"/>
              <a:t>, нийт хадгаламж 1</a:t>
            </a:r>
            <a:r>
              <a:rPr lang="en-US" dirty="0" smtClean="0"/>
              <a:t>1</a:t>
            </a:r>
            <a:r>
              <a:rPr lang="mn-MN" dirty="0" smtClean="0"/>
              <a:t>8.8 тэрбум төгрөг байгаа нь өнгөрсөн оны мөн үеийнхээс </a:t>
            </a:r>
            <a:r>
              <a:rPr lang="en-US" dirty="0" smtClean="0"/>
              <a:t>21.4 %</a:t>
            </a:r>
            <a:r>
              <a:rPr lang="mn-MN" dirty="0" smtClean="0"/>
              <a:t> тус тус өсссөн байна.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437955"/>
            <a:ext cx="1051560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268" y="924097"/>
            <a:ext cx="762000" cy="762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677400" y="1473353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Орон нутагт олгох дэмжлэг, тусламж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24.5%</a:t>
            </a:r>
            <a:r>
              <a:rPr lang="mn-MN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10362045" y="1168553"/>
            <a:ext cx="5334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829800" y="30480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Аймгийн төсвийн орлого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39.7% 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0896600" y="3124200"/>
            <a:ext cx="5334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4295477"/>
            <a:ext cx="10058400" cy="198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237" y="924097"/>
            <a:ext cx="7590178" cy="3371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157" y="951956"/>
            <a:ext cx="4413887" cy="2597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503" y="4436315"/>
            <a:ext cx="5154097" cy="2225233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066800" y="437955"/>
            <a:ext cx="10515600" cy="461665"/>
          </a:xfrm>
          <a:prstGeom prst="rect">
            <a:avLst/>
          </a:prstGeom>
          <a:solidFill>
            <a:srgbClr val="00329B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38" indent="-514338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МАКРО ЭДИЙН ЗАСГИЙН ҮЗҮҮЛЭЛТ- Төсөв, санхүү</a:t>
            </a:r>
            <a:endParaRPr lang="mn-M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1" descr="\\exchange_server\TAMGIIN GAZAR\OLON NIITTEI HARILTSAH HELTES\Khanui.L\icons\Untitled-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3209" y="3431853"/>
            <a:ext cx="762000" cy="762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133600" y="982450"/>
            <a:ext cx="3429000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Төсвийн орлогын бүтэц, хувиар, 2019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I-V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83403" y="2547721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000" b="1" dirty="0" smtClean="0">
                <a:latin typeface="Arial" pitchFamily="34" charset="0"/>
                <a:cs typeface="Arial" pitchFamily="34" charset="0"/>
              </a:rPr>
              <a:t>Улс, орон нутгийн төсвийн зарлага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52818" y="161173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+5.5%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72749" y="3923430"/>
            <a:ext cx="2894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000" b="1" dirty="0" smtClean="0">
                <a:latin typeface="Arial" pitchFamily="34" charset="0"/>
                <a:cs typeface="Arial" pitchFamily="34" charset="0"/>
              </a:rPr>
              <a:t>Аймгийн төсвийн зарлагад өөрөө бүрдүүлсэн орлогын эзлэх хувь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4396034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+5.7 </a:t>
            </a:r>
            <a:r>
              <a:rPr lang="mn-MN" sz="1000" b="1" dirty="0" smtClean="0">
                <a:latin typeface="Arial" pitchFamily="34" charset="0"/>
                <a:cs typeface="Arial" pitchFamily="34" charset="0"/>
              </a:rPr>
              <a:t>пүнктээр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89837" y="3693876"/>
            <a:ext cx="452596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300" b="1" dirty="0" smtClean="0"/>
              <a:t>Төсвийн зарлагын бүтэц, хувиар, 2019 </a:t>
            </a:r>
            <a:r>
              <a:rPr lang="en-US" sz="1300" b="1" dirty="0" smtClean="0"/>
              <a:t>I-V</a:t>
            </a:r>
            <a:endParaRPr lang="en-US" sz="13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746" y="1293580"/>
            <a:ext cx="4528515" cy="2508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9157" y="3986264"/>
            <a:ext cx="4763243" cy="252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4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443038" y="21764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5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443038" y="17192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2014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443038" y="3852862"/>
            <a:ext cx="9604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201</a:t>
            </a:r>
            <a:r>
              <a:rPr lang="mn-MN" altLang="en-US" sz="1100" b="1" dirty="0">
                <a:solidFill>
                  <a:schemeClr val="bg1"/>
                </a:solidFill>
                <a:latin typeface="Arial" pitchFamily="34" charset="0"/>
              </a:rPr>
              <a:t>6</a:t>
            </a:r>
            <a:r>
              <a:rPr lang="en-US" altLang="en-US" sz="1100" b="1" dirty="0">
                <a:solidFill>
                  <a:schemeClr val="bg1"/>
                </a:solidFill>
                <a:latin typeface="Arial" pitchFamily="34" charset="0"/>
              </a:rPr>
              <a:t> I-XII</a:t>
            </a:r>
            <a:endParaRPr lang="mn-MN" altLang="en-US" sz="11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64336" y="297579"/>
            <a:ext cx="330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ГАДААД ХУДАЛДАА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1063416"/>
            <a:ext cx="2514600" cy="22205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57638" y="1135931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нийт экспорт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8.5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мянган америк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доллар, импорт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7.9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сая 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америк долларт хүрлээ.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mn-MN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88178" y="2363743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en-US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16.5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мянган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америк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доллараар буурсан байна.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Экспортын барааны гол нэрээс дурдвал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онгол гэр 2 ширхэг 1.5 мянган америк доллар, цайны зүйлс 1.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тонн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3.0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мянган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америк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доллар, чулуулгийн дээж 0.03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америк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доллар, берзент 4.0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америк доллараар экспортлосон байна.  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8178" y="426063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Импорт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sz="16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29.1 хувиар  буурсан байна.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 нэрийн бараа бүтээгдэхүүнээс авто бензин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910.9 мянган америк доллар,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дизель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түлш 2293.7 мянган америк доллар,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хивэг 39.6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америк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доллараар импорт буурсан бол банз мод 28.4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америк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доллар, чихэр 2.8 мянган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америк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доллараар өссөн байна.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8" y="3939842"/>
            <a:ext cx="2598640" cy="21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9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5469</TotalTime>
  <Words>1376</Words>
  <Application>Microsoft Office PowerPoint</Application>
  <PresentationFormat>Widescreen</PresentationFormat>
  <Paragraphs>130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Ch ForeignerLight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НИЙГМИЙН ДААТГАЛ, ХАЛАМЖ </vt:lpstr>
      <vt:lpstr>PowerPoint Presentation</vt:lpstr>
      <vt:lpstr>ГЭМТ ХЭРЭГ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Sarantuya_R</cp:lastModifiedBy>
  <cp:revision>788</cp:revision>
  <cp:lastPrinted>2017-09-11T09:35:27Z</cp:lastPrinted>
  <dcterms:created xsi:type="dcterms:W3CDTF">2016-10-10T07:15:58Z</dcterms:created>
  <dcterms:modified xsi:type="dcterms:W3CDTF">2019-06-14T09:24:48Z</dcterms:modified>
</cp:coreProperties>
</file>