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68" r:id="rId2"/>
    <p:sldId id="329" r:id="rId3"/>
    <p:sldId id="356" r:id="rId4"/>
    <p:sldId id="334" r:id="rId5"/>
    <p:sldId id="335" r:id="rId6"/>
    <p:sldId id="359" r:id="rId7"/>
    <p:sldId id="369" r:id="rId8"/>
    <p:sldId id="370" r:id="rId9"/>
    <p:sldId id="362" r:id="rId10"/>
    <p:sldId id="363" r:id="rId11"/>
    <p:sldId id="371" r:id="rId12"/>
    <p:sldId id="372" r:id="rId13"/>
    <p:sldId id="365" r:id="rId14"/>
    <p:sldId id="367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33CC"/>
    <a:srgbClr val="EC282D"/>
    <a:srgbClr val="D25A42"/>
    <a:srgbClr val="C46350"/>
    <a:srgbClr val="558237"/>
    <a:srgbClr val="00329B"/>
    <a:srgbClr val="003296"/>
    <a:srgbClr val="548236"/>
    <a:srgbClr val="DC7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44DE7-D350-441A-8348-B063E5C2FC47}" type="datetimeFigureOut">
              <a:rPr lang="en-US" smtClean="0"/>
              <a:pPr/>
              <a:t>07/26/2019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59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DA4A5-4CC5-4B64-9EDC-941637C2F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2994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D0AFC-6A1A-4B11-B1D2-8B922FC0DC87}" type="datetimeFigureOut">
              <a:rPr lang="en-US" smtClean="0"/>
              <a:pPr/>
              <a:t>07/26/2019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713" y="4415530"/>
            <a:ext cx="5608975" cy="418360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159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AFDBB-8DB3-448B-BA3C-0DD2AF2CBC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66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E0119-06FE-4B65-AF2E-B989178FE15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463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07/26/2019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69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07/26/2019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18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07/26/2019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49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07/26/2019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42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07/26/2019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9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07/26/2019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3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07/26/2019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76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07/26/2019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5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07/26/2019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42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07/26/2019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31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07/26/2019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42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09D15-E1E8-458B-8A9A-CEDC445DEC0A}" type="datetimeFigureOut">
              <a:rPr lang="en-US" smtClean="0"/>
              <a:pPr/>
              <a:t>07/26/2019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81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emf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4"/>
          <p:cNvSpPr/>
          <p:nvPr/>
        </p:nvSpPr>
        <p:spPr>
          <a:xfrm>
            <a:off x="1828800" y="228600"/>
            <a:ext cx="9753600" cy="6324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303" extrusionOk="0">
                <a:moveTo>
                  <a:pt x="10973" y="18903"/>
                </a:moveTo>
                <a:cubicBezTo>
                  <a:pt x="10086" y="15967"/>
                  <a:pt x="10030" y="20270"/>
                  <a:pt x="9323" y="18623"/>
                </a:cubicBezTo>
                <a:cubicBezTo>
                  <a:pt x="9104" y="18114"/>
                  <a:pt x="7882" y="17771"/>
                  <a:pt x="7222" y="17647"/>
                </a:cubicBezTo>
                <a:cubicBezTo>
                  <a:pt x="7222" y="16588"/>
                  <a:pt x="7421" y="16484"/>
                  <a:pt x="6403" y="16307"/>
                </a:cubicBezTo>
                <a:cubicBezTo>
                  <a:pt x="6426" y="15681"/>
                  <a:pt x="6412" y="14840"/>
                  <a:pt x="6295" y="14663"/>
                </a:cubicBezTo>
                <a:cubicBezTo>
                  <a:pt x="5815" y="14808"/>
                  <a:pt x="4982" y="16362"/>
                  <a:pt x="4319" y="16362"/>
                </a:cubicBezTo>
                <a:lnTo>
                  <a:pt x="4007" y="14016"/>
                </a:lnTo>
                <a:lnTo>
                  <a:pt x="3370" y="14016"/>
                </a:lnTo>
                <a:cubicBezTo>
                  <a:pt x="3325" y="13765"/>
                  <a:pt x="2702" y="10250"/>
                  <a:pt x="1047" y="8307"/>
                </a:cubicBezTo>
                <a:cubicBezTo>
                  <a:pt x="1089" y="4440"/>
                  <a:pt x="614" y="4804"/>
                  <a:pt x="0" y="4698"/>
                </a:cubicBezTo>
                <a:cubicBezTo>
                  <a:pt x="584" y="4343"/>
                  <a:pt x="1508" y="3942"/>
                  <a:pt x="1737" y="3434"/>
                </a:cubicBezTo>
                <a:cubicBezTo>
                  <a:pt x="2739" y="1201"/>
                  <a:pt x="3035" y="4699"/>
                  <a:pt x="3719" y="3009"/>
                </a:cubicBezTo>
                <a:cubicBezTo>
                  <a:pt x="4408" y="1304"/>
                  <a:pt x="5382" y="3283"/>
                  <a:pt x="7030" y="1574"/>
                </a:cubicBezTo>
                <a:cubicBezTo>
                  <a:pt x="8791" y="-250"/>
                  <a:pt x="8800" y="1893"/>
                  <a:pt x="9359" y="625"/>
                </a:cubicBezTo>
                <a:cubicBezTo>
                  <a:pt x="10064" y="-973"/>
                  <a:pt x="9933" y="1012"/>
                  <a:pt x="11241" y="884"/>
                </a:cubicBezTo>
                <a:cubicBezTo>
                  <a:pt x="13318" y="682"/>
                  <a:pt x="11295" y="3202"/>
                  <a:pt x="12843" y="3089"/>
                </a:cubicBezTo>
                <a:cubicBezTo>
                  <a:pt x="20151" y="2556"/>
                  <a:pt x="16224" y="5487"/>
                  <a:pt x="17655" y="7510"/>
                </a:cubicBezTo>
                <a:cubicBezTo>
                  <a:pt x="18298" y="8419"/>
                  <a:pt x="18962" y="7494"/>
                  <a:pt x="20079" y="8886"/>
                </a:cubicBezTo>
                <a:cubicBezTo>
                  <a:pt x="20460" y="9361"/>
                  <a:pt x="20545" y="9466"/>
                  <a:pt x="20937" y="9517"/>
                </a:cubicBezTo>
                <a:lnTo>
                  <a:pt x="20937" y="11323"/>
                </a:lnTo>
                <a:cubicBezTo>
                  <a:pt x="20233" y="12170"/>
                  <a:pt x="20415" y="11781"/>
                  <a:pt x="21600" y="15017"/>
                </a:cubicBezTo>
                <a:cubicBezTo>
                  <a:pt x="21329" y="15185"/>
                  <a:pt x="20628" y="15656"/>
                  <a:pt x="20482" y="18261"/>
                </a:cubicBezTo>
                <a:lnTo>
                  <a:pt x="19628" y="18261"/>
                </a:lnTo>
                <a:cubicBezTo>
                  <a:pt x="18774" y="18624"/>
                  <a:pt x="17959" y="20627"/>
                  <a:pt x="16995" y="18741"/>
                </a:cubicBezTo>
                <a:cubicBezTo>
                  <a:pt x="15979" y="18957"/>
                  <a:pt x="15533" y="17237"/>
                  <a:pt x="14633" y="18509"/>
                </a:cubicBezTo>
                <a:cubicBezTo>
                  <a:pt x="13790" y="19702"/>
                  <a:pt x="13819" y="17869"/>
                  <a:pt x="13295" y="19293"/>
                </a:cubicBezTo>
                <a:cubicBezTo>
                  <a:pt x="13151" y="19685"/>
                  <a:pt x="12771" y="19994"/>
                  <a:pt x="12214" y="20303"/>
                </a:cubicBezTo>
                <a:cubicBezTo>
                  <a:pt x="11492" y="19756"/>
                  <a:pt x="11293" y="19961"/>
                  <a:pt x="10973" y="18903"/>
                </a:cubicBezTo>
                <a:close/>
              </a:path>
            </a:pathLst>
          </a:custGeom>
          <a:solidFill>
            <a:srgbClr val="C9D0D8"/>
          </a:solidFill>
          <a:ln w="6350" cap="flat">
            <a:solidFill>
              <a:srgbClr val="FFFFFF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/>
            <a:endParaRPr dirty="0"/>
          </a:p>
        </p:txBody>
      </p:sp>
      <p:sp>
        <p:nvSpPr>
          <p:cNvPr id="31" name="Shape 34"/>
          <p:cNvSpPr/>
          <p:nvPr/>
        </p:nvSpPr>
        <p:spPr>
          <a:xfrm>
            <a:off x="1943100" y="381000"/>
            <a:ext cx="9524999" cy="6019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303" extrusionOk="0">
                <a:moveTo>
                  <a:pt x="10973" y="18903"/>
                </a:moveTo>
                <a:cubicBezTo>
                  <a:pt x="10086" y="15967"/>
                  <a:pt x="10030" y="20270"/>
                  <a:pt x="9323" y="18623"/>
                </a:cubicBezTo>
                <a:cubicBezTo>
                  <a:pt x="9104" y="18114"/>
                  <a:pt x="7882" y="17771"/>
                  <a:pt x="7222" y="17647"/>
                </a:cubicBezTo>
                <a:cubicBezTo>
                  <a:pt x="7222" y="16588"/>
                  <a:pt x="7421" y="16484"/>
                  <a:pt x="6403" y="16307"/>
                </a:cubicBezTo>
                <a:cubicBezTo>
                  <a:pt x="6426" y="15681"/>
                  <a:pt x="6412" y="14840"/>
                  <a:pt x="6295" y="14663"/>
                </a:cubicBezTo>
                <a:cubicBezTo>
                  <a:pt x="5815" y="14808"/>
                  <a:pt x="4982" y="16362"/>
                  <a:pt x="4319" y="16362"/>
                </a:cubicBezTo>
                <a:lnTo>
                  <a:pt x="4007" y="14016"/>
                </a:lnTo>
                <a:lnTo>
                  <a:pt x="3370" y="14016"/>
                </a:lnTo>
                <a:cubicBezTo>
                  <a:pt x="3325" y="13765"/>
                  <a:pt x="2702" y="10250"/>
                  <a:pt x="1047" y="8307"/>
                </a:cubicBezTo>
                <a:cubicBezTo>
                  <a:pt x="1089" y="4440"/>
                  <a:pt x="614" y="4804"/>
                  <a:pt x="0" y="4698"/>
                </a:cubicBezTo>
                <a:cubicBezTo>
                  <a:pt x="584" y="4343"/>
                  <a:pt x="1508" y="3942"/>
                  <a:pt x="1737" y="3434"/>
                </a:cubicBezTo>
                <a:cubicBezTo>
                  <a:pt x="2739" y="1201"/>
                  <a:pt x="3035" y="4699"/>
                  <a:pt x="3719" y="3009"/>
                </a:cubicBezTo>
                <a:cubicBezTo>
                  <a:pt x="4408" y="1304"/>
                  <a:pt x="5382" y="3283"/>
                  <a:pt x="7030" y="1574"/>
                </a:cubicBezTo>
                <a:cubicBezTo>
                  <a:pt x="8791" y="-250"/>
                  <a:pt x="8800" y="1893"/>
                  <a:pt x="9359" y="625"/>
                </a:cubicBezTo>
                <a:cubicBezTo>
                  <a:pt x="10064" y="-973"/>
                  <a:pt x="9933" y="1012"/>
                  <a:pt x="11241" y="884"/>
                </a:cubicBezTo>
                <a:cubicBezTo>
                  <a:pt x="13318" y="682"/>
                  <a:pt x="11295" y="3202"/>
                  <a:pt x="12843" y="3089"/>
                </a:cubicBezTo>
                <a:cubicBezTo>
                  <a:pt x="20151" y="2556"/>
                  <a:pt x="16224" y="5487"/>
                  <a:pt x="17655" y="7510"/>
                </a:cubicBezTo>
                <a:cubicBezTo>
                  <a:pt x="18298" y="8419"/>
                  <a:pt x="18962" y="7494"/>
                  <a:pt x="20079" y="8886"/>
                </a:cubicBezTo>
                <a:cubicBezTo>
                  <a:pt x="20460" y="9361"/>
                  <a:pt x="20545" y="9466"/>
                  <a:pt x="20937" y="9517"/>
                </a:cubicBezTo>
                <a:lnTo>
                  <a:pt x="20937" y="11323"/>
                </a:lnTo>
                <a:cubicBezTo>
                  <a:pt x="20233" y="12170"/>
                  <a:pt x="20415" y="11781"/>
                  <a:pt x="21600" y="15017"/>
                </a:cubicBezTo>
                <a:cubicBezTo>
                  <a:pt x="21329" y="15185"/>
                  <a:pt x="20628" y="15656"/>
                  <a:pt x="20482" y="18261"/>
                </a:cubicBezTo>
                <a:lnTo>
                  <a:pt x="19628" y="18261"/>
                </a:lnTo>
                <a:cubicBezTo>
                  <a:pt x="18774" y="18624"/>
                  <a:pt x="17959" y="20627"/>
                  <a:pt x="16995" y="18741"/>
                </a:cubicBezTo>
                <a:cubicBezTo>
                  <a:pt x="15979" y="18957"/>
                  <a:pt x="15533" y="17237"/>
                  <a:pt x="14633" y="18509"/>
                </a:cubicBezTo>
                <a:cubicBezTo>
                  <a:pt x="13790" y="19702"/>
                  <a:pt x="13819" y="17869"/>
                  <a:pt x="13295" y="19293"/>
                </a:cubicBezTo>
                <a:cubicBezTo>
                  <a:pt x="13151" y="19685"/>
                  <a:pt x="12771" y="19994"/>
                  <a:pt x="12214" y="20303"/>
                </a:cubicBezTo>
                <a:cubicBezTo>
                  <a:pt x="11492" y="19756"/>
                  <a:pt x="11293" y="19961"/>
                  <a:pt x="10973" y="18903"/>
                </a:cubicBez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 w="6350" cap="flat">
            <a:solidFill>
              <a:srgbClr val="FFFFFF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/>
            <a:endParaRPr dirty="0"/>
          </a:p>
        </p:txBody>
      </p:sp>
      <p:sp>
        <p:nvSpPr>
          <p:cNvPr id="29" name="Rectangle 28"/>
          <p:cNvSpPr/>
          <p:nvPr/>
        </p:nvSpPr>
        <p:spPr>
          <a:xfrm>
            <a:off x="1564388" y="2236738"/>
            <a:ext cx="100434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4800" b="1" dirty="0" smtClean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Увс аймгийн нийгэм</a:t>
            </a:r>
            <a:r>
              <a:rPr lang="mn-MN" sz="4800" b="1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, </a:t>
            </a:r>
            <a:endParaRPr lang="en-US" sz="4800" b="1" dirty="0" smtClean="0">
              <a:solidFill>
                <a:schemeClr val="bg1"/>
              </a:solidFill>
              <a:latin typeface="Tahoma" charset="0"/>
              <a:ea typeface="Tahoma" charset="0"/>
              <a:cs typeface="Tahoma" charset="0"/>
            </a:endParaRPr>
          </a:p>
          <a:p>
            <a:pPr algn="ctr"/>
            <a:r>
              <a:rPr lang="mn-MN" sz="4800" b="1" dirty="0" smtClean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эдийн </a:t>
            </a:r>
            <a:r>
              <a:rPr lang="mn-MN" sz="4800" b="1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засгийн</a:t>
            </a:r>
            <a:r>
              <a:rPr lang="en-US" sz="4800" b="1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mn-MN" sz="4800" b="1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байдал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mn-MN" sz="4800" b="1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201</a:t>
            </a:r>
            <a:r>
              <a:rPr lang="en-US" sz="4800" b="1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9</a:t>
            </a:r>
            <a:r>
              <a:rPr lang="mn-MN" sz="4800" b="1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 оны</a:t>
            </a:r>
            <a:r>
              <a:rPr lang="en-US" sz="4800" b="1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 6</a:t>
            </a:r>
            <a:r>
              <a:rPr lang="en-US" sz="4800" b="1" dirty="0" smtClean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mn-MN" sz="4800" b="1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сард</a:t>
            </a:r>
            <a:endParaRPr lang="en-US" sz="4800" b="1" dirty="0">
              <a:solidFill>
                <a:schemeClr val="bg1"/>
              </a:solidFill>
              <a:latin typeface="Tahoma" charset="0"/>
              <a:ea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33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282521"/>
            <a:ext cx="51988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mn-MN" sz="2400" b="1" cap="all" dirty="0">
                <a:solidFill>
                  <a:srgbClr val="002060"/>
                </a:solidFill>
                <a:latin typeface="Tahoma" charset="0"/>
              </a:rPr>
              <a:t>ХЭРЭГЛЭЭНИЙ ҮНИЙН ИНДЕКС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5225" y="1371371"/>
            <a:ext cx="81856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b="1" dirty="0">
                <a:solidFill>
                  <a:srgbClr val="0032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Хэрэглээний бараа, үйлчилгээний үнэ 2019 оны </a:t>
            </a:r>
            <a:r>
              <a:rPr lang="mn-MN" sz="1600" b="1" dirty="0" smtClean="0">
                <a:solidFill>
                  <a:srgbClr val="0032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дугаар сард аймгийн </a:t>
            </a:r>
            <a:r>
              <a:rPr lang="mn-MN" sz="1600" b="1" dirty="0">
                <a:solidFill>
                  <a:srgbClr val="0032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хэмжээнд өмнөх сараас </a:t>
            </a:r>
            <a:r>
              <a:rPr lang="mn-MN" sz="1600" b="1" dirty="0" smtClean="0">
                <a:solidFill>
                  <a:srgbClr val="0032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0.7 </a:t>
            </a:r>
            <a:r>
              <a:rPr lang="mn-MN" sz="1600" b="1" dirty="0">
                <a:solidFill>
                  <a:srgbClr val="0032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хувиар </a:t>
            </a:r>
            <a:r>
              <a:rPr lang="mn-MN" sz="1600" b="1" dirty="0" smtClean="0">
                <a:solidFill>
                  <a:srgbClr val="0032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буурч, </a:t>
            </a:r>
            <a:r>
              <a:rPr lang="mn-MN" sz="1600" b="1" dirty="0">
                <a:solidFill>
                  <a:srgbClr val="0032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өмнөх </a:t>
            </a:r>
            <a:r>
              <a:rPr lang="mn-MN" sz="1600" b="1" dirty="0" smtClean="0">
                <a:solidFill>
                  <a:srgbClr val="0032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эцсээс 5.3 хувь, өмнөх оны </a:t>
            </a:r>
            <a:r>
              <a:rPr lang="mn-MN" sz="1600" b="1" dirty="0">
                <a:solidFill>
                  <a:srgbClr val="0032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мөн үеэс </a:t>
            </a:r>
            <a:r>
              <a:rPr lang="mn-MN" sz="1600" b="1" dirty="0" smtClean="0">
                <a:solidFill>
                  <a:srgbClr val="0032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7.1 </a:t>
            </a:r>
            <a:r>
              <a:rPr lang="mn-MN" sz="1600" b="1" dirty="0">
                <a:solidFill>
                  <a:srgbClr val="0032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хувиар өссөн байна.</a:t>
            </a:r>
            <a:endParaRPr lang="en-US" sz="1600" b="1" dirty="0">
              <a:solidFill>
                <a:srgbClr val="00329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47383" y="2621340"/>
            <a:ext cx="81812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Хэрэглээний бараа, үйлчилгээний үнэ 2019 оны </a:t>
            </a:r>
            <a:r>
              <a:rPr lang="mn-MN" sz="16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дугаар сард </a:t>
            </a:r>
            <a:r>
              <a:rPr lang="mn-MN" sz="16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өмнөх оны мөн </a:t>
            </a:r>
            <a:r>
              <a:rPr lang="mn-MN" sz="16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үеэс 5.3 </a:t>
            </a:r>
            <a:r>
              <a:rPr lang="mn-MN" sz="16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хувиар </a:t>
            </a:r>
            <a:r>
              <a:rPr lang="mn-MN" sz="16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өсөхөд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боловсролын үйлчилгээ, орон сууцны бүлгээс бусад бүх бүлгийн үнэ 0.8 - 13.9 хувиар  өссөн нь голлон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нөлөөлсөн байна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75225" y="4945822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Хэрэглээний бараа, үйлчилгээний үнэ Өмнөх </a:t>
            </a:r>
            <a:r>
              <a:rPr lang="mn-MN" sz="16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сараас </a:t>
            </a:r>
            <a:r>
              <a:rPr lang="mn-MN" sz="16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0.7 хувиар буурахад </a:t>
            </a:r>
            <a:r>
              <a:rPr lang="mn-MN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хүнсний бараа,орон сууцны бүлгийн үнэ 0.3 - 3.1 хувиар  буурсан нь голлон нөлөөлсөн байна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895600"/>
            <a:ext cx="2209800" cy="16837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194" y="1017120"/>
            <a:ext cx="2347006" cy="17374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41" y="4720463"/>
            <a:ext cx="2282259" cy="152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06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6" b="9749"/>
          <a:stretch/>
        </p:blipFill>
        <p:spPr>
          <a:xfrm>
            <a:off x="5946758" y="2665041"/>
            <a:ext cx="2104058" cy="1217214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7055310" y="3497836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83</a:t>
            </a:r>
            <a:r>
              <a:rPr lang="mn-MN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8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%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923692" y="469566"/>
            <a:ext cx="4876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mn-MN" sz="1400" b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ТӨЛЛӨЛТ, ТӨЛ БОЙЖИЛТ</a:t>
            </a:r>
            <a:endParaRPr lang="en-US" sz="1400" dirty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20607" y="116592"/>
            <a:ext cx="24817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cap="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 аж ахуй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2" t="30042" r="12201" b="11000"/>
          <a:stretch/>
        </p:blipFill>
        <p:spPr>
          <a:xfrm>
            <a:off x="1100090" y="640971"/>
            <a:ext cx="3424776" cy="18904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247597" y="4047665"/>
            <a:ext cx="44166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mn-MN" sz="1400" b="1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ТОМ МАЛЫН ЗҮЙ БУС </a:t>
            </a:r>
            <a:r>
              <a:rPr lang="mn-MN" sz="1400" b="1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ХОРОГДОЛ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63" y="4247418"/>
            <a:ext cx="3461392" cy="242814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01761" y="700399"/>
            <a:ext cx="7660931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2000250" algn="l"/>
              </a:tabLst>
            </a:pPr>
            <a:r>
              <a:rPr lang="mn-MN" dirty="0">
                <a:latin typeface="Arial" panose="020B0604020202020204" pitchFamily="34" charset="0"/>
                <a:ea typeface="Times New Roman" panose="02020603050405020304" pitchFamily="18" charset="0"/>
              </a:rPr>
              <a:t>Аймгийн хэмжээнд 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1092.8</a:t>
            </a:r>
            <a:r>
              <a:rPr lang="mn-MN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мянган хээлтэгч мал төллөөд </a:t>
            </a:r>
            <a:r>
              <a:rPr lang="mn-MN" dirty="0">
                <a:latin typeface="Arial" panose="020B0604020202020204" pitchFamily="34" charset="0"/>
                <a:ea typeface="Times New Roman" panose="02020603050405020304" pitchFamily="18" charset="0"/>
              </a:rPr>
              <a:t>байна. 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12878" y="2456796"/>
            <a:ext cx="351515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2000250" algn="l"/>
              </a:tabLst>
            </a:pPr>
            <a:r>
              <a:rPr lang="mn-MN" sz="1600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Гарсан төлийн </a:t>
            </a:r>
            <a:r>
              <a:rPr lang="mn-MN" sz="1600" dirty="0" smtClean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93.</a:t>
            </a:r>
            <a:r>
              <a:rPr lang="en-US" sz="1600" dirty="0" smtClean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r>
              <a:rPr lang="mn-MN" sz="1600" dirty="0" smtClean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mn-MN" sz="1600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хувь буюу </a:t>
            </a:r>
            <a:r>
              <a:rPr lang="en-US" sz="1600" dirty="0" smtClean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1020</a:t>
            </a:r>
            <a:r>
              <a:rPr lang="mn-MN" sz="1600" dirty="0" smtClean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US" sz="1600" dirty="0" smtClean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5</a:t>
            </a:r>
            <a:r>
              <a:rPr lang="mn-MN" sz="1600" dirty="0" smtClean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mn-MN" sz="1600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мянган төл бойжиж байна. Бойжуулсан төл өмнөх оны мөн үеэс </a:t>
            </a:r>
            <a:r>
              <a:rPr lang="en-US" sz="1600" dirty="0" smtClean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62</a:t>
            </a:r>
            <a:r>
              <a:rPr lang="mn-MN" sz="1600" dirty="0" smtClean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US" sz="1600" dirty="0" smtClean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0</a:t>
            </a:r>
            <a:r>
              <a:rPr lang="mn-MN" sz="1600" dirty="0" smtClean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en-US" sz="1600" dirty="0" smtClean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6</a:t>
            </a:r>
            <a:r>
              <a:rPr lang="mn-MN" sz="1600" dirty="0" smtClean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US" sz="1600" dirty="0" smtClean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5</a:t>
            </a:r>
            <a:r>
              <a:rPr lang="mn-MN" sz="1600" dirty="0" smtClean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mn-MN" sz="1600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%) мянгаар өссөн байна. </a:t>
            </a:r>
            <a:r>
              <a:rPr lang="mn-MN" sz="1600" dirty="0" smtClean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1600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4" t="6960" r="8241" b="7362"/>
          <a:stretch/>
        </p:blipFill>
        <p:spPr>
          <a:xfrm>
            <a:off x="10397340" y="1361175"/>
            <a:ext cx="1612060" cy="1219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573" y="1384286"/>
            <a:ext cx="1929214" cy="11459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7" t="7778" r="6667" b="54444"/>
          <a:stretch/>
        </p:blipFill>
        <p:spPr>
          <a:xfrm>
            <a:off x="7731899" y="1361175"/>
            <a:ext cx="1932329" cy="118890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125360" y="1838357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62.7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%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43863" y="1662820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64.9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%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955128" y="1662820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39.8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%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5" t="50727" r="5088"/>
          <a:stretch/>
        </p:blipFill>
        <p:spPr>
          <a:xfrm>
            <a:off x="9285909" y="2681443"/>
            <a:ext cx="1929214" cy="1168336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9800492" y="3313170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71</a:t>
            </a:r>
            <a:r>
              <a:rPr lang="mn-MN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7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%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724400" y="4333278"/>
            <a:ext cx="69051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000250" algn="l"/>
              </a:tabLst>
            </a:pPr>
            <a:r>
              <a:rPr lang="mn-MN" dirty="0">
                <a:latin typeface="Arial" panose="020B0604020202020204" pitchFamily="34" charset="0"/>
                <a:ea typeface="Times New Roman" panose="02020603050405020304" pitchFamily="18" charset="0"/>
              </a:rPr>
              <a:t>Том малын зүй бус хорогдол 201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9</a:t>
            </a:r>
            <a:r>
              <a:rPr lang="mn-MN" dirty="0">
                <a:latin typeface="Arial" panose="020B0604020202020204" pitchFamily="34" charset="0"/>
                <a:ea typeface="Times New Roman" panose="02020603050405020304" pitchFamily="18" charset="0"/>
              </a:rPr>
              <a:t> оны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э</a:t>
            </a:r>
            <a:r>
              <a:rPr lang="mn-MN" dirty="0">
                <a:latin typeface="Arial" panose="020B0604020202020204" pitchFamily="34" charset="0"/>
                <a:ea typeface="Times New Roman" panose="02020603050405020304" pitchFamily="18" charset="0"/>
              </a:rPr>
              <a:t>хний 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6</a:t>
            </a:r>
            <a:r>
              <a:rPr lang="mn-MN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mn-MN" dirty="0">
                <a:latin typeface="Arial" panose="020B0604020202020204" pitchFamily="34" charset="0"/>
                <a:ea typeface="Times New Roman" panose="02020603050405020304" pitchFamily="18" charset="0"/>
              </a:rPr>
              <a:t>сард  аймгийн хэмжээнд 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123</a:t>
            </a:r>
            <a:r>
              <a:rPr lang="mn-MN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5</a:t>
            </a:r>
            <a:r>
              <a:rPr lang="mn-MN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mn-MN" dirty="0">
                <a:latin typeface="Arial" panose="020B0604020202020204" pitchFamily="34" charset="0"/>
                <a:ea typeface="Times New Roman" panose="02020603050405020304" pitchFamily="18" charset="0"/>
              </a:rPr>
              <a:t>мянга болж, өмнөх оны мөн үеэс 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25</a:t>
            </a:r>
            <a:r>
              <a:rPr lang="mn-MN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9 (26</a:t>
            </a:r>
            <a:r>
              <a:rPr lang="mn-MN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5%)</a:t>
            </a:r>
            <a:r>
              <a:rPr lang="mn-MN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mn-MN" dirty="0">
                <a:latin typeface="Arial" panose="020B0604020202020204" pitchFamily="34" charset="0"/>
                <a:ea typeface="Times New Roman" panose="02020603050405020304" pitchFamily="18" charset="0"/>
              </a:rPr>
              <a:t>мянгаар өслөө. 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2000250" algn="l"/>
              </a:tabLst>
            </a:pPr>
            <a:r>
              <a:rPr lang="mn-MN" dirty="0">
                <a:latin typeface="Arial" panose="020B0604020202020204" pitchFamily="34" charset="0"/>
                <a:ea typeface="Times New Roman" panose="02020603050405020304" pitchFamily="18" charset="0"/>
              </a:rPr>
              <a:t>Том малын зүй бус хорогдлыг төрлөөр нь авч үзвэл, ямаа 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55.5</a:t>
            </a:r>
            <a:r>
              <a:rPr lang="mn-MN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mn-MN" dirty="0">
                <a:latin typeface="Arial" panose="020B0604020202020204" pitchFamily="34" charset="0"/>
                <a:ea typeface="Times New Roman" panose="02020603050405020304" pitchFamily="18" charset="0"/>
              </a:rPr>
              <a:t>мянга, хонь 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62.0</a:t>
            </a:r>
            <a:r>
              <a:rPr lang="mn-MN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mn-MN" dirty="0">
                <a:latin typeface="Arial" panose="020B0604020202020204" pitchFamily="34" charset="0"/>
                <a:ea typeface="Times New Roman" panose="02020603050405020304" pitchFamily="18" charset="0"/>
              </a:rPr>
              <a:t>мянга, үхэр 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mn-MN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7</a:t>
            </a:r>
            <a:r>
              <a:rPr lang="mn-MN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mn-MN" dirty="0">
                <a:latin typeface="Arial" panose="020B0604020202020204" pitchFamily="34" charset="0"/>
                <a:ea typeface="Times New Roman" panose="02020603050405020304" pitchFamily="18" charset="0"/>
              </a:rPr>
              <a:t>мянга, адуу 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mn-MN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mn-MN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mn-MN" dirty="0">
                <a:latin typeface="Arial" panose="020B0604020202020204" pitchFamily="34" charset="0"/>
                <a:ea typeface="Times New Roman" panose="02020603050405020304" pitchFamily="18" charset="0"/>
              </a:rPr>
              <a:t>мянга, тэмээ 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116</a:t>
            </a:r>
            <a:r>
              <a:rPr lang="mn-MN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-аар </a:t>
            </a:r>
            <a:r>
              <a:rPr lang="mn-MN" dirty="0">
                <a:latin typeface="Arial" panose="020B0604020202020204" pitchFamily="34" charset="0"/>
                <a:ea typeface="Times New Roman" panose="02020603050405020304" pitchFamily="18" charset="0"/>
              </a:rPr>
              <a:t>хорогдсон байна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2000250" algn="l"/>
              </a:tabLst>
            </a:pPr>
            <a:r>
              <a:rPr lang="mn-MN" dirty="0">
                <a:latin typeface="Arial" panose="020B0604020202020204" pitchFamily="34" charset="0"/>
                <a:ea typeface="Times New Roman" panose="02020603050405020304" pitchFamily="18" charset="0"/>
              </a:rPr>
              <a:t>Нийт хорогдсон малын </a:t>
            </a:r>
            <a:r>
              <a:rPr lang="mn-MN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44.9 </a:t>
            </a:r>
            <a:r>
              <a:rPr lang="mn-MN" dirty="0">
                <a:latin typeface="Arial" panose="020B0604020202020204" pitchFamily="34" charset="0"/>
                <a:ea typeface="Times New Roman" panose="02020603050405020304" pitchFamily="18" charset="0"/>
              </a:rPr>
              <a:t>хувийг ямаа, </a:t>
            </a:r>
            <a:r>
              <a:rPr lang="mn-MN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50.3 </a:t>
            </a:r>
            <a:r>
              <a:rPr lang="mn-MN" dirty="0">
                <a:latin typeface="Arial" panose="020B0604020202020204" pitchFamily="34" charset="0"/>
                <a:ea typeface="Times New Roman" panose="02020603050405020304" pitchFamily="18" charset="0"/>
              </a:rPr>
              <a:t>хувийг хонь эзэлж байна.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1100090" y="3950847"/>
            <a:ext cx="10787110" cy="28226"/>
          </a:xfrm>
          <a:prstGeom prst="line">
            <a:avLst/>
          </a:prstGeom>
          <a:ln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332082" y="804016"/>
            <a:ext cx="6605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370.6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02762" y="872096"/>
            <a:ext cx="6605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23.1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06330" y="872096"/>
            <a:ext cx="6605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575.1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74325" y="1736122"/>
            <a:ext cx="6605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48.5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86170" y="1847455"/>
            <a:ext cx="6605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</a:t>
            </a:r>
            <a:endParaRPr lang="en-US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17022" y="5089620"/>
            <a:ext cx="704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 smtClean="0">
                <a:latin typeface="Arial" panose="020B0604020202020204" pitchFamily="34" charset="0"/>
                <a:cs typeface="Arial" panose="020B0604020202020204" pitchFamily="34" charset="0"/>
              </a:rPr>
              <a:t>25,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mn-MN" dirty="0" smtClean="0"/>
              <a:t> </a:t>
            </a:r>
            <a:endParaRPr lang="en-US" dirty="0"/>
          </a:p>
        </p:txBody>
      </p:sp>
      <p:sp>
        <p:nvSpPr>
          <p:cNvPr id="5" name="Up Arrow 4"/>
          <p:cNvSpPr/>
          <p:nvPr/>
        </p:nvSpPr>
        <p:spPr>
          <a:xfrm>
            <a:off x="3696788" y="5009076"/>
            <a:ext cx="249975" cy="42274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79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271937"/>
            <a:ext cx="29742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cap="all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ГАЗАР ТАРИАЛАН</a:t>
            </a:r>
            <a:endParaRPr lang="mn-MN" sz="2400" b="1" cap="all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75917" y="778877"/>
            <a:ext cx="11049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mn-MN" sz="2000" b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16548.0 </a:t>
            </a:r>
            <a:r>
              <a:rPr lang="mn-MN" sz="20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га-д үр тариа</a:t>
            </a: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mn-MN" sz="20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үүнээс </a:t>
            </a:r>
            <a:r>
              <a:rPr lang="mn-MN" sz="2000" b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15982.0 </a:t>
            </a:r>
            <a:r>
              <a:rPr lang="mn-MN" sz="20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га-д улаан буудай</a:t>
            </a: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mn-MN" sz="2000" b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259.0 </a:t>
            </a:r>
            <a:r>
              <a:rPr lang="mn-MN" sz="20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га-д төмс</a:t>
            </a: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mn-MN" sz="2000" b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271.5 </a:t>
            </a:r>
            <a:r>
              <a:rPr lang="mn-MN" sz="20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га-д хүнсний ногоо</a:t>
            </a: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mn-MN" sz="2000" b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320 </a:t>
            </a:r>
            <a:r>
              <a:rPr lang="mn-MN" sz="20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га-д техникийн ургамал, </a:t>
            </a:r>
            <a:r>
              <a:rPr lang="mn-MN" sz="2000" b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2907.5 </a:t>
            </a:r>
            <a:r>
              <a:rPr lang="mn-MN" sz="20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га-д тэжээлийн ургамал нийт </a:t>
            </a:r>
            <a:r>
              <a:rPr lang="mn-MN" sz="2000" b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20.3 </a:t>
            </a:r>
            <a:r>
              <a:rPr lang="mn-MN" sz="20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мянган га-д тариалалт хийгээд байна</a:t>
            </a: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0266" y="1890816"/>
            <a:ext cx="510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ҮР ТАРИАН ТАРИАЛСАН ТАЛБАЙ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га-аар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mn-MN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жил бүрийн </a:t>
            </a: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сарын байдлаар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24600" y="1876482"/>
            <a:ext cx="5273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ТӨМС, ХҮНСНИЙ НОГООНЫ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ТАРИАЛСАН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ТАЛБАЙ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га-аар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endParaRPr lang="mn-MN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жил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бүрийн </a:t>
            </a: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сарын байдлаар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4211" t="4768" r="2730" b="1850"/>
          <a:stretch/>
        </p:blipFill>
        <p:spPr>
          <a:xfrm>
            <a:off x="990600" y="2626426"/>
            <a:ext cx="4986215" cy="3352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2007" r="2926"/>
          <a:stretch/>
        </p:blipFill>
        <p:spPr>
          <a:xfrm>
            <a:off x="6400800" y="2590800"/>
            <a:ext cx="5559686" cy="319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38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2276" y="1026095"/>
            <a:ext cx="2459124" cy="16409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4419601"/>
            <a:ext cx="274320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400" y="2971800"/>
            <a:ext cx="2362201" cy="9266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19199" y="285377"/>
            <a:ext cx="24400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sz="2400" b="1" cap="all" dirty="0">
                <a:solidFill>
                  <a:srgbClr val="002060"/>
                </a:solidFill>
                <a:latin typeface="Tahoma" charset="0"/>
              </a:rPr>
              <a:t>АЖ ҮЙЛДВЭР</a:t>
            </a:r>
            <a:r>
              <a:rPr lang="en-US" sz="2400" b="1" cap="all" dirty="0">
                <a:solidFill>
                  <a:srgbClr val="002060"/>
                </a:solidFill>
                <a:latin typeface="Tahoma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0" y="1295400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dirty="0" smtClean="0">
                <a:solidFill>
                  <a:srgbClr val="000000"/>
                </a:solidFill>
                <a:latin typeface="Tahoma" charset="0"/>
              </a:rPr>
              <a:t>Аж </a:t>
            </a:r>
            <a:r>
              <a:rPr lang="mn-MN" dirty="0">
                <a:solidFill>
                  <a:srgbClr val="000000"/>
                </a:solidFill>
                <a:latin typeface="Tahoma" charset="0"/>
              </a:rPr>
              <a:t>үйлдвэрийн салбарын нийт үйлдвэрлэл 2019 оны </a:t>
            </a:r>
            <a:r>
              <a:rPr lang="en-US" dirty="0" smtClean="0">
                <a:solidFill>
                  <a:srgbClr val="000000"/>
                </a:solidFill>
                <a:latin typeface="Tahoma" charset="0"/>
              </a:rPr>
              <a:t>6</a:t>
            </a:r>
            <a:r>
              <a:rPr lang="mn-MN" dirty="0" smtClean="0">
                <a:solidFill>
                  <a:srgbClr val="000000"/>
                </a:solidFill>
                <a:latin typeface="Tahoma" charset="0"/>
              </a:rPr>
              <a:t> дугаар сард  6.0 тэрбум </a:t>
            </a:r>
            <a:r>
              <a:rPr lang="mn-MN" dirty="0">
                <a:solidFill>
                  <a:srgbClr val="000000"/>
                </a:solidFill>
                <a:latin typeface="Tahoma" charset="0"/>
              </a:rPr>
              <a:t>төгрөгт хүрч, өмнөх оны мөн үеэс </a:t>
            </a:r>
            <a:r>
              <a:rPr lang="mn-MN" dirty="0" smtClean="0">
                <a:solidFill>
                  <a:srgbClr val="000000"/>
                </a:solidFill>
                <a:latin typeface="Tahoma" charset="0"/>
              </a:rPr>
              <a:t>7.7 %  буурсан байна. </a:t>
            </a:r>
            <a:endParaRPr lang="en-US" dirty="0">
              <a:solidFill>
                <a:srgbClr val="000000"/>
              </a:solidFill>
              <a:latin typeface="Tahoma" charset="0"/>
              <a:ea typeface="Calibri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0" y="2819400"/>
            <a:ext cx="800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dirty="0" smtClean="0">
                <a:solidFill>
                  <a:srgbClr val="000000"/>
                </a:solidFill>
                <a:latin typeface="Tahoma" charset="0"/>
              </a:rPr>
              <a:t>Үүнд, </a:t>
            </a:r>
            <a:r>
              <a:rPr lang="mn-MN" dirty="0">
                <a:solidFill>
                  <a:srgbClr val="000000"/>
                </a:solidFill>
                <a:latin typeface="Tahoma" charset="0"/>
              </a:rPr>
              <a:t>уул уурхай, олборлох аж үйлдвэрийн нийт үйлдвэрлэл өмнөх оны мөн үеэс </a:t>
            </a:r>
            <a:r>
              <a:rPr lang="mn-MN" dirty="0" smtClean="0">
                <a:solidFill>
                  <a:srgbClr val="000000"/>
                </a:solidFill>
                <a:latin typeface="Tahoma" charset="0"/>
              </a:rPr>
              <a:t>42.</a:t>
            </a:r>
            <a:r>
              <a:rPr lang="en-US" dirty="0" smtClean="0">
                <a:solidFill>
                  <a:srgbClr val="000000"/>
                </a:solidFill>
                <a:latin typeface="Tahoma" charset="0"/>
              </a:rPr>
              <a:t>8</a:t>
            </a:r>
            <a:r>
              <a:rPr lang="mn-MN" dirty="0" smtClean="0">
                <a:solidFill>
                  <a:srgbClr val="000000"/>
                </a:solidFill>
                <a:latin typeface="Tahoma" charset="0"/>
              </a:rPr>
              <a:t> % , боловсруулах аж үйлдвэрлэл 15.5</a:t>
            </a:r>
            <a:r>
              <a:rPr lang="en-US" dirty="0" smtClean="0">
                <a:solidFill>
                  <a:srgbClr val="000000"/>
                </a:solidFill>
                <a:latin typeface="Tahoma" charset="0"/>
              </a:rPr>
              <a:t> %</a:t>
            </a:r>
            <a:r>
              <a:rPr lang="mn-MN" dirty="0" smtClean="0">
                <a:solidFill>
                  <a:srgbClr val="000000"/>
                </a:solidFill>
                <a:latin typeface="Tahoma" charset="0"/>
              </a:rPr>
              <a:t> буурсан нь голлон нөлөөлөв</a:t>
            </a:r>
            <a:r>
              <a:rPr lang="mn-MN" dirty="0">
                <a:solidFill>
                  <a:srgbClr val="000000"/>
                </a:solidFill>
                <a:latin typeface="Tahoma" charset="0"/>
              </a:rPr>
              <a:t>.</a:t>
            </a:r>
            <a:r>
              <a:rPr lang="mn-MN" dirty="0" smtClean="0">
                <a:solidFill>
                  <a:srgbClr val="000000"/>
                </a:solidFill>
                <a:latin typeface="Tahoma" charset="0"/>
              </a:rPr>
              <a:t> Харин дулааны үйлдвэрлэл 0.4 </a:t>
            </a:r>
            <a:r>
              <a:rPr lang="en-US" dirty="0" smtClean="0">
                <a:solidFill>
                  <a:srgbClr val="000000"/>
                </a:solidFill>
                <a:latin typeface="Tahoma" charset="0"/>
              </a:rPr>
              <a:t>%</a:t>
            </a:r>
            <a:r>
              <a:rPr lang="mn-MN" dirty="0" smtClean="0">
                <a:solidFill>
                  <a:srgbClr val="000000"/>
                </a:solidFill>
                <a:latin typeface="Tahoma" charset="0"/>
              </a:rPr>
              <a:t>  өссөн байна.</a:t>
            </a:r>
            <a:endParaRPr lang="en-US" dirty="0">
              <a:solidFill>
                <a:srgbClr val="000000"/>
              </a:solidFill>
              <a:latin typeface="Tahoma" charset="0"/>
              <a:ea typeface="Calibri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0" y="4853856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dirty="0">
                <a:solidFill>
                  <a:srgbClr val="000000"/>
                </a:solidFill>
                <a:latin typeface="Tahoma" charset="0"/>
              </a:rPr>
              <a:t>Аж үйлдвэрийн салбарын борлуулсан бүтээгдэхүүн 2019 оны </a:t>
            </a:r>
            <a:r>
              <a:rPr lang="mn-MN" dirty="0" smtClean="0">
                <a:solidFill>
                  <a:srgbClr val="000000"/>
                </a:solidFill>
                <a:latin typeface="Tahoma" charset="0"/>
              </a:rPr>
              <a:t>эхний 6 сард 6.3 тэрбум </a:t>
            </a:r>
            <a:r>
              <a:rPr lang="mn-MN" dirty="0">
                <a:solidFill>
                  <a:srgbClr val="000000"/>
                </a:solidFill>
                <a:latin typeface="Tahoma" charset="0"/>
              </a:rPr>
              <a:t>төгрөгт хүрч, өмнөх оны мөн үеэс </a:t>
            </a:r>
            <a:r>
              <a:rPr lang="mn-MN" dirty="0" smtClean="0">
                <a:solidFill>
                  <a:srgbClr val="000000"/>
                </a:solidFill>
                <a:latin typeface="Tahoma" charset="0"/>
              </a:rPr>
              <a:t>7.9 % буурсан байна. </a:t>
            </a:r>
            <a:endParaRPr lang="en-US" dirty="0">
              <a:solidFill>
                <a:srgbClr val="FF0000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89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56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1351012" y="5296803"/>
            <a:ext cx="103726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 оны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дугаар сард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223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хүн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шинээр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бүртгүүлж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бүртгэлтэй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байсан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55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иргэн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ажилд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зуучлагдан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орж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427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иргэн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ажил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идэвхтэй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хайхгүй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байгаа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шалтгаанаар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бүртгэлээс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хасагдсан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байна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194484" y="291871"/>
            <a:ext cx="52004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БҮРТГЭЛТЭЙ АЖИЛГҮЙ ИРГЭД</a:t>
            </a:r>
            <a:r>
              <a:rPr lang="en-US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86C6592C-9372-4FCE-A651-F326EB9A647E}"/>
              </a:ext>
            </a:extLst>
          </p:cNvPr>
          <p:cNvGrpSpPr/>
          <p:nvPr/>
        </p:nvGrpSpPr>
        <p:grpSpPr>
          <a:xfrm>
            <a:off x="1332379" y="3174068"/>
            <a:ext cx="3880005" cy="1428088"/>
            <a:chOff x="1143000" y="3198633"/>
            <a:chExt cx="3880005" cy="1428088"/>
          </a:xfrm>
        </p:grpSpPr>
        <p:grpSp>
          <p:nvGrpSpPr>
            <p:cNvPr id="20" name="Group 19"/>
            <p:cNvGrpSpPr/>
            <p:nvPr/>
          </p:nvGrpSpPr>
          <p:grpSpPr>
            <a:xfrm>
              <a:off x="1143000" y="3198633"/>
              <a:ext cx="3771444" cy="1428088"/>
              <a:chOff x="1371600" y="2893833"/>
              <a:chExt cx="3269087" cy="1428088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1371600" y="3271678"/>
                <a:ext cx="3269087" cy="1050243"/>
                <a:chOff x="1371600" y="3271678"/>
                <a:chExt cx="3269087" cy="1050243"/>
              </a:xfrm>
            </p:grpSpPr>
            <p:pic>
              <p:nvPicPr>
                <p:cNvPr id="23" name="Picture 22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1371600" y="3368959"/>
                  <a:ext cx="303876" cy="895351"/>
                </a:xfrm>
                <a:prstGeom prst="rect">
                  <a:avLst/>
                </a:prstGeom>
              </p:spPr>
            </p:pic>
            <p:grpSp>
              <p:nvGrpSpPr>
                <p:cNvPr id="24" name="Group 23"/>
                <p:cNvGrpSpPr/>
                <p:nvPr/>
              </p:nvGrpSpPr>
              <p:grpSpPr>
                <a:xfrm>
                  <a:off x="1546444" y="3271678"/>
                  <a:ext cx="3094243" cy="1050243"/>
                  <a:chOff x="1546444" y="3271678"/>
                  <a:chExt cx="3094243" cy="1050243"/>
                </a:xfrm>
              </p:grpSpPr>
              <p:pic>
                <p:nvPicPr>
                  <p:cNvPr id="25" name="Picture 24"/>
                  <p:cNvPicPr>
                    <a:picLocks noChangeAspect="1"/>
                  </p:cNvPicPr>
                  <p:nvPr/>
                </p:nvPicPr>
                <p:blipFill>
                  <a:blip r:embed="rId3" cstate="print"/>
                  <a:stretch>
                    <a:fillRect/>
                  </a:stretch>
                </p:blipFill>
                <p:spPr>
                  <a:xfrm>
                    <a:off x="3022454" y="3356767"/>
                    <a:ext cx="304800" cy="898072"/>
                  </a:xfrm>
                  <a:prstGeom prst="rect">
                    <a:avLst/>
                  </a:prstGeom>
                </p:spPr>
              </p:pic>
              <p:sp>
                <p:nvSpPr>
                  <p:cNvPr id="26" name="Rectangle 25"/>
                  <p:cNvSpPr/>
                  <p:nvPr/>
                </p:nvSpPr>
                <p:spPr>
                  <a:xfrm>
                    <a:off x="1675477" y="3798701"/>
                    <a:ext cx="1139085" cy="52322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800" dirty="0" smtClean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42.7%</a:t>
                    </a:r>
                    <a:endParaRPr lang="en-US" sz="2800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7" name="Rectangle 26"/>
                  <p:cNvSpPr/>
                  <p:nvPr/>
                </p:nvSpPr>
                <p:spPr>
                  <a:xfrm>
                    <a:off x="3424882" y="3768128"/>
                    <a:ext cx="1215805" cy="52322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800" dirty="0" smtClean="0">
                        <a:solidFill>
                          <a:srgbClr val="00B0F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31.1%</a:t>
                    </a:r>
                    <a:endParaRPr lang="en-US" sz="2800" dirty="0">
                      <a:solidFill>
                        <a:srgbClr val="00B0F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1546444" y="3271678"/>
                    <a:ext cx="1297809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mn-MN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Өмнөх</a:t>
                    </a:r>
                    <a:r>
                      <a:rPr lang="en-US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mn-MN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оны</a:t>
                    </a:r>
                    <a:r>
                      <a:rPr lang="en-US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mn-MN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мөн үе</a:t>
                    </a:r>
                  </a:p>
                </p:txBody>
              </p:sp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3178148" y="3276600"/>
                    <a:ext cx="1297809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mn-MN" dirty="0">
                        <a:solidFill>
                          <a:srgbClr val="00B0F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Өмнөх</a:t>
                    </a:r>
                  </a:p>
                  <a:p>
                    <a:pPr algn="ctr"/>
                    <a:r>
                      <a:rPr lang="mn-MN" dirty="0">
                        <a:solidFill>
                          <a:srgbClr val="00B0F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сараас</a:t>
                    </a:r>
                  </a:p>
                </p:txBody>
              </p:sp>
            </p:grpSp>
          </p:grpSp>
          <p:sp>
            <p:nvSpPr>
              <p:cNvPr id="22" name="Rectangle 21"/>
              <p:cNvSpPr/>
              <p:nvPr/>
            </p:nvSpPr>
            <p:spPr>
              <a:xfrm>
                <a:off x="1509656" y="2893833"/>
                <a:ext cx="2926529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mn-MN" sz="17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Нийт бүртгэлтэй ажилгүй иргэд</a:t>
                </a:r>
                <a:endParaRPr lang="en-US" sz="17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0" name="Arrow: Up 29">
              <a:extLst>
                <a:ext uri="{FF2B5EF4-FFF2-40B4-BE49-F238E27FC236}">
                  <a16:creationId xmlns="" xmlns:a16="http://schemas.microsoft.com/office/drawing/2014/main" id="{C7518EC6-8F8A-4F97-8396-7A63AC2B71B4}"/>
                </a:ext>
              </a:extLst>
            </p:cNvPr>
            <p:cNvSpPr/>
            <p:nvPr/>
          </p:nvSpPr>
          <p:spPr>
            <a:xfrm rot="10800000">
              <a:off x="2590800" y="3972579"/>
              <a:ext cx="350000" cy="523221"/>
            </a:xfrm>
            <a:prstGeom prst="upArrow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Arrow: Down 37">
              <a:extLst>
                <a:ext uri="{FF2B5EF4-FFF2-40B4-BE49-F238E27FC236}">
                  <a16:creationId xmlns="" xmlns:a16="http://schemas.microsoft.com/office/drawing/2014/main" id="{7D97C7FB-61F8-4CC7-A1D5-77406027FE06}"/>
                </a:ext>
              </a:extLst>
            </p:cNvPr>
            <p:cNvSpPr/>
            <p:nvPr/>
          </p:nvSpPr>
          <p:spPr>
            <a:xfrm rot="10800000" flipV="1">
              <a:off x="4654297" y="4078239"/>
              <a:ext cx="368708" cy="529632"/>
            </a:xfrm>
            <a:prstGeom prst="downArrow">
              <a:avLst/>
            </a:prstGeom>
            <a:solidFill>
              <a:srgbClr val="00A8DF"/>
            </a:solidFill>
            <a:ln>
              <a:solidFill>
                <a:srgbClr val="00A8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F73C37A9-FD39-4E30-8FC9-3A48BBAF42B7}"/>
              </a:ext>
            </a:extLst>
          </p:cNvPr>
          <p:cNvGrpSpPr/>
          <p:nvPr/>
        </p:nvGrpSpPr>
        <p:grpSpPr>
          <a:xfrm>
            <a:off x="5947204" y="753537"/>
            <a:ext cx="6016195" cy="2083982"/>
            <a:chOff x="5705425" y="1022848"/>
            <a:chExt cx="5831537" cy="2155496"/>
          </a:xfrm>
        </p:grpSpPr>
        <p:grpSp>
          <p:nvGrpSpPr>
            <p:cNvPr id="8" name="Group 7"/>
            <p:cNvGrpSpPr/>
            <p:nvPr/>
          </p:nvGrpSpPr>
          <p:grpSpPr>
            <a:xfrm>
              <a:off x="5705425" y="1022848"/>
              <a:ext cx="5831537" cy="2155496"/>
              <a:chOff x="2189477" y="1024443"/>
              <a:chExt cx="4370202" cy="2155496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220419" y="1375123"/>
                <a:ext cx="2008909" cy="891048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590162" y="1365822"/>
                <a:ext cx="642635" cy="891048"/>
              </a:xfrm>
              <a:prstGeom prst="rect">
                <a:avLst/>
              </a:prstGeom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2296114" y="2310786"/>
                <a:ext cx="2288956" cy="3501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mn-MN" sz="1600" dirty="0" smtClean="0">
                    <a:solidFill>
                      <a:srgbClr val="00D0A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Ажилгүй </a:t>
                </a:r>
                <a:r>
                  <a:rPr lang="mn-MN" sz="1600" dirty="0">
                    <a:solidFill>
                      <a:srgbClr val="00D0A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иргэд</a:t>
                </a:r>
                <a:r>
                  <a:rPr lang="en-US" sz="1600" dirty="0">
                    <a:solidFill>
                      <a:srgbClr val="00D0A8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1600" dirty="0">
                  <a:solidFill>
                    <a:srgbClr val="00D0A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597102" y="2320426"/>
                <a:ext cx="1962577" cy="8595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mn-MN" sz="1600" dirty="0" smtClean="0">
                    <a:solidFill>
                      <a:srgbClr val="00B0F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Сургууль төгсөөд болон цэргээс халагдаад ажил хайж байгаа иргэд</a:t>
                </a:r>
                <a:endParaRPr lang="en-US" sz="1600" dirty="0">
                  <a:solidFill>
                    <a:srgbClr val="00B0F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189477" y="1029039"/>
                <a:ext cx="1720299" cy="3501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 smtClean="0">
                    <a:solidFill>
                      <a:srgbClr val="00D0A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70.1% (305</a:t>
                </a:r>
                <a:r>
                  <a:rPr lang="mn-MN" sz="1600" dirty="0" smtClean="0">
                    <a:solidFill>
                      <a:srgbClr val="00D0A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иргэн</a:t>
                </a:r>
                <a:r>
                  <a:rPr lang="en-US" sz="1600" dirty="0" smtClean="0">
                    <a:solidFill>
                      <a:srgbClr val="00D0A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endParaRPr lang="en-US" sz="1600" dirty="0">
                  <a:solidFill>
                    <a:srgbClr val="00D0A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526482" y="1024443"/>
                <a:ext cx="1591469" cy="3501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 smtClean="0">
                    <a:solidFill>
                      <a:srgbClr val="00B0F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29.2%</a:t>
                </a:r>
                <a:r>
                  <a:rPr lang="mn-MN" sz="1600" dirty="0" smtClean="0">
                    <a:solidFill>
                      <a:srgbClr val="00B0F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600" dirty="0" smtClean="0">
                    <a:solidFill>
                      <a:srgbClr val="00B0F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(126</a:t>
                </a:r>
                <a:r>
                  <a:rPr lang="mn-MN" sz="1600" dirty="0" smtClean="0">
                    <a:solidFill>
                      <a:srgbClr val="00B0F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иргэн</a:t>
                </a:r>
                <a:r>
                  <a:rPr lang="en-US" sz="1600" dirty="0" smtClean="0">
                    <a:solidFill>
                      <a:srgbClr val="00B0F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endParaRPr lang="en-US" sz="1600" dirty="0">
                  <a:solidFill>
                    <a:srgbClr val="00B0F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17429" y="1357634"/>
              <a:ext cx="435914" cy="884545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="" xmlns:a16="http://schemas.microsoft.com/office/drawing/2014/main" id="{20A0A874-F07F-4C80-8BA3-5853CF6317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/>
            <a:srcRect r="83739"/>
            <a:stretch/>
          </p:blipFill>
          <p:spPr>
            <a:xfrm>
              <a:off x="8465922" y="1364227"/>
              <a:ext cx="435914" cy="891048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B3E67A2-DFB9-414C-8378-30D4EA011D1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51012" y="1106520"/>
            <a:ext cx="987798" cy="15142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1EAD9E5-E875-4D3D-AD39-206D4FFA4683}"/>
              </a:ext>
            </a:extLst>
          </p:cNvPr>
          <p:cNvSpPr txBox="1"/>
          <p:nvPr/>
        </p:nvSpPr>
        <p:spPr>
          <a:xfrm>
            <a:off x="2438400" y="1075035"/>
            <a:ext cx="3012066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Хөдөлмөр </a:t>
            </a:r>
            <a:r>
              <a:rPr lang="mn-MN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халамж үйлчилгээний газарт ажил </a:t>
            </a:r>
            <a:r>
              <a:rPr lang="mn-MN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хайж бүртгүүлсэн иргэд 201</a:t>
            </a:r>
            <a:r>
              <a:rPr lang="en-US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mn-MN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оны </a:t>
            </a:r>
            <a:r>
              <a:rPr lang="en-US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en-US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дугаар сарын </a:t>
            </a:r>
            <a:r>
              <a:rPr lang="mn-MN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эцэст</a:t>
            </a:r>
            <a:r>
              <a:rPr lang="en-US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431</a:t>
            </a:r>
            <a:r>
              <a:rPr lang="mn-MN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иргэн </a:t>
            </a:r>
            <a:r>
              <a:rPr lang="mn-MN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байна.</a:t>
            </a:r>
            <a:endParaRPr lang="en-US" sz="1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C55B67B1-906D-4AD8-A6BA-80F6088445D6}"/>
              </a:ext>
            </a:extLst>
          </p:cNvPr>
          <p:cNvCxnSpPr/>
          <p:nvPr/>
        </p:nvCxnSpPr>
        <p:spPr>
          <a:xfrm>
            <a:off x="5562600" y="1066800"/>
            <a:ext cx="0" cy="38100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74A882CD-6BE5-4619-97B8-0DBC067AE90A}"/>
              </a:ext>
            </a:extLst>
          </p:cNvPr>
          <p:cNvGrpSpPr/>
          <p:nvPr/>
        </p:nvGrpSpPr>
        <p:grpSpPr>
          <a:xfrm>
            <a:off x="6074330" y="2895600"/>
            <a:ext cx="5704411" cy="2063157"/>
            <a:chOff x="6074330" y="2895600"/>
            <a:chExt cx="5704411" cy="2063157"/>
          </a:xfrm>
        </p:grpSpPr>
        <p:pic>
          <p:nvPicPr>
            <p:cNvPr id="43" name="Picture 42">
              <a:extLst>
                <a:ext uri="{FF2B5EF4-FFF2-40B4-BE49-F238E27FC236}">
                  <a16:creationId xmlns="" xmlns:a16="http://schemas.microsoft.com/office/drawing/2014/main" id="{6983EF44-BFCB-4B9C-A9F9-72E3BAA143F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177888" y="2943984"/>
              <a:ext cx="1306190" cy="1306190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="" xmlns:a16="http://schemas.microsoft.com/office/drawing/2014/main" id="{C08D75CB-F5D8-4A51-847B-71E9D3D97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86282" y="3122740"/>
              <a:ext cx="1029660" cy="1029660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="" xmlns:a16="http://schemas.microsoft.com/office/drawing/2014/main" id="{CD94767B-FA1A-4349-9939-0CEB83028E6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11422" y="2895600"/>
              <a:ext cx="1402958" cy="1402958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2B49F9D3-6066-44C6-AD06-DEDFF1D60C86}"/>
                </a:ext>
              </a:extLst>
            </p:cNvPr>
            <p:cNvSpPr txBox="1"/>
            <p:nvPr/>
          </p:nvSpPr>
          <p:spPr>
            <a:xfrm>
              <a:off x="6074330" y="4127760"/>
              <a:ext cx="16323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361 (56.9%) </a:t>
              </a:r>
              <a:r>
                <a:rPr lang="mn-MN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нь</a:t>
              </a:r>
              <a:r>
                <a:rPr lang="en-US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6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эмэгтэй</a:t>
              </a:r>
              <a:endPara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7C1BB65F-CEE9-4C32-88F2-1F483A1013CF}"/>
                </a:ext>
              </a:extLst>
            </p:cNvPr>
            <p:cNvSpPr txBox="1"/>
            <p:nvPr/>
          </p:nvSpPr>
          <p:spPr>
            <a:xfrm>
              <a:off x="8126109" y="4127760"/>
              <a:ext cx="14750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16</a:t>
              </a:r>
              <a:r>
                <a:rPr lang="mn-MN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(2.5%) </a:t>
              </a:r>
              <a:r>
                <a:rPr lang="mn-MN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нь хөгжлийн бэрхшээлтэй</a:t>
              </a:r>
              <a:endPara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896836C0-262B-4BAE-9F68-80FB0A0B31E7}"/>
                </a:ext>
              </a:extLst>
            </p:cNvPr>
            <p:cNvSpPr txBox="1"/>
            <p:nvPr/>
          </p:nvSpPr>
          <p:spPr>
            <a:xfrm>
              <a:off x="9987845" y="4114800"/>
              <a:ext cx="17908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332 </a:t>
              </a:r>
              <a:r>
                <a:rPr lang="en-US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</a:t>
              </a:r>
              <a:r>
                <a:rPr lang="en-US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52.3%) </a:t>
              </a:r>
              <a:r>
                <a:rPr lang="mn-MN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нь</a:t>
              </a:r>
              <a:r>
                <a:rPr lang="en-US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mn-MN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15-34 </a:t>
              </a:r>
              <a:r>
                <a:rPr lang="en-US" sz="16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насны</a:t>
              </a:r>
              <a:r>
                <a:rPr lang="en-US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6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залуучууд</a:t>
              </a:r>
              <a:r>
                <a:rPr lang="en-US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985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81C3A0D7-D8EA-4054-B819-32C4B3717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74639"/>
            <a:ext cx="10287000" cy="639763"/>
          </a:xfrm>
        </p:spPr>
        <p:txBody>
          <a:bodyPr>
            <a:normAutofit/>
          </a:bodyPr>
          <a:lstStyle/>
          <a:p>
            <a:pPr algn="l"/>
            <a:r>
              <a:rPr lang="mn-MN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НИЙГМИЙН ДААТГАЛ, ХАЛАМЖ </a:t>
            </a:r>
            <a:endParaRPr lang="en-US" sz="2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9E62F6BD-0256-4E7D-9609-DA0119C23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914400"/>
            <a:ext cx="4701117" cy="639763"/>
          </a:xfrm>
        </p:spPr>
        <p:txBody>
          <a:bodyPr/>
          <a:lstStyle/>
          <a:p>
            <a:pPr algn="ctr"/>
            <a:r>
              <a:rPr lang="mn-MN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Нийгмийн даатгалын сан</a:t>
            </a:r>
            <a:endParaRPr lang="en-US" dirty="0">
              <a:solidFill>
                <a:schemeClr val="accent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FA840F01-219D-44D7-BC08-A711A7CB8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3370" y="914400"/>
            <a:ext cx="5389033" cy="639763"/>
          </a:xfrm>
        </p:spPr>
        <p:txBody>
          <a:bodyPr/>
          <a:lstStyle/>
          <a:p>
            <a:pPr algn="ctr"/>
            <a:r>
              <a:rPr lang="mn-MN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Нийгмийн халамжийн сан</a:t>
            </a:r>
            <a:endParaRPr lang="en-US" dirty="0">
              <a:solidFill>
                <a:schemeClr val="accent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22FF4C18-D76E-4DED-A5C1-52879F05AD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4600" y="2743200"/>
            <a:ext cx="5257803" cy="3657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mn-MN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Нийгмийн халамжийн сангаас 2019 оны эхний 6</a:t>
            </a:r>
            <a:r>
              <a:rPr lang="en-US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сард </a:t>
            </a:r>
            <a:endParaRPr lang="en-US" sz="1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700" b="1" dirty="0" smtClean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mn-MN" sz="1700" b="1" dirty="0" smtClean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3.4 </a:t>
            </a:r>
            <a:r>
              <a:rPr lang="mn-MN" sz="1700" b="1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мянган хүнд </a:t>
            </a:r>
            <a:r>
              <a:rPr lang="en-US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</a:t>
            </a:r>
            <a:r>
              <a:rPr lang="mn-MN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өмнөх оны мөн үеэс </a:t>
            </a:r>
            <a:r>
              <a:rPr lang="mn-MN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5.9</a:t>
            </a:r>
            <a:r>
              <a:rPr lang="en-US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r>
              <a:rPr lang="mn-MN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]</a:t>
            </a:r>
            <a:endParaRPr lang="en-US" sz="1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mn-MN" sz="1700" b="1" dirty="0" smtClean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7.1 </a:t>
            </a:r>
            <a:r>
              <a:rPr lang="mn-MN" sz="1700" b="1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төгрөгийн тэтгэвэр, тэтгэмж</a:t>
            </a:r>
            <a:r>
              <a:rPr lang="mn-MN" sz="1700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</a:t>
            </a:r>
            <a:r>
              <a:rPr lang="mn-MN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өмнөх оны мөн үеэс </a:t>
            </a:r>
            <a:r>
              <a:rPr lang="mn-MN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0.1</a:t>
            </a:r>
            <a:r>
              <a:rPr lang="en-US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  ]</a:t>
            </a:r>
            <a:r>
              <a:rPr lang="mn-MN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олгожээ.</a:t>
            </a:r>
          </a:p>
          <a:p>
            <a:r>
              <a:rPr lang="mn-M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Цалинтай </a:t>
            </a:r>
            <a:r>
              <a:rPr lang="mn-MN" sz="1800" dirty="0">
                <a:latin typeface="Arial" panose="020B0604020202020204" pitchFamily="34" charset="0"/>
                <a:cs typeface="Arial" panose="020B0604020202020204" pitchFamily="34" charset="0"/>
              </a:rPr>
              <a:t>ээж хөтөлбөрт </a:t>
            </a:r>
            <a:r>
              <a:rPr lang="mn-M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4852 хүн,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n-MN" sz="1800" dirty="0">
                <a:latin typeface="Arial" panose="020B0604020202020204" pitchFamily="34" charset="0"/>
                <a:cs typeface="Arial" panose="020B0604020202020204" pitchFamily="34" charset="0"/>
              </a:rPr>
              <a:t>хүнс тэжээлийн тусламжинд  </a:t>
            </a:r>
            <a:r>
              <a:rPr lang="mn-M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8963 </a:t>
            </a:r>
            <a:r>
              <a:rPr lang="mn-MN" sz="1800" dirty="0">
                <a:latin typeface="Arial" panose="020B0604020202020204" pitchFamily="34" charset="0"/>
                <a:cs typeface="Arial" panose="020B0604020202020204" pitchFamily="34" charset="0"/>
              </a:rPr>
              <a:t>хүн </a:t>
            </a:r>
            <a:r>
              <a:rPr lang="mn-M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тус тус хамрагдсан байна. </a:t>
            </a:r>
            <a:endParaRPr lang="en-US" sz="1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E2D39514-D003-4AA9-AE3B-67B9EA442C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400" y="2743200"/>
            <a:ext cx="4701117" cy="3382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mn-MN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</a:t>
            </a:r>
            <a:r>
              <a:rPr lang="en-US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mn-MN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оны эхний </a:t>
            </a:r>
            <a:r>
              <a:rPr lang="en-US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mn-MN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сард нийгмийн даатгалын сангийн </a:t>
            </a:r>
          </a:p>
          <a:p>
            <a:r>
              <a:rPr lang="mn-MN" sz="1700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орлого</a:t>
            </a:r>
            <a:r>
              <a:rPr lang="mn-MN" sz="1700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smtClean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10.8</a:t>
            </a:r>
            <a:r>
              <a:rPr lang="mn-MN" sz="1700" b="1" dirty="0" smtClean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700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төгрөг </a:t>
            </a:r>
            <a:r>
              <a:rPr lang="en-US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</a:t>
            </a:r>
            <a:r>
              <a:rPr lang="mn-MN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өмнөх оны мөн үеэс </a:t>
            </a:r>
            <a:r>
              <a:rPr lang="en-US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27.1</a:t>
            </a:r>
            <a:r>
              <a:rPr lang="mn-MN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r>
              <a:rPr lang="mn-MN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</a:t>
            </a:r>
            <a:r>
              <a:rPr lang="en-US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]</a:t>
            </a:r>
            <a:r>
              <a:rPr lang="mn-MN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r>
              <a:rPr lang="mn-MN" sz="1700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зарлага</a:t>
            </a:r>
            <a:r>
              <a:rPr lang="mn-MN" sz="1700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smtClean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27.1</a:t>
            </a:r>
            <a:r>
              <a:rPr lang="mn-MN" sz="1700" b="1" dirty="0" smtClean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700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төгрөг </a:t>
            </a:r>
            <a:r>
              <a:rPr lang="en-US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</a:t>
            </a:r>
            <a:r>
              <a:rPr lang="mn-MN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өмнөх оны мөн үеэс </a:t>
            </a:r>
            <a:r>
              <a:rPr lang="en-US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11.4</a:t>
            </a:r>
            <a:r>
              <a:rPr lang="mn-MN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r>
              <a:rPr lang="en-US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</a:t>
            </a:r>
            <a:r>
              <a:rPr lang="en-US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]</a:t>
            </a:r>
            <a:r>
              <a:rPr lang="mn-MN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болжээ.</a:t>
            </a:r>
          </a:p>
          <a:p>
            <a:pPr marL="0" indent="0">
              <a:buNone/>
            </a:pPr>
            <a:r>
              <a:rPr lang="mn-MN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Нийгмийн даатгалын сангийн орлого, зарлага өсөхөд тэтгэврийн даатгалын </a:t>
            </a:r>
            <a:r>
              <a:rPr lang="mn-MN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сангийн орлого</a:t>
            </a:r>
            <a:r>
              <a:rPr lang="mn-MN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зарлагын өсөлт голлон нөлөөлсөн байна. </a:t>
            </a:r>
            <a:endParaRPr lang="en-US" sz="1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sz="17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E1FD5C95-9E9C-4A65-AA46-9969C37534E2}"/>
              </a:ext>
            </a:extLst>
          </p:cNvPr>
          <p:cNvSpPr/>
          <p:nvPr/>
        </p:nvSpPr>
        <p:spPr>
          <a:xfrm>
            <a:off x="1219200" y="990600"/>
            <a:ext cx="4876800" cy="5486400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05B8BF53-1DD3-4324-B7E7-FB00B5E487ED}"/>
              </a:ext>
            </a:extLst>
          </p:cNvPr>
          <p:cNvSpPr/>
          <p:nvPr/>
        </p:nvSpPr>
        <p:spPr>
          <a:xfrm>
            <a:off x="6193370" y="990600"/>
            <a:ext cx="5541430" cy="5486400"/>
          </a:xfrm>
          <a:prstGeom prst="round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7FE9ED23-9DBA-4F8C-A9DF-672AF6101E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5668" t="8783" r="12422" b="18959"/>
          <a:stretch/>
        </p:blipFill>
        <p:spPr>
          <a:xfrm>
            <a:off x="8343901" y="1570039"/>
            <a:ext cx="1219200" cy="1066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699C1481-525F-40C1-975E-FE366BBC7D7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9901" y="1608136"/>
            <a:ext cx="1143000" cy="11715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3200" y="3650978"/>
            <a:ext cx="180951" cy="2430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72625" y="4191612"/>
            <a:ext cx="180951" cy="24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06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134600" y="6172200"/>
            <a:ext cx="1905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819400" y="5105400"/>
            <a:ext cx="21748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Улсын хэмжээнд бүртгэлтэй ажилгүй иргэдийн </a:t>
            </a: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57</a:t>
            </a:r>
            <a:r>
              <a:rPr lang="mn-MN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mn-MN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хувийг 15-34 насны залуучууд эзэлж байна.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1706563" y="42338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>
                <a:solidFill>
                  <a:schemeClr val="bg1"/>
                </a:solidFill>
                <a:latin typeface="Ch ForeignerLight" pitchFamily="34" charset="0"/>
              </a:rPr>
              <a:t>2016  XII</a:t>
            </a:r>
            <a:endParaRPr lang="mn-MN" altLang="en-US" sz="1100" b="1" dirty="0">
              <a:solidFill>
                <a:schemeClr val="bg1"/>
              </a:solidFill>
              <a:latin typeface="Ch ForeignerLight" pitchFamily="34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1630363" y="5638800"/>
            <a:ext cx="9604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2016  I-XII</a:t>
            </a:r>
            <a:endParaRPr lang="mn-MN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1630363" y="4986338"/>
            <a:ext cx="9604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2015  I-XII</a:t>
            </a:r>
            <a:endParaRPr lang="mn-MN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630363" y="1727200"/>
            <a:ext cx="9604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2014  I-XII</a:t>
            </a:r>
            <a:endParaRPr lang="mn-MN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6735763" y="5667375"/>
            <a:ext cx="9604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2016  I-XII</a:t>
            </a:r>
            <a:endParaRPr lang="mn-MN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6735763" y="5014913"/>
            <a:ext cx="9604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2015  I-XII</a:t>
            </a:r>
            <a:endParaRPr lang="mn-MN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735763" y="1752600"/>
            <a:ext cx="9604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2014  I-XII</a:t>
            </a:r>
            <a:endParaRPr lang="mn-MN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799" y="533401"/>
            <a:ext cx="10591800" cy="6476999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714863" y="838200"/>
            <a:ext cx="86389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Аймгийн хэмжээнд 2019 оны эхний 6 сард  930 эх амаржиж, 937 хүүхэд төрж, мөн нас баралт 238 болж, өмнөх оны мөн үеэс амаржсан эх 16 (1.8%) - аар, төрсөн хүүхэд 16 (1.7%) – аар, нас баралт 7 (3.0%)-оор тус тус нэмэгджээ. 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714863" y="2057400"/>
            <a:ext cx="84865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600" b="1" dirty="0">
                <a:latin typeface="Arial" panose="020B0604020202020204" pitchFamily="34" charset="0"/>
                <a:cs typeface="Arial" panose="020B0604020202020204" pitchFamily="34" charset="0"/>
              </a:rPr>
              <a:t>Аймгийн хэмжээнд нялхсын эндэгдэл эхний 6 сард 14, 0-5 хүртэлх насны хүүхдийн эндэгдэл 21 гарч,  1000 амьд төрөлтөнд нялхсын эндэгдэл 14.9, 5 хүртэлх насны эндэгдэл  22.4 ноогдож байна.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14863" y="3468469"/>
            <a:ext cx="8943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Эхийн эндэгдэл гараагүй. Гэрийн төрөлт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гарчээ.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728922" y="5861447"/>
            <a:ext cx="853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осол гэмтлийн улмаас 28 хүн нас барж, өвчлөгчдийн тоо 296 болсон нь өмнөх оны мөн үеэс өвчлөгчдийн тоо 42 (12.4%)-оор буурч,  нас баралтын тоо өмнөх оны түвшинд байна. </a:t>
            </a:r>
            <a:endParaRPr lang="en-US" sz="1700" b="1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728922" y="4419600"/>
            <a:ext cx="877727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Энэ оны эхний 6 сард халдварт өвчнөөр өвчлөгчдийн тоо 265 болж өнгөрсөн оны мөн үеэс 125 (32.1%) хүнээр буурч, өмнөх 3 жилийн мөн үеийн дунджаас 35.5 хувиар буурсан үзүүлэлттэй байна.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7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799" y="4618595"/>
            <a:ext cx="1108829" cy="86780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2784" y="533401"/>
            <a:ext cx="1313100" cy="83819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31" y="3299401"/>
            <a:ext cx="1110898" cy="79206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714863" y="252917"/>
            <a:ext cx="510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ЭРҮҮЛ МЭНД</a:t>
            </a:r>
            <a:endParaRPr lang="en-US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C21C2DFB-38ED-4337-BDE2-8E48B63A562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79926" y="2044443"/>
            <a:ext cx="1030871" cy="7731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33279" y="6041976"/>
            <a:ext cx="1196908" cy="89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55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093" y="2886127"/>
            <a:ext cx="1698462" cy="15170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220" y="909665"/>
            <a:ext cx="1977749" cy="18335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735" y="4648200"/>
            <a:ext cx="1587177" cy="1559750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5F02BE4F-357F-4035-8957-EF9DAE2E58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9251"/>
              </p:ext>
            </p:extLst>
          </p:nvPr>
        </p:nvGraphicFramePr>
        <p:xfrm>
          <a:off x="3200400" y="618179"/>
          <a:ext cx="8815874" cy="54203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5946878">
                  <a:extLst>
                    <a:ext uri="{9D8B030D-6E8A-4147-A177-3AD203B41FA5}">
                      <a16:colId xmlns="" xmlns:a16="http://schemas.microsoft.com/office/drawing/2014/main" val="2749802497"/>
                    </a:ext>
                  </a:extLst>
                </a:gridCol>
                <a:gridCol w="2868996">
                  <a:extLst>
                    <a:ext uri="{9D8B030D-6E8A-4147-A177-3AD203B41FA5}">
                      <a16:colId xmlns="" xmlns:a16="http://schemas.microsoft.com/office/drawing/2014/main" val="2210184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mn-MN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2019 оны эхний </a:t>
                      </a:r>
                      <a:r>
                        <a:rPr lang="mn-MN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 </a:t>
                      </a:r>
                      <a:r>
                        <a:rPr lang="mn-MN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сарын байдлаар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Өмнөх оны мөн үетэй харьцуулахад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56715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n-MN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Бүртгэгдсэн гэмт </a:t>
                      </a:r>
                      <a:r>
                        <a:rPr lang="mn-MN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хэрэг</a:t>
                      </a:r>
                      <a:r>
                        <a:rPr lang="mn-MN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mn-MN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163</a:t>
                      </a:r>
                      <a:endParaRPr lang="en-US" sz="2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  </a:t>
                      </a:r>
                      <a:r>
                        <a:rPr lang="en-US" dirty="0" smtClean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</a:t>
                      </a:r>
                      <a:r>
                        <a:rPr lang="mn-MN" dirty="0" smtClean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 9</a:t>
                      </a:r>
                      <a:r>
                        <a:rPr lang="mn-MN" baseline="0" dirty="0" smtClean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(</a:t>
                      </a:r>
                      <a:r>
                        <a:rPr lang="mn-MN" dirty="0" smtClean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5.2%</a:t>
                      </a:r>
                      <a:r>
                        <a:rPr lang="en-US" dirty="0" smtClean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)</a:t>
                      </a:r>
                      <a:r>
                        <a:rPr lang="mn-MN" dirty="0" smtClean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 </a:t>
                      </a:r>
                      <a:endParaRPr lang="en-US" dirty="0">
                        <a:solidFill>
                          <a:srgbClr val="00B05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00459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n-MN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Согтуугаар үйлдэгдсэн гэмт </a:t>
                      </a:r>
                      <a:r>
                        <a:rPr lang="mn-MN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хэрэг</a:t>
                      </a:r>
                      <a:r>
                        <a:rPr lang="mn-MN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mn-MN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45</a:t>
                      </a:r>
                      <a:endParaRPr lang="en-US" sz="2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</a:t>
                      </a:r>
                      <a:r>
                        <a:rPr lang="mn-MN" dirty="0" smtClean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mn-MN" sz="1800" kern="1200" dirty="0" smtClean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4</a:t>
                      </a:r>
                      <a:r>
                        <a:rPr lang="en-US" sz="1800" kern="1200" dirty="0" smtClean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mn-MN" sz="1800" kern="1200" dirty="0" smtClean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28.1</a:t>
                      </a:r>
                      <a:r>
                        <a:rPr lang="en-US" sz="1800" kern="1200" dirty="0" smtClean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%)</a:t>
                      </a:r>
                      <a:endParaRPr lang="en-US" dirty="0">
                        <a:solidFill>
                          <a:srgbClr val="00B05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60235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n-MN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Хүүхэд оролцсон гэмт хэрэг </a:t>
                      </a:r>
                      <a:r>
                        <a:rPr lang="mn-MN" sz="2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endParaRPr lang="en-US" sz="2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</a:t>
                      </a:r>
                      <a:r>
                        <a:rPr lang="mn-MN" sz="1800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 2</a:t>
                      </a: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mn-MN" sz="1800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хүн </a:t>
                      </a: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mn-MN" sz="1800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</a:t>
                      </a: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37186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n-MN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Эмэгтэй хүн оролцсон гэмт хэрэг </a:t>
                      </a:r>
                      <a:r>
                        <a:rPr lang="mn-MN" sz="2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endParaRPr lang="en-US" sz="2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</a:t>
                      </a:r>
                      <a:r>
                        <a:rPr lang="mn-MN" dirty="0" smtClean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mn-MN" sz="1800" kern="1200" dirty="0" smtClean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4</a:t>
                      </a:r>
                      <a:r>
                        <a:rPr lang="mn-MN" sz="1800" kern="1200" dirty="0" smtClean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mn-MN" sz="1800" kern="1200" dirty="0" smtClean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28.6</a:t>
                      </a:r>
                      <a:r>
                        <a:rPr lang="en-US" sz="1800" kern="1200" dirty="0" smtClean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%)</a:t>
                      </a:r>
                      <a:endParaRPr lang="en-US" dirty="0">
                        <a:solidFill>
                          <a:srgbClr val="00B05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16124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n-MN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Бүлэглэн үйлдсэн гэмт хэрэг </a:t>
                      </a:r>
                      <a:r>
                        <a:rPr lang="mn-MN" sz="2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  <a:endParaRPr lang="en-US" sz="2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</a:t>
                      </a:r>
                      <a:r>
                        <a:rPr lang="mn-MN" dirty="0" smtClean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 2</a:t>
                      </a:r>
                      <a:r>
                        <a:rPr lang="mn-MN" sz="1800" kern="1200" dirty="0" smtClean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mn-MN" sz="1800" kern="1200" dirty="0" smtClean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18.2</a:t>
                      </a:r>
                      <a:r>
                        <a:rPr lang="en-US" sz="1800" kern="1200" dirty="0" smtClean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%)</a:t>
                      </a:r>
                      <a:endParaRPr lang="en-US" dirty="0" smtClean="0">
                        <a:solidFill>
                          <a:srgbClr val="00B05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72431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n-MN" sz="18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Гэмт хэргийн улмаас</a:t>
                      </a:r>
                      <a:endParaRPr lang="en-US" sz="18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B05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4530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n-MN" sz="18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Гэмтсэн иргэн </a:t>
                      </a:r>
                      <a:r>
                        <a:rPr lang="mn-MN" sz="2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52</a:t>
                      </a:r>
                      <a:endParaRPr lang="en-US" sz="2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sz="1800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</a:t>
                      </a:r>
                      <a:r>
                        <a:rPr lang="en-US" baseline="0" dirty="0" smtClean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mn-MN" baseline="0" dirty="0" smtClean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16</a:t>
                      </a:r>
                      <a:r>
                        <a:rPr lang="en-US" sz="1800" kern="1200" dirty="0" smtClean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mn-MN" sz="1800" kern="1200" dirty="0" smtClean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23.5</a:t>
                      </a:r>
                      <a:r>
                        <a:rPr lang="en-US" sz="1800" kern="1200" dirty="0" smtClean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%)</a:t>
                      </a:r>
                      <a:endParaRPr lang="en-US" sz="1800" kern="1200" dirty="0">
                        <a:solidFill>
                          <a:srgbClr val="00B05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78692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n-MN" sz="18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Нас барсан иргэн </a:t>
                      </a:r>
                      <a:r>
                        <a:rPr lang="mn-MN" sz="2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en-US" sz="2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</a:t>
                      </a:r>
                      <a:r>
                        <a:rPr lang="mn-MN" sz="1800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 3</a:t>
                      </a: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mn-MN" sz="1800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хүн </a:t>
                      </a: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mn-MN" sz="1800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4д</a:t>
                      </a: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05467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n-MN" sz="18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Учирсан хохирол </a:t>
                      </a:r>
                      <a:r>
                        <a:rPr lang="mn-MN" sz="2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311.6</a:t>
                      </a:r>
                      <a:r>
                        <a:rPr lang="en-US" sz="22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mn-MN" sz="22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сая.төг</a:t>
                      </a:r>
                      <a:endParaRPr lang="en-US" sz="2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</a:t>
                      </a:r>
                      <a:r>
                        <a:rPr lang="mn-MN" sz="1800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 92.4</a:t>
                      </a:r>
                      <a:r>
                        <a:rPr lang="mn-MN" sz="1800" kern="1200" baseline="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 сая</a:t>
                      </a: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mn-MN" sz="1800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42.2</a:t>
                      </a: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29172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n-MN" sz="18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mn-MN" sz="18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Нөхөн </a:t>
                      </a:r>
                      <a:r>
                        <a:rPr lang="mn-MN" sz="18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төлүүлсэн хохирлын хэмжээ </a:t>
                      </a:r>
                      <a:r>
                        <a:rPr lang="mn-MN" sz="2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148.2</a:t>
                      </a:r>
                      <a:r>
                        <a:rPr lang="mn-MN" sz="22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сая.төг</a:t>
                      </a:r>
                      <a:endParaRPr lang="mn-MN" sz="2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</a:t>
                      </a:r>
                      <a:r>
                        <a:rPr lang="mn-MN" sz="1800" kern="1200" dirty="0" smtClean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24.0</a:t>
                      </a:r>
                      <a:r>
                        <a:rPr lang="en-US" sz="1800" kern="1200" dirty="0" smtClean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mn-MN" sz="1800" kern="1200" dirty="0" smtClean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19.3</a:t>
                      </a:r>
                      <a:r>
                        <a:rPr lang="en-US" sz="1800" kern="1200" dirty="0" smtClean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%)</a:t>
                      </a:r>
                      <a:r>
                        <a:rPr lang="mn-MN" sz="1800" kern="1200" dirty="0" smtClean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сая төг</a:t>
                      </a:r>
                      <a:endParaRPr lang="en-US" sz="1800" kern="1200" dirty="0">
                        <a:solidFill>
                          <a:srgbClr val="00B05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83475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n-MN" sz="18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Тээврийн</a:t>
                      </a:r>
                      <a:r>
                        <a:rPr lang="mn-MN" sz="1800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хэрэгсэл жолоодох эрх хасуулсан </a:t>
                      </a:r>
                      <a:r>
                        <a:rPr lang="mn-MN" sz="18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152</a:t>
                      </a:r>
                      <a:endParaRPr lang="en-US" sz="2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</a:t>
                      </a:r>
                      <a:r>
                        <a:rPr lang="en-US" baseline="0" dirty="0" smtClean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mn-MN" baseline="0" dirty="0" smtClean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341</a:t>
                      </a:r>
                      <a:r>
                        <a:rPr lang="en-US" sz="1800" kern="1200" dirty="0" smtClean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mn-MN" sz="1800" kern="1200" dirty="0" smtClean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69.2</a:t>
                      </a:r>
                      <a:r>
                        <a:rPr lang="en-US" sz="1800" kern="1200" dirty="0" smtClean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36893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n-MN" sz="18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Нийт</a:t>
                      </a:r>
                      <a:r>
                        <a:rPr lang="mn-MN" sz="1800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зөрчлийн тоо  </a:t>
                      </a:r>
                      <a:r>
                        <a:rPr lang="mn-MN" sz="18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7046</a:t>
                      </a:r>
                      <a:endParaRPr lang="en-US" sz="2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</a:t>
                      </a:r>
                      <a:r>
                        <a:rPr lang="mn-MN" sz="1800" kern="1200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mn-MN" sz="1800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1354</a:t>
                      </a:r>
                      <a:r>
                        <a:rPr lang="mn-MN" sz="1800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mn-MN" sz="1800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23.8</a:t>
                      </a: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%)</a:t>
                      </a:r>
                      <a:endParaRPr lang="en-US" sz="1800" kern="1200" dirty="0">
                        <a:solidFill>
                          <a:srgbClr val="C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86625216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="" xmlns:a16="http://schemas.microsoft.com/office/drawing/2014/main" id="{4B68D187-32B9-4E50-A8DD-59A2DC7B1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220" y="232832"/>
            <a:ext cx="10972800" cy="533906"/>
          </a:xfrm>
        </p:spPr>
        <p:txBody>
          <a:bodyPr>
            <a:normAutofit/>
          </a:bodyPr>
          <a:lstStyle/>
          <a:p>
            <a:pPr algn="l"/>
            <a:r>
              <a:rPr lang="mn-MN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ГЭМТ ХЭРЭГ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0311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-228600"/>
            <a:ext cx="10439400" cy="944431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42999" y="83493"/>
            <a:ext cx="56547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МӨНГӨ, </a:t>
            </a:r>
            <a:r>
              <a:rPr lang="mn-MN" sz="2400" b="1" cap="all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ЗЭЭЛ</a:t>
            </a:r>
            <a:endParaRPr lang="en-US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7117" y="683720"/>
            <a:ext cx="81948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600" smtClean="0"/>
              <a:t>МБ-аас </a:t>
            </a:r>
            <a:r>
              <a:rPr lang="en-US" sz="1600" smtClean="0"/>
              <a:t>28.8</a:t>
            </a:r>
            <a:r>
              <a:rPr lang="mn-MN" sz="1600" dirty="0" smtClean="0"/>
              <a:t> </a:t>
            </a:r>
            <a:r>
              <a:rPr lang="mn-MN" sz="1600" dirty="0"/>
              <a:t>тэрбум төгрөг зузаатгалаар авч, 249.8 тэрбум төгрөг гүйлгээнд </a:t>
            </a:r>
            <a:r>
              <a:rPr lang="mn-MN" sz="1600" dirty="0" smtClean="0"/>
              <a:t>гаргасныг өнгөрсөн </a:t>
            </a:r>
            <a:r>
              <a:rPr lang="mn-MN" sz="1600" dirty="0"/>
              <a:t>оны мөн үетэй харьцуулахад зузаатгалаар авсан мөнгө </a:t>
            </a:r>
            <a:r>
              <a:rPr lang="en-US" sz="1600" dirty="0"/>
              <a:t>1</a:t>
            </a:r>
            <a:r>
              <a:rPr lang="mn-MN" sz="1600" dirty="0"/>
              <a:t>.1</a:t>
            </a:r>
            <a:r>
              <a:rPr lang="en-US" sz="1600" dirty="0"/>
              <a:t> (</a:t>
            </a:r>
            <a:r>
              <a:rPr lang="mn-MN" sz="1600" dirty="0"/>
              <a:t>3</a:t>
            </a:r>
            <a:r>
              <a:rPr lang="en-US" sz="1600" dirty="0"/>
              <a:t>.7 %)</a:t>
            </a:r>
            <a:r>
              <a:rPr lang="mn-MN" sz="1600" dirty="0"/>
              <a:t> тэрбум төгрөгөөр, гүйлгээнд гаргасан мөнгө 69.2</a:t>
            </a:r>
            <a:r>
              <a:rPr lang="en-US" sz="1600" dirty="0"/>
              <a:t> (21.7 %)</a:t>
            </a:r>
            <a:r>
              <a:rPr lang="mn-MN" sz="1600" dirty="0"/>
              <a:t> тэрбум </a:t>
            </a:r>
            <a:r>
              <a:rPr lang="mn-MN" sz="1600" dirty="0" smtClean="0"/>
              <a:t>төгрөгөөр </a:t>
            </a:r>
            <a:r>
              <a:rPr lang="mn-MN" sz="1600" dirty="0"/>
              <a:t>тус тус буурсан байна. 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2845394" y="1931148"/>
            <a:ext cx="81948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60048" y="3086244"/>
            <a:ext cx="81948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82684" y="4356192"/>
            <a:ext cx="81948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Хугацаа хэтэрсэн зээлийн өрийн үлдэгдэл 2019 оны 6</a:t>
            </a:r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дугаар </a:t>
            </a:r>
            <a:r>
              <a:rPr lang="mn-MN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сарын эцэст </a:t>
            </a:r>
            <a:r>
              <a:rPr lang="en-US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</a:t>
            </a:r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</a:t>
            </a:r>
            <a:r>
              <a:rPr lang="mn-MN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төгрөг болж, </a:t>
            </a:r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өмнөх </a:t>
            </a:r>
            <a:r>
              <a:rPr lang="mn-MN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мөн үеэс </a:t>
            </a:r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0.9 (28.2 %) </a:t>
            </a:r>
            <a:r>
              <a:rPr lang="mn-MN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төгрөгөөр </a:t>
            </a:r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буурчээ</a:t>
            </a:r>
            <a:r>
              <a:rPr lang="mn-MN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82684" y="5638047"/>
            <a:ext cx="81948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dirty="0"/>
              <a:t>Иргэдийн хадгаламжийн үлдэгдэл 121.7 тэрбум төгрөг болсон байгаа нь өнгөрсөн оны мөн үеэс </a:t>
            </a:r>
            <a:r>
              <a:rPr lang="en-US" sz="1600" dirty="0"/>
              <a:t>21</a:t>
            </a:r>
            <a:r>
              <a:rPr lang="mn-MN" sz="1600" dirty="0"/>
              <a:t>.7 </a:t>
            </a:r>
            <a:r>
              <a:rPr lang="en-US" sz="1600" dirty="0"/>
              <a:t>(</a:t>
            </a:r>
            <a:r>
              <a:rPr lang="mn-MN" sz="1600" dirty="0"/>
              <a:t>22.0</a:t>
            </a:r>
            <a:r>
              <a:rPr lang="en-US" sz="1600" dirty="0"/>
              <a:t> % )</a:t>
            </a:r>
            <a:r>
              <a:rPr lang="mn-MN" sz="1600" dirty="0"/>
              <a:t> тэрбум төгрөгөөр өссөн байна</a:t>
            </a:r>
            <a:r>
              <a:rPr lang="mn-MN" sz="1600" dirty="0" smtClean="0"/>
              <a:t>.</a:t>
            </a:r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mn-MN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9" y="1752600"/>
            <a:ext cx="1634987" cy="3581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11566" y="1733638"/>
            <a:ext cx="799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2019 </a:t>
            </a:r>
            <a:r>
              <a:rPr lang="mn-MN" dirty="0" smtClean="0"/>
              <a:t>оны </a:t>
            </a:r>
            <a:r>
              <a:rPr lang="en-US" dirty="0"/>
              <a:t>6</a:t>
            </a:r>
            <a:r>
              <a:rPr lang="mn-MN" dirty="0" smtClean="0"/>
              <a:t> дугаар сард нийт зээлдэгч иргэдийн тоо 30</a:t>
            </a:r>
            <a:r>
              <a:rPr lang="en-US" dirty="0" smtClean="0"/>
              <a:t>.1</a:t>
            </a:r>
            <a:r>
              <a:rPr lang="mn-MN" dirty="0" smtClean="0"/>
              <a:t> мянга, олгосон зээл 188</a:t>
            </a:r>
            <a:r>
              <a:rPr lang="en-US" dirty="0" smtClean="0"/>
              <a:t>.1</a:t>
            </a:r>
            <a:r>
              <a:rPr lang="mn-MN" dirty="0" smtClean="0"/>
              <a:t> тэр бум төгрөг  байгааг өнгөрсөн оны мөн үетэй харьцуулахад зээлдэгчийн тоо </a:t>
            </a:r>
            <a:r>
              <a:rPr lang="en-US" dirty="0" smtClean="0"/>
              <a:t>335</a:t>
            </a:r>
            <a:r>
              <a:rPr lang="mn-MN" dirty="0" smtClean="0"/>
              <a:t> иргэнээр</a:t>
            </a:r>
            <a:r>
              <a:rPr lang="en-US" dirty="0" smtClean="0"/>
              <a:t>, </a:t>
            </a:r>
            <a:r>
              <a:rPr lang="mn-MN" dirty="0" smtClean="0"/>
              <a:t>олгосон зээл 17</a:t>
            </a:r>
            <a:r>
              <a:rPr lang="en-US" dirty="0" smtClean="0"/>
              <a:t>.5</a:t>
            </a:r>
            <a:r>
              <a:rPr lang="mn-MN" dirty="0" smtClean="0"/>
              <a:t>  тэрбум төгрөгөөр нэмэгдсэн байна.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11566" y="2961015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/>
              <a:t>Зээлийн өрийн үлдэгдэл </a:t>
            </a:r>
            <a:r>
              <a:rPr lang="mn-MN" dirty="0" smtClean="0"/>
              <a:t>1</a:t>
            </a:r>
            <a:r>
              <a:rPr lang="en-US" dirty="0" smtClean="0"/>
              <a:t>88</a:t>
            </a:r>
            <a:r>
              <a:rPr lang="mn-MN" dirty="0" smtClean="0"/>
              <a:t>.</a:t>
            </a:r>
            <a:r>
              <a:rPr lang="en-US" dirty="0"/>
              <a:t>1</a:t>
            </a:r>
            <a:r>
              <a:rPr lang="mn-MN" dirty="0" smtClean="0"/>
              <a:t> </a:t>
            </a:r>
            <a:r>
              <a:rPr lang="mn-MN" dirty="0"/>
              <a:t>тэрбум төгрөгт </a:t>
            </a:r>
            <a:r>
              <a:rPr lang="mn-MN" dirty="0" smtClean="0"/>
              <a:t>хүрч ноднингийн </a:t>
            </a:r>
            <a:r>
              <a:rPr lang="mn-MN" dirty="0"/>
              <a:t>мөн үеэс </a:t>
            </a:r>
            <a:r>
              <a:rPr lang="mn-MN" dirty="0" smtClean="0"/>
              <a:t>17</a:t>
            </a:r>
            <a:r>
              <a:rPr lang="en-US" dirty="0"/>
              <a:t>.5 (</a:t>
            </a:r>
            <a:r>
              <a:rPr lang="mn-MN" dirty="0"/>
              <a:t>10.</a:t>
            </a:r>
            <a:r>
              <a:rPr lang="en-US" dirty="0"/>
              <a:t>3 %) </a:t>
            </a:r>
            <a:r>
              <a:rPr lang="mn-MN" dirty="0"/>
              <a:t>тэрбум төгрөгөөр өссөн </a:t>
            </a:r>
            <a:r>
              <a:rPr lang="mn-MN" dirty="0" smtClean="0"/>
              <a:t>байна</a:t>
            </a:r>
            <a:r>
              <a:rPr lang="mn-MN" dirty="0"/>
              <a:t>. </a:t>
            </a:r>
            <a:endParaRPr lang="mn-MN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09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066800" y="437955"/>
            <a:ext cx="10515600" cy="461665"/>
          </a:xfrm>
          <a:prstGeom prst="rect">
            <a:avLst/>
          </a:prstGeom>
          <a:solidFill>
            <a:srgbClr val="00329B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МАКРО ЭДИЙН ЗАСГИЙН ҮЗҮҮЛЭЛТ- Төсөв, санхүү</a:t>
            </a:r>
            <a:endParaRPr lang="mn-M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3" name="Picture 1" descr="\\exchange_server\TAMGIIN GAZAR\OLON NIITTEI HARILTSAH HELTES\Khanui.L\icons\Untitled-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4268" y="924097"/>
            <a:ext cx="762000" cy="762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9677400" y="1473353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Орон нутагт олгох дэмжлэг, тусламж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19.3%</a:t>
            </a:r>
            <a:r>
              <a:rPr lang="mn-MN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own Arrow 6"/>
          <p:cNvSpPr/>
          <p:nvPr/>
        </p:nvSpPr>
        <p:spPr>
          <a:xfrm rot="10800000">
            <a:off x="10362045" y="1168553"/>
            <a:ext cx="533400" cy="30480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829800" y="30480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Аймгийн төсвийн орлого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30.5% 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Up Arrow 8"/>
          <p:cNvSpPr/>
          <p:nvPr/>
        </p:nvSpPr>
        <p:spPr>
          <a:xfrm>
            <a:off x="10896600" y="3124200"/>
            <a:ext cx="533400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7682" t="4080" r="4043" b="10188"/>
          <a:stretch/>
        </p:blipFill>
        <p:spPr>
          <a:xfrm>
            <a:off x="1900732" y="904514"/>
            <a:ext cx="7434345" cy="32102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4190999"/>
            <a:ext cx="8610600" cy="22116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4332" t="5048" r="4170" b="4211"/>
          <a:stretch/>
        </p:blipFill>
        <p:spPr>
          <a:xfrm>
            <a:off x="6880123" y="1066800"/>
            <a:ext cx="4168877" cy="2438400"/>
          </a:xfrm>
          <a:prstGeom prst="rect">
            <a:avLst/>
          </a:prstGeom>
        </p:spPr>
      </p:pic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066800" y="437955"/>
            <a:ext cx="10515600" cy="461665"/>
          </a:xfrm>
          <a:prstGeom prst="rect">
            <a:avLst/>
          </a:prstGeom>
          <a:solidFill>
            <a:srgbClr val="00329B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МАКРО ЭДИЙН ЗАСГИЙН ҮЗҮҮЛЭЛТ- Төсөв, санхүү</a:t>
            </a:r>
            <a:endParaRPr lang="mn-M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3" name="Picture 1" descr="\\exchange_server\TAMGIIN GAZAR\OLON NIITTEI HARILTSAH HELTES\Khanui.L\icons\Untitled-1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3209" y="3431853"/>
            <a:ext cx="762000" cy="7620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133600" y="982450"/>
            <a:ext cx="3429000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mn-MN" sz="1200" b="1" dirty="0" smtClean="0">
                <a:latin typeface="Arial" pitchFamily="34" charset="0"/>
                <a:cs typeface="Arial" pitchFamily="34" charset="0"/>
              </a:rPr>
              <a:t>Төсвийн орлогын бүтэц, хувиар, 2019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I-VI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53200" y="908746"/>
            <a:ext cx="3657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100" b="1" dirty="0" smtClean="0">
                <a:latin typeface="Arial" pitchFamily="34" charset="0"/>
                <a:cs typeface="Arial" pitchFamily="34" charset="0"/>
              </a:rPr>
              <a:t>Улс, орон нутгийн төсвийн зарлага</a:t>
            </a:r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14714" y="1855297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+2.9%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972348" y="4026545"/>
            <a:ext cx="2894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000" b="1" dirty="0" smtClean="0">
                <a:latin typeface="Arial" pitchFamily="34" charset="0"/>
                <a:cs typeface="Arial" pitchFamily="34" charset="0"/>
              </a:rPr>
              <a:t>Аймгийн төсвийн зарлагад өөрөө бүрдүүлсэн орлогын эзлэх хувь</a:t>
            </a:r>
            <a:endParaRPr 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12574" y="42266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Arial" pitchFamily="34" charset="0"/>
                <a:cs typeface="Arial" pitchFamily="34" charset="0"/>
              </a:rPr>
              <a:t>+5.3 </a:t>
            </a:r>
            <a:r>
              <a:rPr lang="mn-MN" sz="1000" b="1" dirty="0" smtClean="0">
                <a:latin typeface="Arial" pitchFamily="34" charset="0"/>
                <a:cs typeface="Arial" pitchFamily="34" charset="0"/>
              </a:rPr>
              <a:t>пүнктээр</a:t>
            </a:r>
            <a:endParaRPr 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60039" y="3663254"/>
            <a:ext cx="452596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300" b="1" dirty="0" smtClean="0"/>
              <a:t>Төсвийн зарлагын бүтэц, хувиар, 2019 </a:t>
            </a:r>
            <a:r>
              <a:rPr lang="en-US" sz="1300" b="1" dirty="0" smtClean="0"/>
              <a:t>I-VI</a:t>
            </a:r>
            <a:endParaRPr lang="en-US" sz="13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10017" t="1" r="3064" b="14655"/>
          <a:stretch/>
        </p:blipFill>
        <p:spPr>
          <a:xfrm>
            <a:off x="7107767" y="3936195"/>
            <a:ext cx="3397442" cy="26028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11668" t="6223" r="4824" b="11663"/>
          <a:stretch/>
        </p:blipFill>
        <p:spPr>
          <a:xfrm>
            <a:off x="1128293" y="1295400"/>
            <a:ext cx="4438279" cy="2590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3955" t="10056" r="3078"/>
          <a:stretch/>
        </p:blipFill>
        <p:spPr>
          <a:xfrm>
            <a:off x="1371600" y="4626710"/>
            <a:ext cx="4419600" cy="215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4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1443038" y="21764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>
                <a:solidFill>
                  <a:schemeClr val="bg1"/>
                </a:solidFill>
                <a:latin typeface="Arial" pitchFamily="34" charset="0"/>
              </a:rPr>
              <a:t>201</a:t>
            </a:r>
            <a:r>
              <a:rPr lang="mn-MN" altLang="en-US" sz="1100" b="1" dirty="0">
                <a:solidFill>
                  <a:schemeClr val="bg1"/>
                </a:solidFill>
                <a:latin typeface="Arial" pitchFamily="34" charset="0"/>
              </a:rPr>
              <a:t>5</a:t>
            </a:r>
            <a:r>
              <a:rPr lang="en-US" altLang="en-US" sz="1100" b="1" dirty="0">
                <a:solidFill>
                  <a:schemeClr val="bg1"/>
                </a:solidFill>
                <a:latin typeface="Arial" pitchFamily="34" charset="0"/>
              </a:rPr>
              <a:t> I-XII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443038" y="1719262"/>
            <a:ext cx="96043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>
                <a:solidFill>
                  <a:schemeClr val="bg1"/>
                </a:solidFill>
                <a:latin typeface="Arial" pitchFamily="34" charset="0"/>
              </a:rPr>
              <a:t>2014 I-XII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443038" y="3852862"/>
            <a:ext cx="96043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>
                <a:solidFill>
                  <a:schemeClr val="bg1"/>
                </a:solidFill>
                <a:latin typeface="Arial" pitchFamily="34" charset="0"/>
              </a:rPr>
              <a:t>201</a:t>
            </a:r>
            <a:r>
              <a:rPr lang="mn-MN" altLang="en-US" sz="1100" b="1" dirty="0">
                <a:solidFill>
                  <a:schemeClr val="bg1"/>
                </a:solidFill>
                <a:latin typeface="Arial" pitchFamily="34" charset="0"/>
              </a:rPr>
              <a:t>6</a:t>
            </a:r>
            <a:r>
              <a:rPr lang="en-US" altLang="en-US" sz="1100" b="1" dirty="0">
                <a:solidFill>
                  <a:schemeClr val="bg1"/>
                </a:solidFill>
                <a:latin typeface="Arial" pitchFamily="34" charset="0"/>
              </a:rPr>
              <a:t> I-XII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64336" y="297579"/>
            <a:ext cx="33057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mn-MN" sz="2400" b="1" cap="all" dirty="0">
                <a:solidFill>
                  <a:srgbClr val="002060"/>
                </a:solidFill>
                <a:latin typeface="Tahoma" charset="0"/>
              </a:rPr>
              <a:t>ГАДААД ХУДАЛДАА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538" y="1063416"/>
            <a:ext cx="2514600" cy="222058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957638" y="1135931"/>
            <a:ext cx="7924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 оны 6 дугаар сард </a:t>
            </a:r>
            <a:r>
              <a:rPr lang="mn-MN" sz="1600" dirty="0"/>
              <a:t>импорт</a:t>
            </a:r>
            <a:r>
              <a:rPr lang="en-US" sz="1600" dirty="0"/>
              <a:t> 9859.2 </a:t>
            </a:r>
            <a:r>
              <a:rPr lang="mn-MN" sz="1600" dirty="0"/>
              <a:t>мянган америк долларт хүрч өнгөрсөн оны мөн үеэс </a:t>
            </a:r>
            <a:r>
              <a:rPr lang="en-US" sz="1600" dirty="0"/>
              <a:t>3721.3 (27.4</a:t>
            </a:r>
            <a:r>
              <a:rPr lang="mn-MN" sz="1600" dirty="0"/>
              <a:t> %</a:t>
            </a:r>
            <a:r>
              <a:rPr lang="en-US" sz="1600" dirty="0"/>
              <a:t>) </a:t>
            </a:r>
            <a:r>
              <a:rPr lang="mn-MN" sz="1600" dirty="0"/>
              <a:t>мянган америк доллараар буурсан байна</a:t>
            </a:r>
            <a:r>
              <a:rPr lang="mn-MN" sz="1600" dirty="0" smtClean="0"/>
              <a:t>.</a:t>
            </a:r>
            <a:r>
              <a:rPr lang="mn-MN" sz="1600" dirty="0"/>
              <a:t> </a:t>
            </a:r>
            <a:r>
              <a:rPr lang="mn-MN" sz="1600" dirty="0" smtClean="0"/>
              <a:t>Нийт </a:t>
            </a:r>
            <a:r>
              <a:rPr lang="mn-MN" sz="1600" dirty="0"/>
              <a:t>экспорт 5.46 мянган америк долларт хүрч өнгөрсөн оны мөн </a:t>
            </a:r>
            <a:r>
              <a:rPr lang="mn-MN" sz="1600" dirty="0" smtClean="0"/>
              <a:t>үеэс </a:t>
            </a:r>
            <a:r>
              <a:rPr lang="mn-MN" sz="1600" dirty="0"/>
              <a:t>19.5 </a:t>
            </a:r>
            <a:r>
              <a:rPr lang="en-US" sz="1600" dirty="0"/>
              <a:t>(</a:t>
            </a:r>
            <a:r>
              <a:rPr lang="mn-MN" sz="1600" dirty="0"/>
              <a:t>78.1 </a:t>
            </a:r>
            <a:r>
              <a:rPr lang="en-US" sz="1600" dirty="0"/>
              <a:t>%)</a:t>
            </a:r>
            <a:r>
              <a:rPr lang="mn-MN" sz="1600" dirty="0"/>
              <a:t> мянган америк доллараар буурсан байна. </a:t>
            </a:r>
            <a:endParaRPr lang="en-US" sz="1600" dirty="0"/>
          </a:p>
          <a:p>
            <a:pPr algn="just"/>
            <a:endParaRPr lang="mn-MN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88178" y="2363743"/>
            <a:ext cx="7924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Экспорт </a:t>
            </a:r>
            <a:r>
              <a:rPr lang="mn-MN" sz="16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өмнөх </a:t>
            </a:r>
            <a:r>
              <a:rPr lang="mn-MN" sz="16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мөн үеэс </a:t>
            </a:r>
            <a:r>
              <a:rPr lang="mn-MN" sz="16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</a:t>
            </a:r>
            <a:r>
              <a:rPr lang="en-US" sz="16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.5</a:t>
            </a:r>
            <a:r>
              <a:rPr lang="mn-MN" sz="16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мянган </a:t>
            </a:r>
            <a:r>
              <a:rPr lang="mn-MN" sz="16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америк </a:t>
            </a:r>
            <a:r>
              <a:rPr lang="mn-MN" sz="16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доллараар буурсан байна.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Экспортын барааны гол нэрээс дурдвал </a:t>
            </a:r>
            <a:r>
              <a:rPr lang="mn-MN" sz="1600" dirty="0"/>
              <a:t>цай 1.93 </a:t>
            </a:r>
            <a:r>
              <a:rPr lang="mn-MN" sz="1600" dirty="0" smtClean="0"/>
              <a:t>тн, </a:t>
            </a:r>
            <a:r>
              <a:rPr lang="mn-MN" sz="1600" dirty="0"/>
              <a:t>борц 1.2 </a:t>
            </a:r>
            <a:r>
              <a:rPr lang="mn-MN" sz="1600" dirty="0" smtClean="0"/>
              <a:t>тонн, чулуулгийн </a:t>
            </a:r>
            <a:r>
              <a:rPr lang="mn-MN" sz="1600" dirty="0"/>
              <a:t>дээж 0.24 </a:t>
            </a:r>
            <a:r>
              <a:rPr lang="mn-MN" sz="1600" dirty="0" smtClean="0"/>
              <a:t>тонн, </a:t>
            </a:r>
            <a:r>
              <a:rPr lang="mn-MN" sz="1600" dirty="0"/>
              <a:t>берзент 32 </a:t>
            </a:r>
            <a:r>
              <a:rPr lang="mn-MN" sz="1600" dirty="0" smtClean="0"/>
              <a:t>боодол, </a:t>
            </a:r>
            <a:r>
              <a:rPr lang="mn-MN" sz="1600" dirty="0"/>
              <a:t>монгол гэр 3 ширхэг </a:t>
            </a:r>
            <a:r>
              <a:rPr lang="mn-MN" sz="1600" dirty="0" smtClean="0"/>
              <a:t>тус </a:t>
            </a:r>
            <a:r>
              <a:rPr lang="mn-MN" sz="1600" dirty="0"/>
              <a:t>тус экспортлогдсон байна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888178" y="4260630"/>
            <a:ext cx="7924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Импорт </a:t>
            </a:r>
            <a:r>
              <a:rPr lang="mn-MN" sz="16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өмнөх </a:t>
            </a:r>
            <a:r>
              <a:rPr lang="mn-MN" sz="16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мөн үеэс </a:t>
            </a:r>
            <a:r>
              <a:rPr lang="mn-MN" sz="16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27.4 хувиар  буурсан байна.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Гол нэрийн бараа бүтээгдэхүүнээс </a:t>
            </a:r>
            <a:r>
              <a:rPr lang="mn-MN" sz="1600" dirty="0"/>
              <a:t>цахилгаан </a:t>
            </a:r>
            <a:r>
              <a:rPr lang="en-US" sz="1600" dirty="0"/>
              <a:t>66</a:t>
            </a:r>
            <a:r>
              <a:rPr lang="mn-MN" sz="1600" dirty="0"/>
              <a:t>262.7 мянган киловатт цаг, авто бензин 4364.1 тонн, түлш 4265.6 тонн, хивэг 2481.0 тонн  ,</a:t>
            </a:r>
            <a:r>
              <a:rPr lang="en-US" sz="1600" dirty="0"/>
              <a:t>  </a:t>
            </a:r>
            <a:r>
              <a:rPr lang="mn-MN" sz="1600" dirty="0"/>
              <a:t>о</a:t>
            </a:r>
            <a:r>
              <a:rPr lang="en-US" sz="1600" dirty="0" err="1"/>
              <a:t>въёос</a:t>
            </a:r>
            <a:r>
              <a:rPr lang="en-US" sz="1600" dirty="0"/>
              <a:t> </a:t>
            </a:r>
            <a:r>
              <a:rPr lang="mn-MN" sz="1600" dirty="0"/>
              <a:t>455.1 тонн, банз 504.1 м3,  өнгөлгөөний тоосго 280.5 тонн, м</a:t>
            </a:r>
            <a:r>
              <a:rPr lang="en-US" sz="1600" dirty="0" err="1"/>
              <a:t>ебель</a:t>
            </a:r>
            <a:r>
              <a:rPr lang="en-US" sz="1600" dirty="0"/>
              <a:t> </a:t>
            </a:r>
            <a:r>
              <a:rPr lang="en-US" sz="1600" dirty="0" err="1"/>
              <a:t>тавилг</a:t>
            </a:r>
            <a:r>
              <a:rPr lang="mn-MN" sz="1600" dirty="0"/>
              <a:t>а 156 ширхэг тус тус импортоор оруулсан байна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538" y="3939842"/>
            <a:ext cx="2598640" cy="215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9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5598</TotalTime>
  <Words>1372</Words>
  <Application>Microsoft Office PowerPoint</Application>
  <PresentationFormat>Widescreen</PresentationFormat>
  <Paragraphs>129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Ch ForeignerLight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НИЙГМИЙН ДААТГАЛ, ХАЛАМЖ </vt:lpstr>
      <vt:lpstr>PowerPoint Presentation</vt:lpstr>
      <vt:lpstr>ГЭМТ ХЭРЭГ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МОНГОЛ УЛСЫН СТАТИСТИКИЙН СИСТЕМИЙН ТАНИЛЦУУЛГА</dc:title>
  <dc:creator>Enkhbaatar_L</dc:creator>
  <cp:lastModifiedBy>Sarantuya_R</cp:lastModifiedBy>
  <cp:revision>809</cp:revision>
  <cp:lastPrinted>2017-09-11T09:35:27Z</cp:lastPrinted>
  <dcterms:created xsi:type="dcterms:W3CDTF">2016-10-10T07:15:58Z</dcterms:created>
  <dcterms:modified xsi:type="dcterms:W3CDTF">2019-07-26T02:54:01Z</dcterms:modified>
</cp:coreProperties>
</file>