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8" r:id="rId2"/>
    <p:sldId id="329" r:id="rId3"/>
    <p:sldId id="373" r:id="rId4"/>
    <p:sldId id="374" r:id="rId5"/>
    <p:sldId id="363" r:id="rId6"/>
    <p:sldId id="365" r:id="rId7"/>
    <p:sldId id="367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33CC"/>
    <a:srgbClr val="EC282D"/>
    <a:srgbClr val="D25A42"/>
    <a:srgbClr val="C46350"/>
    <a:srgbClr val="558237"/>
    <a:srgbClr val="00329B"/>
    <a:srgbClr val="003296"/>
    <a:srgbClr val="548236"/>
    <a:srgbClr val="DC7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4"/>
          <p:cNvSpPr/>
          <p:nvPr/>
        </p:nvSpPr>
        <p:spPr>
          <a:xfrm>
            <a:off x="1828800" y="228600"/>
            <a:ext cx="9753600" cy="632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solidFill>
            <a:srgbClr val="C9D0D8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31" name="Shape 34"/>
          <p:cNvSpPr/>
          <p:nvPr/>
        </p:nvSpPr>
        <p:spPr>
          <a:xfrm>
            <a:off x="1943100" y="381000"/>
            <a:ext cx="9524999" cy="601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29" name="Rectangle 28"/>
          <p:cNvSpPr/>
          <p:nvPr/>
        </p:nvSpPr>
        <p:spPr>
          <a:xfrm>
            <a:off x="1564388" y="2236738"/>
            <a:ext cx="10043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Увс аймгийн нийгэм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endParaRPr lang="en-US" sz="4800" b="1" dirty="0" smtClean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mn-MN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эдийн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засгийн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2020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оны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1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сард</a:t>
            </a:r>
            <a:endParaRPr lang="en-US" sz="48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351012" y="5296803"/>
            <a:ext cx="10372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оны эхний 1 сард 308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4484" y="291871"/>
            <a:ext cx="5200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6C6592C-9372-4FCE-A651-F326EB9A647E}"/>
              </a:ext>
            </a:extLst>
          </p:cNvPr>
          <p:cNvGrpSpPr/>
          <p:nvPr/>
        </p:nvGrpSpPr>
        <p:grpSpPr>
          <a:xfrm>
            <a:off x="1573489" y="3159356"/>
            <a:ext cx="3376245" cy="1516264"/>
            <a:chOff x="1302271" y="3198633"/>
            <a:chExt cx="3376245" cy="1516264"/>
          </a:xfrm>
        </p:grpSpPr>
        <p:grpSp>
          <p:nvGrpSpPr>
            <p:cNvPr id="20" name="Group 19"/>
            <p:cNvGrpSpPr/>
            <p:nvPr/>
          </p:nvGrpSpPr>
          <p:grpSpPr>
            <a:xfrm>
              <a:off x="1302271" y="3198633"/>
              <a:ext cx="3376245" cy="1516264"/>
              <a:chOff x="1509656" y="2893833"/>
              <a:chExt cx="2926529" cy="151626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509656" y="3331556"/>
                <a:ext cx="1901232" cy="1078541"/>
                <a:chOff x="1509656" y="3331556"/>
                <a:chExt cx="1901232" cy="1078541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509656" y="3432680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2201512" y="3886877"/>
                  <a:ext cx="113908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113079" y="3331556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мөн </a:t>
                  </a:r>
                  <a:r>
                    <a:rPr lang="mn-MN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үеэс</a:t>
                  </a:r>
                  <a:endParaRPr lang="mn-MN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509656" y="2893833"/>
                <a:ext cx="292652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mn-MN" sz="1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Нийт бүртгэлтэй ажилгүй иргэд</a:t>
                </a:r>
                <a:endParaRPr lang="en-US" sz="17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0" name="Arrow: Up 29">
              <a:extLst>
                <a:ext uri="{FF2B5EF4-FFF2-40B4-BE49-F238E27FC236}">
                  <a16:creationId xmlns="" xmlns:a16="http://schemas.microsoft.com/office/drawing/2014/main" id="{C7518EC6-8F8A-4F97-8396-7A63AC2B71B4}"/>
                </a:ext>
              </a:extLst>
            </p:cNvPr>
            <p:cNvSpPr/>
            <p:nvPr/>
          </p:nvSpPr>
          <p:spPr>
            <a:xfrm rot="10800000" flipV="1">
              <a:off x="3434012" y="3881651"/>
              <a:ext cx="350000" cy="658715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73C37A9-FD39-4E30-8FC9-3A48BBAF42B7}"/>
              </a:ext>
            </a:extLst>
          </p:cNvPr>
          <p:cNvGrpSpPr/>
          <p:nvPr/>
        </p:nvGrpSpPr>
        <p:grpSpPr>
          <a:xfrm>
            <a:off x="5947204" y="753537"/>
            <a:ext cx="6016195" cy="2083982"/>
            <a:chOff x="5705425" y="1022848"/>
            <a:chExt cx="5831537" cy="2155496"/>
          </a:xfrm>
        </p:grpSpPr>
        <p:grpSp>
          <p:nvGrpSpPr>
            <p:cNvPr id="8" name="Group 7"/>
            <p:cNvGrpSpPr/>
            <p:nvPr/>
          </p:nvGrpSpPr>
          <p:grpSpPr>
            <a:xfrm>
              <a:off x="5705425" y="1022848"/>
              <a:ext cx="5831537" cy="2155496"/>
              <a:chOff x="2189477" y="1024443"/>
              <a:chExt cx="4370202" cy="215549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20419" y="1375123"/>
                <a:ext cx="2008909" cy="8910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90162" y="1365822"/>
                <a:ext cx="642635" cy="89104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296114" y="2310786"/>
                <a:ext cx="2288956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Ажилгүй </a:t>
                </a:r>
                <a:r>
                  <a:rPr lang="mn-MN" sz="1600" dirty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иргэд</a:t>
                </a:r>
                <a:r>
                  <a:rPr lang="en-US" sz="1600" dirty="0">
                    <a:solidFill>
                      <a:srgbClr val="00D0A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97102" y="2320426"/>
                <a:ext cx="1962577" cy="85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Сургууль төгсөөд болон цэргээс халагдаад ажил хайж байгаа иргэд</a:t>
                </a:r>
                <a:endParaRPr lang="en-U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89477" y="1029039"/>
                <a:ext cx="172029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77.1% (616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иргэн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26482" y="1024443"/>
                <a:ext cx="159146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22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(183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иргэн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7429" y="1357634"/>
              <a:ext cx="435914" cy="88454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20A0A874-F07F-4C80-8BA3-5853CF631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83739"/>
            <a:stretch/>
          </p:blipFill>
          <p:spPr>
            <a:xfrm>
              <a:off x="8465922" y="1364227"/>
              <a:ext cx="435914" cy="89104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3E67A2-DFB9-414C-8378-30D4EA011D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1012" y="1106520"/>
            <a:ext cx="987798" cy="1514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EAD9E5-E875-4D3D-AD39-206D4FFA4683}"/>
              </a:ext>
            </a:extLst>
          </p:cNvPr>
          <p:cNvSpPr txBox="1"/>
          <p:nvPr/>
        </p:nvSpPr>
        <p:spPr>
          <a:xfrm>
            <a:off x="2438400" y="1075035"/>
            <a:ext cx="30120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халамж үйлчилгээний газарт ажил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хайж бүртгүүлсэн иргэд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оны эхний 1 сард 799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 байна.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55B67B1-906D-4AD8-A6BA-80F6088445D6}"/>
              </a:ext>
            </a:extLst>
          </p:cNvPr>
          <p:cNvCxnSpPr/>
          <p:nvPr/>
        </p:nvCxnSpPr>
        <p:spPr>
          <a:xfrm>
            <a:off x="5562600" y="1066800"/>
            <a:ext cx="0" cy="381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74A882CD-6BE5-4619-97B8-0DBC067AE90A}"/>
              </a:ext>
            </a:extLst>
          </p:cNvPr>
          <p:cNvGrpSpPr/>
          <p:nvPr/>
        </p:nvGrpSpPr>
        <p:grpSpPr>
          <a:xfrm>
            <a:off x="6074330" y="2895600"/>
            <a:ext cx="5704411" cy="2063157"/>
            <a:chOff x="6074330" y="2895600"/>
            <a:chExt cx="5704411" cy="2063157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6983EF44-BFCB-4B9C-A9F9-72E3BAA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7888" y="2943984"/>
              <a:ext cx="1306190" cy="13061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C08D75CB-F5D8-4A51-847B-71E9D3D9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282" y="3122740"/>
              <a:ext cx="1029660" cy="10296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CD94767B-FA1A-4349-9939-0CEB83028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1422" y="2895600"/>
              <a:ext cx="1402958" cy="140295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B49F9D3-6066-44C6-AD06-DEDFF1D60C86}"/>
                </a:ext>
              </a:extLst>
            </p:cNvPr>
            <p:cNvSpPr txBox="1"/>
            <p:nvPr/>
          </p:nvSpPr>
          <p:spPr>
            <a:xfrm>
              <a:off x="6074330" y="4127760"/>
              <a:ext cx="1632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427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53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эмэгтэй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C1BB65F-CEE9-4C32-88F2-1F483A1013CF}"/>
                </a:ext>
              </a:extLst>
            </p:cNvPr>
            <p:cNvSpPr txBox="1"/>
            <p:nvPr/>
          </p:nvSpPr>
          <p:spPr>
            <a:xfrm>
              <a:off x="8126109" y="4127760"/>
              <a:ext cx="1475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 хөгжлийн бэрхшээлтэй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896836C0-262B-4BAE-9F68-80FB0A0B31E7}"/>
                </a:ext>
              </a:extLst>
            </p:cNvPr>
            <p:cNvSpPr txBox="1"/>
            <p:nvPr/>
          </p:nvSpPr>
          <p:spPr>
            <a:xfrm>
              <a:off x="9987845" y="4114800"/>
              <a:ext cx="1790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433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15-34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насны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залуучууд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515" y="3698203"/>
            <a:ext cx="351638" cy="8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228600"/>
            <a:ext cx="10439400" cy="94443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83493"/>
            <a:ext cx="565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</a:t>
            </a:r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ЗЭЭЛ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1187" y="683720"/>
            <a:ext cx="8070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/>
              <a:t>Энэ оны эхний сард </a:t>
            </a:r>
            <a:r>
              <a:rPr lang="en-US" dirty="0" smtClean="0"/>
              <a:t> </a:t>
            </a:r>
            <a:r>
              <a:rPr lang="mn-MN" dirty="0" smtClean="0"/>
              <a:t>188.7 </a:t>
            </a:r>
            <a:r>
              <a:rPr lang="mn-MN" dirty="0"/>
              <a:t>тэрбум төгрөгийн зээлийн үлдэгдэл байгаа нь  өнгөрсөн </a:t>
            </a:r>
            <a:r>
              <a:rPr lang="mn-MN" dirty="0" smtClean="0"/>
              <a:t>оны мөн үеэс </a:t>
            </a:r>
            <a:r>
              <a:rPr lang="mn-MN" dirty="0" smtClean="0"/>
              <a:t>4.5 </a:t>
            </a:r>
            <a:r>
              <a:rPr lang="mn-MN" dirty="0"/>
              <a:t>хувиар </a:t>
            </a:r>
            <a:r>
              <a:rPr lang="mn-MN" dirty="0" smtClean="0"/>
              <a:t>буурсан </a:t>
            </a:r>
            <a:r>
              <a:rPr lang="mn-MN" dirty="0"/>
              <a:t>байна.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5394" y="1931148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0048" y="3086244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3570" y="3079854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7.3 </a:t>
            </a:r>
            <a:r>
              <a:rPr lang="mn-MN" dirty="0"/>
              <a:t>тэрбум төгрөгийн найдваргүй зээл байгаа нь нийт зээлийн өрийн үлдэгдлийн </a:t>
            </a:r>
            <a:r>
              <a:rPr lang="mn-MN" dirty="0" smtClean="0"/>
              <a:t>3</a:t>
            </a:r>
            <a:r>
              <a:rPr lang="en-US" dirty="0" smtClean="0"/>
              <a:t>.</a:t>
            </a:r>
            <a:r>
              <a:rPr lang="mn-MN" dirty="0" smtClean="0"/>
              <a:t>9 </a:t>
            </a:r>
            <a:r>
              <a:rPr lang="mn-MN" dirty="0"/>
              <a:t>хувийг эзэлж байгаа бөгөөд өнгөрсөн оны мөн үеэс </a:t>
            </a:r>
            <a:r>
              <a:rPr lang="mn-MN" dirty="0" smtClean="0"/>
              <a:t>3</a:t>
            </a:r>
            <a:r>
              <a:rPr lang="en-US" dirty="0" smtClean="0"/>
              <a:t>.</a:t>
            </a:r>
            <a:r>
              <a:rPr lang="mn-MN" dirty="0" smtClean="0"/>
              <a:t>5 тэрбум </a:t>
            </a:r>
            <a:r>
              <a:rPr lang="mn-MN" dirty="0"/>
              <a:t>төгрөгөөр буурсан байна</a:t>
            </a:r>
            <a:endParaRPr lang="mn-MN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3164" y="5513649"/>
            <a:ext cx="8194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/>
              <a:t>Нийт хадгаламжийн үлдэгдлийн 80.8 хувь нь хугацаатай, 19.2 хувь нь хугацаагүй хадгаламж </a:t>
            </a:r>
            <a:r>
              <a:rPr lang="mn-MN" dirty="0" smtClean="0"/>
              <a:t>байна.Х</a:t>
            </a:r>
            <a:r>
              <a:rPr lang="mn-MN" dirty="0" smtClean="0"/>
              <a:t>адгаламж </a:t>
            </a:r>
            <a:r>
              <a:rPr lang="mn-MN" dirty="0"/>
              <a:t>эзэмшигчдийн тоо </a:t>
            </a:r>
            <a:r>
              <a:rPr lang="mn-MN" dirty="0" smtClean="0"/>
              <a:t>77.1 </a:t>
            </a:r>
            <a:r>
              <a:rPr lang="mn-MN" dirty="0"/>
              <a:t>мянгад </a:t>
            </a:r>
            <a:r>
              <a:rPr lang="mn-MN" dirty="0" smtClean="0"/>
              <a:t>хүрсэн байна.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7687" y="1835077"/>
            <a:ext cx="799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Хугацаа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хэтэрсэн зээлийн өрийн үлдэгдэл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  өмнөх оны мөн үеэс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өсчээ. 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0387" y="4334164"/>
            <a:ext cx="8194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/>
              <a:t>Нийт хадгаламжийн үлдэгдэл 125.1 тэрбум төгрөг болсон нь өнгөрсөн оны мөн үеэс 17.9 (16.7 %) тэрбум төгрөгөөр өссөн байна</a:t>
            </a:r>
            <a:r>
              <a:rPr lang="mn-MN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01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2014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4336" y="297579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ГАДААД ХУДАЛДАА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1063416"/>
            <a:ext cx="2514600" cy="22205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7638" y="1135931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Оны эхний 1 сард импорт 2378.8 мянган америк долларт хүрч өнгөрсөн оны мөн үеэс 3792.3 (61.5 %) мянган америк доллараар буурсан байна.</a:t>
            </a:r>
            <a:endParaRPr lang="mn-MN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8178" y="2363743"/>
            <a:ext cx="792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хийгдээгүй 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8178" y="4343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61.5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 буурсан байна.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 нэрийн бараа бүтээгдэхүүнээс гоймон, жигнэмэг,</a:t>
            </a:r>
            <a:r>
              <a:rPr lang="mn-MN" dirty="0" smtClean="0"/>
              <a:t>жимс </a:t>
            </a:r>
            <a:r>
              <a:rPr lang="mn-MN" dirty="0"/>
              <a:t>жимсгэнэ, өтгөрүүлсэн сүү, хиам, цагаан будаа, чихэр зэрэг бүтээгдэхүүний </a:t>
            </a:r>
            <a:r>
              <a:rPr lang="mn-MN" dirty="0" smtClean="0"/>
              <a:t>импорт</a:t>
            </a:r>
            <a:r>
              <a:rPr lang="mn-MN" dirty="0"/>
              <a:t> </a:t>
            </a:r>
            <a:r>
              <a:rPr lang="mn-MN" dirty="0" smtClean="0"/>
              <a:t>өнгөрсөн </a:t>
            </a:r>
            <a:r>
              <a:rPr lang="mn-MN" dirty="0"/>
              <a:t>оны мөн үеэс</a:t>
            </a:r>
            <a:r>
              <a:rPr lang="mn-MN" dirty="0" smtClean="0"/>
              <a:t> </a:t>
            </a:r>
            <a:r>
              <a:rPr lang="mn-MN" dirty="0"/>
              <a:t>нэмэгдэж, </a:t>
            </a:r>
            <a:r>
              <a:rPr lang="mn-MN" dirty="0" smtClean="0"/>
              <a:t>овъёос,өндөг, мебель тавилга, шатахууны </a:t>
            </a:r>
            <a:r>
              <a:rPr lang="mn-MN" dirty="0"/>
              <a:t>импорт буурсан байна.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3939842"/>
            <a:ext cx="2598640" cy="21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82521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ҮНИЙН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225" y="1371371"/>
            <a:ext cx="7702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дүгээр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сарын түвшинд байж, 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үеэс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байна.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3029439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дүгээр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өсөхөд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боловсролын салбарын бүлгийн үнэ 23.7 хувиар, түлш цахилгааны бүлгийн үнэ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14.9,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 барааны бүлгийн үнэ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9.6,гэр ахуйн тавилга, гэр ахуйн барааны бүлгийн үнэ 6.1, тээврйин бүлгийн үнэ 1.9,бусад бараа үйлчилгээний бүлгийн үнэ 6.9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нь голлон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нөлөөлсөн байна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5225" y="4945822"/>
            <a:ext cx="7930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дүнгээрээ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ын түвшинд байсан хэдий ч, хүнсний ногооны дэд бүлгийн үнэ 1.6,бусад бараа үйлчилгээний бүлгийн үнэ 1.1 хувиар өссөн байна.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720463"/>
            <a:ext cx="2282259" cy="15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026095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419601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971800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285377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1" y="111750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/>
              <a:t>Аж үйлдвэрийн салбарын аж ахуйн нэгжүүд оны эхний 1 сард оны үнээр 1</a:t>
            </a:r>
            <a:r>
              <a:rPr lang="en-US" dirty="0"/>
              <a:t>.</a:t>
            </a:r>
            <a:r>
              <a:rPr lang="mn-MN" dirty="0"/>
              <a:t>6 тэрбум төгрөгийн нийт бүтээгдэхүүн үйлдвэрлэж 1</a:t>
            </a:r>
            <a:r>
              <a:rPr lang="en-US" dirty="0"/>
              <a:t>.</a:t>
            </a:r>
            <a:r>
              <a:rPr lang="mn-MN" dirty="0"/>
              <a:t>5 тэрбум төгрөгийн борлуулалт хийсэн нь өнгөрсөн оны мөн үеэс үйлдвэрлэлт 31.6 хувиар ,  бүтээгдэхүүний борлуулалт 11.4 хувиар өссөн байна.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0" y="2561951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/>
              <a:t>Нийт үйлдвэрлэлтийн 59</a:t>
            </a:r>
            <a:r>
              <a:rPr lang="en-US" dirty="0"/>
              <a:t>.</a:t>
            </a:r>
            <a:r>
              <a:rPr lang="mn-MN" dirty="0"/>
              <a:t>8 хувийг </a:t>
            </a:r>
            <a:r>
              <a:rPr lang="en-US" dirty="0" err="1"/>
              <a:t>дулаан</a:t>
            </a:r>
            <a:r>
              <a:rPr lang="mn-MN" dirty="0"/>
              <a:t> түгээлт усан хангамж, 28</a:t>
            </a:r>
            <a:r>
              <a:rPr lang="en-US" dirty="0"/>
              <a:t>.</a:t>
            </a:r>
            <a:r>
              <a:rPr lang="mn-MN" dirty="0"/>
              <a:t>6 хувийг боловсруулах салбарын үйлдвэрлэл, 11.6 хувийг уул уурхайн олборлолт эзэлж байна</a:t>
            </a:r>
            <a:r>
              <a:rPr lang="mn-MN" dirty="0" smtClean="0"/>
              <a:t>.</a:t>
            </a:r>
            <a:endParaRPr lang="en-US" dirty="0" smtClean="0"/>
          </a:p>
          <a:p>
            <a:r>
              <a:rPr lang="mn-MN" dirty="0"/>
              <a:t> </a:t>
            </a:r>
            <a:endParaRPr lang="en-US" dirty="0"/>
          </a:p>
          <a:p>
            <a:r>
              <a:rPr lang="en-US" dirty="0" err="1"/>
              <a:t>Энэ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mn-MN" dirty="0"/>
              <a:t>д  аж ахуйн нэгжүүд 37 нэрийн бүтээгдэхүүн үйлдвэрлэснийг өнгөрсөн оны мөн үетэй харьцуулахад 10 нэрийн бүтээгдэхүүний үйлдвэрлэлтэнд өсөлт гарч үүнээс өмнөх оны мөн үед үйлдвэрлэгдэж байгаагүй 13 нэрийн бүтээгдэхүүнийг үйлдвэрлэсэн байна.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0" y="521230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rgbClr val="000000"/>
                </a:solidFill>
                <a:latin typeface="Tahoma" charset="0"/>
              </a:rPr>
              <a:t>Аж үйлдвэрийн салбарын борлуулсан бүтээгдэхүүн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1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5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тэрбум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төгрөгт хүрч, өмнөх оны мөн үеэс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11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.</a:t>
            </a:r>
            <a:r>
              <a:rPr lang="en-US" smtClean="0">
                <a:solidFill>
                  <a:srgbClr val="000000"/>
                </a:solidFill>
                <a:latin typeface="Tahoma" charset="0"/>
              </a:rPr>
              <a:t>4</a:t>
            </a:r>
            <a:r>
              <a:rPr lang="mn-MN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% -иар өссөн байна. 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535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nandinsar01@gmail.com</cp:lastModifiedBy>
  <cp:revision>958</cp:revision>
  <cp:lastPrinted>2017-09-11T09:35:27Z</cp:lastPrinted>
  <dcterms:created xsi:type="dcterms:W3CDTF">2016-10-10T07:15:58Z</dcterms:created>
  <dcterms:modified xsi:type="dcterms:W3CDTF">2020-02-15T15:00:39Z</dcterms:modified>
</cp:coreProperties>
</file>