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68" r:id="rId2"/>
    <p:sldId id="380" r:id="rId3"/>
    <p:sldId id="381" r:id="rId4"/>
    <p:sldId id="382" r:id="rId5"/>
    <p:sldId id="373" r:id="rId6"/>
    <p:sldId id="375" r:id="rId7"/>
    <p:sldId id="376" r:id="rId8"/>
    <p:sldId id="374" r:id="rId9"/>
    <p:sldId id="363" r:id="rId10"/>
    <p:sldId id="365" r:id="rId11"/>
    <p:sldId id="379" r:id="rId12"/>
    <p:sldId id="3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EC282D"/>
    <a:srgbClr val="D25A42"/>
    <a:srgbClr val="C46350"/>
    <a:srgbClr val="558237"/>
    <a:srgbClr val="00329B"/>
    <a:srgbClr val="003296"/>
    <a:srgbClr val="548236"/>
    <a:srgbClr val="DC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96" y="60"/>
      </p:cViewPr>
      <p:guideLst>
        <p:guide orient="horz" pos="27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72023527179578E-2"/>
          <c:y val="0.13824379432282535"/>
          <c:w val="0.9129821648799844"/>
          <c:h val="0.68697441320558261"/>
        </c:manualLayout>
      </c:layout>
      <c:lineChart>
        <c:grouping val="standard"/>
        <c:varyColors val="0"/>
        <c:ser>
          <c:idx val="0"/>
          <c:order val="0"/>
          <c:tx>
            <c:strRef>
              <c:f>'[Tusuv-2020-1.xlsx]tusviin orlogo'!$P$33:$R$33</c:f>
              <c:strCache>
                <c:ptCount val="3"/>
                <c:pt idx="0">
                  <c:v>Аймгийн төсвийн орлого</c:v>
                </c:pt>
              </c:strCache>
            </c:strRef>
          </c:tx>
          <c:dLbls>
            <c:dLbl>
              <c:idx val="0"/>
              <c:layout>
                <c:manualLayout>
                  <c:x val="-5.6985580115738572E-2"/>
                  <c:y val="-4.49139957276845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04-4053-A305-E1172A91B651}"/>
                </c:ext>
                <c:ext xmlns:c15="http://schemas.microsoft.com/office/drawing/2012/chart" uri="{CE6537A1-D6FC-4f65-9D91-7224C49458BB}">
                  <c15:layout/>
                </c:ext>
              </c:extLst>
            </c:dLbl>
            <c:dLbl>
              <c:idx val="1"/>
              <c:layout>
                <c:manualLayout>
                  <c:x val="2.6831199044761642E-2"/>
                  <c:y val="1.233721594046021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B04-4053-A305-E1172A91B651}"/>
                </c:ext>
                <c:ext xmlns:c15="http://schemas.microsoft.com/office/drawing/2012/chart" uri="{CE6537A1-D6FC-4f65-9D91-7224C49458BB}">
                  <c15:layout/>
                </c:ext>
              </c:extLst>
            </c:dLbl>
            <c:dLbl>
              <c:idx val="2"/>
              <c:layout>
                <c:manualLayout>
                  <c:x val="-4.9046323859008633E-3"/>
                  <c:y val="3.1034088601935212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B04-4053-A305-E1172A91B651}"/>
                </c:ext>
                <c:ext xmlns:c15="http://schemas.microsoft.com/office/drawing/2012/chart" uri="{CE6537A1-D6FC-4f65-9D91-7224C49458BB}">
                  <c15:layout/>
                </c:ext>
              </c:extLst>
            </c:dLbl>
            <c:dLbl>
              <c:idx val="3"/>
              <c:layout>
                <c:manualLayout>
                  <c:x val="3.2948717564501316E-2"/>
                  <c:y val="1.441835207823809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B04-4053-A305-E1172A91B651}"/>
                </c:ext>
                <c:ext xmlns:c15="http://schemas.microsoft.com/office/drawing/2012/chart" uri="{CE6537A1-D6FC-4f65-9D91-7224C49458BB}">
                  <c15:layout/>
                </c:ext>
              </c:extLst>
            </c:dLbl>
            <c:dLbl>
              <c:idx val="4"/>
              <c:layout>
                <c:manualLayout>
                  <c:x val="3.611111111111121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B04-4053-A305-E1172A91B651}"/>
                </c:ext>
                <c:ext xmlns:c15="http://schemas.microsoft.com/office/drawing/2012/chart" uri="{CE6537A1-D6FC-4f65-9D91-7224C49458BB}"/>
              </c:extLst>
            </c:dLbl>
            <c:spPr>
              <a:noFill/>
              <a:ln>
                <a:noFill/>
              </a:ln>
              <a:effectLst/>
            </c:spPr>
            <c:txPr>
              <a:bodyPr/>
              <a:lstStyle/>
              <a:p>
                <a:pPr>
                  <a:defRPr sz="1100" b="1">
                    <a:solidFill>
                      <a:srgbClr val="0070C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orlogo'!$S$32:$V$32</c:f>
              <c:strCache>
                <c:ptCount val="4"/>
                <c:pt idx="0">
                  <c:v>2017 II</c:v>
                </c:pt>
                <c:pt idx="1">
                  <c:v>2018 II</c:v>
                </c:pt>
                <c:pt idx="2">
                  <c:v>2019 II</c:v>
                </c:pt>
                <c:pt idx="3">
                  <c:v>2020  II</c:v>
                </c:pt>
              </c:strCache>
            </c:strRef>
          </c:cat>
          <c:val>
            <c:numRef>
              <c:f>'[Tusuv-2020-1.xlsx]tusviin orlogo'!$S$33:$V$33</c:f>
              <c:numCache>
                <c:formatCode>0.0</c:formatCode>
                <c:ptCount val="4"/>
                <c:pt idx="0">
                  <c:v>1237.0999999999999</c:v>
                </c:pt>
                <c:pt idx="1">
                  <c:v>1460.8</c:v>
                </c:pt>
                <c:pt idx="2">
                  <c:v>1956.5</c:v>
                </c:pt>
                <c:pt idx="3">
                  <c:v>2453.0500000000002</c:v>
                </c:pt>
              </c:numCache>
            </c:numRef>
          </c:val>
          <c:smooth val="0"/>
          <c:extLst xmlns:c16r2="http://schemas.microsoft.com/office/drawing/2015/06/chart">
            <c:ext xmlns:c16="http://schemas.microsoft.com/office/drawing/2014/chart" uri="{C3380CC4-5D6E-409C-BE32-E72D297353CC}">
              <c16:uniqueId val="{00000005-6B04-4053-A305-E1172A91B651}"/>
            </c:ext>
          </c:extLst>
        </c:ser>
        <c:ser>
          <c:idx val="1"/>
          <c:order val="1"/>
          <c:tx>
            <c:strRef>
              <c:f>'[Tusuv-2020-1.xlsx]tusviin orlogo'!$P$34:$R$34</c:f>
              <c:strCache>
                <c:ptCount val="3"/>
                <c:pt idx="0">
                  <c:v>ОНТ-ийн орлого, тусламж</c:v>
                </c:pt>
              </c:strCache>
            </c:strRef>
          </c:tx>
          <c:dLbls>
            <c:dLbl>
              <c:idx val="0"/>
              <c:layout>
                <c:manualLayout>
                  <c:x val="-2.7777777777779095E-2"/>
                  <c:y val="9.2592592592596126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B04-4053-A305-E1172A91B651}"/>
                </c:ext>
                <c:ext xmlns:c15="http://schemas.microsoft.com/office/drawing/2012/chart" uri="{CE6537A1-D6FC-4f65-9D91-7224C49458BB}">
                  <c15:layout/>
                </c:ext>
              </c:extLst>
            </c:dLbl>
            <c:dLbl>
              <c:idx val="1"/>
              <c:layout>
                <c:manualLayout>
                  <c:x val="-6.853811929731686E-2"/>
                  <c:y val="-4.59113298571820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B04-4053-A305-E1172A91B651}"/>
                </c:ext>
                <c:ext xmlns:c15="http://schemas.microsoft.com/office/drawing/2012/chart" uri="{CE6537A1-D6FC-4f65-9D91-7224C49458BB}">
                  <c15:layout/>
                </c:ext>
              </c:extLst>
            </c:dLbl>
            <c:dLbl>
              <c:idx val="2"/>
              <c:layout>
                <c:manualLayout>
                  <c:x val="-5.3005464950494033E-2"/>
                  <c:y val="-4.68003513194463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B04-4053-A305-E1172A91B651}"/>
                </c:ext>
                <c:ext xmlns:c15="http://schemas.microsoft.com/office/drawing/2012/chart" uri="{CE6537A1-D6FC-4f65-9D91-7224C49458BB}">
                  <c15:layout/>
                </c:ext>
              </c:extLst>
            </c:dLbl>
            <c:dLbl>
              <c:idx val="3"/>
              <c:layout>
                <c:manualLayout>
                  <c:x val="-5.0224648224428223E-2"/>
                  <c:y val="-5.12383100663808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B04-4053-A305-E1172A91B651}"/>
                </c:ext>
                <c:ext xmlns:c15="http://schemas.microsoft.com/office/drawing/2012/chart" uri="{CE6537A1-D6FC-4f65-9D91-7224C49458BB}">
                  <c15:layout/>
                </c:ext>
              </c:extLst>
            </c:dLbl>
            <c:dLbl>
              <c:idx val="4"/>
              <c:layout>
                <c:manualLayout>
                  <c:x val="5.277777777777779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B04-4053-A305-E1172A91B651}"/>
                </c:ext>
                <c:ext xmlns:c15="http://schemas.microsoft.com/office/drawing/2012/chart" uri="{CE6537A1-D6FC-4f65-9D91-7224C49458BB}"/>
              </c:extLst>
            </c:dLbl>
            <c:spPr>
              <a:solidFill>
                <a:sysClr val="window" lastClr="FFFFFF"/>
              </a:solidFill>
              <a:ln>
                <a:noFill/>
              </a:ln>
              <a:effectLst/>
            </c:spPr>
            <c:txPr>
              <a:bodyPr/>
              <a:lstStyle/>
              <a:p>
                <a:pPr>
                  <a:defRPr sz="1100" b="1">
                    <a:solidFill>
                      <a:srgbClr val="FF000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orlogo'!$S$32:$V$32</c:f>
              <c:strCache>
                <c:ptCount val="4"/>
                <c:pt idx="0">
                  <c:v>2017 II</c:v>
                </c:pt>
                <c:pt idx="1">
                  <c:v>2018 II</c:v>
                </c:pt>
                <c:pt idx="2">
                  <c:v>2019 II</c:v>
                </c:pt>
                <c:pt idx="3">
                  <c:v>2020  II</c:v>
                </c:pt>
              </c:strCache>
            </c:strRef>
          </c:cat>
          <c:val>
            <c:numRef>
              <c:f>'[Tusuv-2020-1.xlsx]tusviin orlogo'!$S$34:$V$34</c:f>
              <c:numCache>
                <c:formatCode>0.0</c:formatCode>
                <c:ptCount val="4"/>
                <c:pt idx="0">
                  <c:v>3519.7000000000003</c:v>
                </c:pt>
                <c:pt idx="1">
                  <c:v>3897.6</c:v>
                </c:pt>
                <c:pt idx="2">
                  <c:v>5414.7</c:v>
                </c:pt>
                <c:pt idx="3">
                  <c:v>7578.35</c:v>
                </c:pt>
              </c:numCache>
            </c:numRef>
          </c:val>
          <c:smooth val="0"/>
          <c:extLst xmlns:c16r2="http://schemas.microsoft.com/office/drawing/2015/06/chart">
            <c:ext xmlns:c16="http://schemas.microsoft.com/office/drawing/2014/chart" uri="{C3380CC4-5D6E-409C-BE32-E72D297353CC}">
              <c16:uniqueId val="{0000000B-6B04-4053-A305-E1172A91B651}"/>
            </c:ext>
          </c:extLst>
        </c:ser>
        <c:dLbls>
          <c:showLegendKey val="0"/>
          <c:showVal val="1"/>
          <c:showCatName val="0"/>
          <c:showSerName val="0"/>
          <c:showPercent val="0"/>
          <c:showBubbleSize val="0"/>
        </c:dLbls>
        <c:marker val="1"/>
        <c:smooth val="0"/>
        <c:axId val="214497136"/>
        <c:axId val="214498312"/>
      </c:lineChart>
      <c:catAx>
        <c:axId val="214497136"/>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214498312"/>
        <c:crosses val="autoZero"/>
        <c:auto val="1"/>
        <c:lblAlgn val="ctr"/>
        <c:lblOffset val="100"/>
        <c:noMultiLvlLbl val="0"/>
      </c:catAx>
      <c:valAx>
        <c:axId val="214498312"/>
        <c:scaling>
          <c:orientation val="minMax"/>
        </c:scaling>
        <c:delete val="1"/>
        <c:axPos val="l"/>
        <c:numFmt formatCode="0.0" sourceLinked="1"/>
        <c:majorTickMark val="none"/>
        <c:minorTickMark val="none"/>
        <c:tickLblPos val="none"/>
        <c:crossAx val="214497136"/>
        <c:crosses val="autoZero"/>
        <c:crossBetween val="between"/>
      </c:valAx>
    </c:plotArea>
    <c:legend>
      <c:legendPos val="b"/>
      <c:layout>
        <c:manualLayout>
          <c:xMode val="edge"/>
          <c:yMode val="edge"/>
          <c:x val="3.1927710843373612E-2"/>
          <c:y val="5.1042374387472077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0449649491545"/>
          <c:y val="0.23369661006496384"/>
          <c:w val="0.345059504100037"/>
          <c:h val="0.65672455122309759"/>
        </c:manualLayout>
      </c:layout>
      <c:doughnutChart>
        <c:varyColors val="1"/>
        <c:dLbls>
          <c:showLegendKey val="0"/>
          <c:showVal val="1"/>
          <c:showCatName val="1"/>
          <c:showSerName val="0"/>
          <c:showPercent val="0"/>
          <c:showBubbleSize val="0"/>
          <c:showLeaderLines val="0"/>
        </c:dLbls>
        <c:firstSliceAng val="0"/>
        <c:holeSize val="50"/>
      </c:doughnut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2"/>
          <c:dLbls>
            <c:dLbl>
              <c:idx val="0"/>
              <c:layout>
                <c:manualLayout>
                  <c:x val="-0.22508998216806109"/>
                  <c:y val="-0.1321710759344665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D1B8-4C87-ADC3-E81B2EF72C2B}"/>
                </c:ext>
                <c:ext xmlns:c15="http://schemas.microsoft.com/office/drawing/2012/chart" uri="{CE6537A1-D6FC-4f65-9D91-7224C49458BB}">
                  <c15:layout/>
                </c:ext>
              </c:extLst>
            </c:dLbl>
            <c:dLbl>
              <c:idx val="1"/>
              <c:layout>
                <c:manualLayout>
                  <c:x val="8.2373166985798274E-2"/>
                  <c:y val="-0.17895538030862704"/>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D1B8-4C87-ADC3-E81B2EF72C2B}"/>
                </c:ext>
                <c:ext xmlns:c15="http://schemas.microsoft.com/office/drawing/2012/chart" uri="{CE6537A1-D6FC-4f65-9D91-7224C49458BB}">
                  <c15:layout/>
                </c:ext>
              </c:extLst>
            </c:dLbl>
            <c:dLbl>
              <c:idx val="2"/>
              <c:layout>
                <c:manualLayout>
                  <c:x val="0.18819248426649141"/>
                  <c:y val="-0.11446997129706195"/>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D1B8-4C87-ADC3-E81B2EF72C2B}"/>
                </c:ext>
                <c:ext xmlns:c15="http://schemas.microsoft.com/office/drawing/2012/chart" uri="{CE6537A1-D6FC-4f65-9D91-7224C49458BB}">
                  <c15:layout/>
                </c:ext>
              </c:extLst>
            </c:dLbl>
            <c:dLbl>
              <c:idx val="3"/>
              <c:layout>
                <c:manualLayout>
                  <c:x val="0.1659355493788664"/>
                  <c:y val="9.3690110681898545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D1B8-4C87-ADC3-E81B2EF72C2B}"/>
                </c:ext>
                <c:ext xmlns:c15="http://schemas.microsoft.com/office/drawing/2012/chart" uri="{CE6537A1-D6FC-4f65-9D91-7224C49458BB}">
                  <c15:layout/>
                </c:ext>
              </c:extLst>
            </c:dLbl>
            <c:dLbl>
              <c:idx val="4"/>
              <c:layout>
                <c:manualLayout>
                  <c:x val="-0.21792844249096313"/>
                  <c:y val="2.5112419588291862E-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D1B8-4C87-ADC3-E81B2EF72C2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'[Tusuv-2020-1.xlsx]tusviin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'[Tusuv-2020-1.xlsx]tusviin orlogo'!$M$18:$M$22</c:f>
              <c:numCache>
                <c:formatCode>0.0</c:formatCode>
                <c:ptCount val="5"/>
                <c:pt idx="0">
                  <c:v>13.444879162350642</c:v>
                </c:pt>
                <c:pt idx="1">
                  <c:v>0.6663719675127171</c:v>
                </c:pt>
                <c:pt idx="2">
                  <c:v>5.2419062196916215</c:v>
                </c:pt>
                <c:pt idx="3">
                  <c:v>2.9346757539569959</c:v>
                </c:pt>
                <c:pt idx="4">
                  <c:v>77.712166896488029</c:v>
                </c:pt>
              </c:numCache>
            </c:numRef>
          </c:val>
          <c:extLst xmlns:c16r2="http://schemas.microsoft.com/office/drawing/2015/06/chart">
            <c:ext xmlns:c16="http://schemas.microsoft.com/office/drawing/2014/chart" uri="{C3380CC4-5D6E-409C-BE32-E72D297353CC}">
              <c16:uniqueId val="{00000005-D1B8-4C87-ADC3-E81B2EF72C2B}"/>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75228693611212205"/>
        </c:manualLayout>
      </c:layout>
      <c:lineChart>
        <c:grouping val="standard"/>
        <c:varyColors val="0"/>
        <c:ser>
          <c:idx val="0"/>
          <c:order val="0"/>
          <c:tx>
            <c:strRef>
              <c:f>'[Tusuv-2020-1.xlsx]tusviin zarlaga'!$A$42</c:f>
              <c:strCache>
                <c:ptCount val="1"/>
                <c:pt idx="0">
                  <c:v>ТӨСВИЙН ЗАРЛАГА</c:v>
                </c:pt>
              </c:strCache>
            </c:strRef>
          </c:tx>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'[Tusuv-2020-1.xlsx]tusviin zarlaga'!$B$41:$E$41</c:f>
              <c:strCache>
                <c:ptCount val="4"/>
                <c:pt idx="0">
                  <c:v>2017 II</c:v>
                </c:pt>
                <c:pt idx="1">
                  <c:v>2018 II</c:v>
                </c:pt>
                <c:pt idx="2">
                  <c:v>2019 II</c:v>
                </c:pt>
                <c:pt idx="3">
                  <c:v>2020 II</c:v>
                </c:pt>
              </c:strCache>
            </c:strRef>
          </c:cat>
          <c:val>
            <c:numRef>
              <c:f>'[Tusuv-2020-1.xlsx]tusviin zarlaga'!$B$42:$E$42</c:f>
              <c:numCache>
                <c:formatCode>0.0</c:formatCode>
                <c:ptCount val="4"/>
                <c:pt idx="0">
                  <c:v>9006.7000000000007</c:v>
                </c:pt>
                <c:pt idx="1">
                  <c:v>9348.7999999999993</c:v>
                </c:pt>
                <c:pt idx="2">
                  <c:v>9992.6</c:v>
                </c:pt>
                <c:pt idx="3">
                  <c:v>11504.900000000001</c:v>
                </c:pt>
              </c:numCache>
            </c:numRef>
          </c:val>
          <c:smooth val="0"/>
          <c:extLst xmlns:c16r2="http://schemas.microsoft.com/office/drawing/2015/06/chart">
            <c:ext xmlns:c16="http://schemas.microsoft.com/office/drawing/2014/chart" uri="{C3380CC4-5D6E-409C-BE32-E72D297353CC}">
              <c16:uniqueId val="{00000000-4E1B-40EA-AF27-82F6ABF8D221}"/>
            </c:ext>
          </c:extLst>
        </c:ser>
        <c:dLbls>
          <c:showLegendKey val="0"/>
          <c:showVal val="1"/>
          <c:showCatName val="0"/>
          <c:showSerName val="0"/>
          <c:showPercent val="0"/>
          <c:showBubbleSize val="0"/>
        </c:dLbls>
        <c:marker val="1"/>
        <c:smooth val="0"/>
        <c:axId val="220194680"/>
        <c:axId val="220194288"/>
      </c:lineChart>
      <c:catAx>
        <c:axId val="220194680"/>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220194288"/>
        <c:crosses val="autoZero"/>
        <c:auto val="1"/>
        <c:lblAlgn val="ctr"/>
        <c:lblOffset val="100"/>
        <c:noMultiLvlLbl val="0"/>
      </c:catAx>
      <c:valAx>
        <c:axId val="220194288"/>
        <c:scaling>
          <c:orientation val="minMax"/>
        </c:scaling>
        <c:delete val="1"/>
        <c:axPos val="l"/>
        <c:numFmt formatCode="0.0" sourceLinked="1"/>
        <c:majorTickMark val="out"/>
        <c:minorTickMark val="none"/>
        <c:tickLblPos val="none"/>
        <c:crossAx val="220194680"/>
        <c:crosses val="autoZero"/>
        <c:crossBetween val="between"/>
      </c:valAx>
      <c:spPr>
        <a:no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1.1334822627875989E-2"/>
          <c:y val="5.9250783073746406E-2"/>
          <c:w val="0.97949640810435412"/>
          <c:h val="0.82257426845726656"/>
        </c:manualLayout>
      </c:layout>
      <c:lineChart>
        <c:grouping val="standard"/>
        <c:varyColors val="0"/>
        <c:ser>
          <c:idx val="0"/>
          <c:order val="0"/>
          <c:dLbls>
            <c:dLbl>
              <c:idx val="0"/>
              <c:layout>
                <c:manualLayout>
                  <c:x val="-6.2253670700761932E-2"/>
                  <c:y val="0.136283585013145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00-41C9-B1A2-E135C7424071}"/>
                </c:ext>
                <c:ext xmlns:c15="http://schemas.microsoft.com/office/drawing/2012/chart" uri="{CE6537A1-D6FC-4f65-9D91-7224C49458BB}">
                  <c15:layout/>
                </c:ext>
              </c:extLst>
            </c:dLbl>
            <c:dLbl>
              <c:idx val="1"/>
              <c:layout>
                <c:manualLayout>
                  <c:x val="-4.5638316840996507E-2"/>
                  <c:y val="0.122047187493822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00-41C9-B1A2-E135C7424071}"/>
                </c:ext>
                <c:ext xmlns:c15="http://schemas.microsoft.com/office/drawing/2012/chart" uri="{CE6537A1-D6FC-4f65-9D91-7224C49458BB}">
                  <c15:layout/>
                </c:ext>
              </c:extLst>
            </c:dLbl>
            <c:dLbl>
              <c:idx val="2"/>
              <c:layout>
                <c:manualLayout>
                  <c:x val="-5.691454895398914E-2"/>
                  <c:y val="0.112049182242780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000-41C9-B1A2-E135C7424071}"/>
                </c:ext>
                <c:ext xmlns:c15="http://schemas.microsoft.com/office/drawing/2012/chart" uri="{CE6537A1-D6FC-4f65-9D91-7224C49458BB}">
                  <c15:layout/>
                </c:ext>
              </c:extLst>
            </c:dLbl>
            <c:dLbl>
              <c:idx val="3"/>
              <c:layout>
                <c:manualLayout>
                  <c:x val="-5.5433981510803018E-2"/>
                  <c:y val="0.102702615277620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000-41C9-B1A2-E135C7424071}"/>
                </c:ext>
                <c:ext xmlns:c15="http://schemas.microsoft.com/office/drawing/2012/chart" uri="{CE6537A1-D6FC-4f65-9D91-7224C49458BB}">
                  <c15:layout/>
                </c:ext>
              </c:extLst>
            </c:dLbl>
            <c:spPr>
              <a:noFill/>
              <a:ln>
                <a:noFill/>
              </a:ln>
              <a:effectLst/>
            </c:spPr>
            <c:txPr>
              <a:bodyPr/>
              <a:lstStyle/>
              <a:p>
                <a:pPr>
                  <a:defRPr sz="1200" b="0">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'[Tusuv-2020-1.xlsx]tusviin zarlaga'!$A$49:$A$52</c:f>
              <c:strCache>
                <c:ptCount val="4"/>
                <c:pt idx="0">
                  <c:v>2017 II</c:v>
                </c:pt>
                <c:pt idx="1">
                  <c:v>2018 II</c:v>
                </c:pt>
                <c:pt idx="2">
                  <c:v>2019 II</c:v>
                </c:pt>
                <c:pt idx="3">
                  <c:v>2020 II</c:v>
                </c:pt>
              </c:strCache>
            </c:strRef>
          </c:cat>
          <c:val>
            <c:numRef>
              <c:f>'[Tusuv-2020-1.xlsx]tusviin zarlaga'!$B$49:$B$52</c:f>
              <c:numCache>
                <c:formatCode>0.0</c:formatCode>
                <c:ptCount val="4"/>
                <c:pt idx="0">
                  <c:v>13.73533036517259</c:v>
                </c:pt>
                <c:pt idx="1">
                  <c:v>15.625534827999315</c:v>
                </c:pt>
                <c:pt idx="2">
                  <c:v>19.579488821728077</c:v>
                </c:pt>
                <c:pt idx="3">
                  <c:v>21.321784630896399</c:v>
                </c:pt>
              </c:numCache>
            </c:numRef>
          </c:val>
          <c:smooth val="0"/>
          <c:extLst xmlns:c16r2="http://schemas.microsoft.com/office/drawing/2015/06/chart">
            <c:ext xmlns:c16="http://schemas.microsoft.com/office/drawing/2014/chart" uri="{C3380CC4-5D6E-409C-BE32-E72D297353CC}">
              <c16:uniqueId val="{00000004-A000-41C9-B1A2-E135C7424071}"/>
            </c:ext>
          </c:extLst>
        </c:ser>
        <c:dLbls>
          <c:showLegendKey val="0"/>
          <c:showVal val="1"/>
          <c:showCatName val="0"/>
          <c:showSerName val="0"/>
          <c:showPercent val="0"/>
          <c:showBubbleSize val="0"/>
        </c:dLbls>
        <c:marker val="1"/>
        <c:smooth val="0"/>
        <c:axId val="220193504"/>
        <c:axId val="220193896"/>
      </c:lineChart>
      <c:catAx>
        <c:axId val="220193504"/>
        <c:scaling>
          <c:orientation val="minMax"/>
        </c:scaling>
        <c:delete val="0"/>
        <c:axPos val="b"/>
        <c:numFmt formatCode="General" sourceLinked="0"/>
        <c:majorTickMark val="none"/>
        <c:minorTickMark val="none"/>
        <c:tickLblPos val="nextTo"/>
        <c:txPr>
          <a:bodyPr/>
          <a:lstStyle/>
          <a:p>
            <a:pPr>
              <a:defRPr b="0">
                <a:latin typeface="Arial" pitchFamily="34" charset="0"/>
                <a:cs typeface="Arial" pitchFamily="34" charset="0"/>
              </a:defRPr>
            </a:pPr>
            <a:endParaRPr lang="en-US"/>
          </a:p>
        </c:txPr>
        <c:crossAx val="220193896"/>
        <c:crosses val="autoZero"/>
        <c:auto val="1"/>
        <c:lblAlgn val="ctr"/>
        <c:lblOffset val="100"/>
        <c:noMultiLvlLbl val="0"/>
      </c:catAx>
      <c:valAx>
        <c:axId val="220193896"/>
        <c:scaling>
          <c:orientation val="minMax"/>
        </c:scaling>
        <c:delete val="1"/>
        <c:axPos val="l"/>
        <c:numFmt formatCode="0.0" sourceLinked="1"/>
        <c:majorTickMark val="out"/>
        <c:minorTickMark val="none"/>
        <c:tickLblPos val="none"/>
        <c:crossAx val="220193504"/>
        <c:crosses val="autoZero"/>
        <c:crossBetween val="between"/>
      </c:valAx>
      <c:spPr>
        <a:noFill/>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11701539321015"/>
          <c:y val="0.13188864228757555"/>
          <c:w val="0.67257038561735849"/>
          <c:h val="0.72598048605625143"/>
        </c:manualLayout>
      </c:layout>
      <c:doughnutChart>
        <c:varyColors val="1"/>
        <c:ser>
          <c:idx val="0"/>
          <c:order val="0"/>
          <c:dLbls>
            <c:dLbl>
              <c:idx val="0"/>
              <c:layout>
                <c:manualLayout>
                  <c:x val="0.13333330290236153"/>
                  <c:y val="0.2400872751037032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462A-47E1-B1E3-E1B1BF5F4BFA}"/>
                </c:ext>
                <c:ext xmlns:c15="http://schemas.microsoft.com/office/drawing/2012/chart" uri="{CE6537A1-D6FC-4f65-9D91-7224C49458BB}">
                  <c15:layout/>
                </c:ext>
              </c:extLst>
            </c:dLbl>
            <c:dLbl>
              <c:idx val="1"/>
              <c:layout>
                <c:manualLayout>
                  <c:x val="-6.3768101388086001E-2"/>
                  <c:y val="0.2644507833197025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462A-47E1-B1E3-E1B1BF5F4BFA}"/>
                </c:ext>
                <c:ext xmlns:c15="http://schemas.microsoft.com/office/drawing/2012/chart" uri="{CE6537A1-D6FC-4f65-9D91-7224C49458BB}">
                  <c15:layout/>
                </c:ext>
              </c:extLst>
            </c:dLbl>
            <c:dLbl>
              <c:idx val="2"/>
              <c:layout>
                <c:manualLayout>
                  <c:x val="-0.28985500630948163"/>
                  <c:y val="0.14990680080258648"/>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462A-47E1-B1E3-E1B1BF5F4BFA}"/>
                </c:ext>
                <c:ext xmlns:c15="http://schemas.microsoft.com/office/drawing/2012/chart" uri="{CE6537A1-D6FC-4f65-9D91-7224C49458BB}">
                  <c15:layout/>
                </c:ext>
              </c:extLst>
            </c:dLbl>
            <c:dLbl>
              <c:idx val="3"/>
              <c:layout>
                <c:manualLayout>
                  <c:x val="-0.35214621655911982"/>
                  <c:y val="-8.4858288775979646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462A-47E1-B1E3-E1B1BF5F4BFA}"/>
                </c:ext>
                <c:ext xmlns:c15="http://schemas.microsoft.com/office/drawing/2012/chart" uri="{CE6537A1-D6FC-4f65-9D91-7224C49458BB}">
                  <c15:layout/>
                </c:ext>
              </c:extLst>
            </c:dLbl>
            <c:dLbl>
              <c:idx val="4"/>
              <c:layout>
                <c:manualLayout>
                  <c:x val="0.29923037966276184"/>
                  <c:y val="-5.588000754001203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462A-47E1-B1E3-E1B1BF5F4BFA}"/>
                </c:ext>
                <c:ext xmlns:c15="http://schemas.microsoft.com/office/drawing/2012/chart" uri="{CE6537A1-D6FC-4f65-9D91-7224C49458BB}">
                  <c15:layout/>
                </c:ext>
              </c:extLst>
            </c:dLbl>
            <c:dLbl>
              <c:idx val="5"/>
              <c:layout>
                <c:manualLayout>
                  <c:x val="0.26348367831024117"/>
                  <c:y val="-7.345021307423101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462A-47E1-B1E3-E1B1BF5F4BFA}"/>
                </c:ex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'[Tusuv-2020-1.xlsx]tusviin zarlaga'!$R$9:$R$13</c:f>
              <c:strCache>
                <c:ptCount val="5"/>
                <c:pt idx="0">
                  <c:v>   Цалин хөлс</c:v>
                </c:pt>
                <c:pt idx="1">
                  <c:v>   НДШ</c:v>
                </c:pt>
                <c:pt idx="2">
                  <c:v>   Бусад зардал</c:v>
                </c:pt>
                <c:pt idx="3">
                  <c:v>  Урсгал шилжүүлэг</c:v>
                </c:pt>
                <c:pt idx="4">
                  <c:v>  Хөрөнгө оруулалт</c:v>
                </c:pt>
              </c:strCache>
            </c:strRef>
          </c:cat>
          <c:val>
            <c:numRef>
              <c:f>'[Tusuv-2020-1.xlsx]tusviin zarlaga'!$S$9:$S$13</c:f>
              <c:numCache>
                <c:formatCode>0.0</c:formatCode>
                <c:ptCount val="5"/>
                <c:pt idx="0">
                  <c:v>59.884049405036109</c:v>
                </c:pt>
                <c:pt idx="1">
                  <c:v>7.4281393145529284</c:v>
                </c:pt>
                <c:pt idx="2">
                  <c:v>25.75685142852176</c:v>
                </c:pt>
                <c:pt idx="3">
                  <c:v>5.2516753731018957</c:v>
                </c:pt>
                <c:pt idx="4">
                  <c:v>1.6792844787872991</c:v>
                </c:pt>
              </c:numCache>
            </c:numRef>
          </c:val>
          <c:extLst xmlns:c16r2="http://schemas.microsoft.com/office/drawing/2015/06/chart">
            <c:ext xmlns:c16="http://schemas.microsoft.com/office/drawing/2014/chart" uri="{C3380CC4-5D6E-409C-BE32-E72D297353CC}">
              <c16:uniqueId val="{00000006-462A-47E1-B1E3-E1B1BF5F4BFA}"/>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03/13/2020</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03/13/2020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7</a:t>
            </a:fld>
            <a:endParaRPr lang="en-US"/>
          </a:p>
        </p:txBody>
      </p:sp>
    </p:spTree>
    <p:extLst>
      <p:ext uri="{BB962C8B-B14F-4D97-AF65-F5344CB8AC3E}">
        <p14:creationId xmlns:p14="http://schemas.microsoft.com/office/powerpoint/2010/main" val="30247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03/13/2020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6.png"/><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828800" y="228600"/>
            <a:ext cx="9753600" cy="6324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9" name="Rectangle 28"/>
          <p:cNvSpPr/>
          <p:nvPr/>
        </p:nvSpPr>
        <p:spPr>
          <a:xfrm>
            <a:off x="1564388" y="2236738"/>
            <a:ext cx="10043412" cy="2308324"/>
          </a:xfrm>
          <a:prstGeom prst="rect">
            <a:avLst/>
          </a:prstGeom>
        </p:spPr>
        <p:txBody>
          <a:bodyPr wrap="square">
            <a:spAutoFit/>
          </a:bodyPr>
          <a:lstStyle/>
          <a:p>
            <a:pPr algn="ctr"/>
            <a:r>
              <a:rPr lang="mn-MN" sz="4800" b="1" dirty="0" smtClean="0">
                <a:solidFill>
                  <a:srgbClr val="7030A0"/>
                </a:solidFill>
                <a:latin typeface="Tahoma" charset="0"/>
                <a:ea typeface="Tahoma" charset="0"/>
                <a:cs typeface="Tahoma" charset="0"/>
              </a:rPr>
              <a:t>Увс аймгийн нийгэм</a:t>
            </a:r>
            <a:r>
              <a:rPr lang="mn-MN" sz="4800" b="1" dirty="0">
                <a:solidFill>
                  <a:srgbClr val="7030A0"/>
                </a:solidFill>
                <a:latin typeface="Tahoma" charset="0"/>
                <a:ea typeface="Tahoma" charset="0"/>
                <a:cs typeface="Tahoma" charset="0"/>
              </a:rPr>
              <a:t>, </a:t>
            </a:r>
            <a:endParaRPr lang="en-US" sz="4800" b="1" dirty="0" smtClean="0">
              <a:solidFill>
                <a:srgbClr val="7030A0"/>
              </a:solidFill>
              <a:latin typeface="Tahoma" charset="0"/>
              <a:ea typeface="Tahoma" charset="0"/>
              <a:cs typeface="Tahoma" charset="0"/>
            </a:endParaRPr>
          </a:p>
          <a:p>
            <a:pPr algn="ctr"/>
            <a:r>
              <a:rPr lang="mn-MN" sz="4800" b="1" dirty="0" smtClean="0">
                <a:solidFill>
                  <a:srgbClr val="7030A0"/>
                </a:solidFill>
                <a:latin typeface="Tahoma" charset="0"/>
                <a:ea typeface="Tahoma" charset="0"/>
                <a:cs typeface="Tahoma" charset="0"/>
              </a:rPr>
              <a:t>эдийн </a:t>
            </a:r>
            <a:r>
              <a:rPr lang="mn-MN" sz="4800" b="1" dirty="0">
                <a:solidFill>
                  <a:srgbClr val="7030A0"/>
                </a:solidFill>
                <a:latin typeface="Tahoma" charset="0"/>
                <a:ea typeface="Tahoma" charset="0"/>
                <a:cs typeface="Tahoma" charset="0"/>
              </a:rPr>
              <a:t>засгийн</a:t>
            </a:r>
            <a:r>
              <a:rPr lang="en-US" sz="4800" b="1" dirty="0">
                <a:solidFill>
                  <a:srgbClr val="7030A0"/>
                </a:solidFill>
                <a:latin typeface="Tahoma" charset="0"/>
                <a:ea typeface="Tahoma" charset="0"/>
                <a:cs typeface="Tahoma" charset="0"/>
              </a:rPr>
              <a:t> </a:t>
            </a:r>
            <a:r>
              <a:rPr lang="mn-MN" sz="4800" b="1" dirty="0">
                <a:solidFill>
                  <a:srgbClr val="7030A0"/>
                </a:solidFill>
                <a:latin typeface="Tahoma" charset="0"/>
                <a:ea typeface="Tahoma" charset="0"/>
                <a:cs typeface="Tahoma" charset="0"/>
              </a:rPr>
              <a:t>байдал</a:t>
            </a:r>
          </a:p>
          <a:p>
            <a:pPr algn="ctr"/>
            <a:r>
              <a:rPr lang="en-US" sz="4800" b="1" dirty="0">
                <a:solidFill>
                  <a:srgbClr val="7030A0"/>
                </a:solidFill>
                <a:latin typeface="Tahoma" charset="0"/>
                <a:ea typeface="Tahoma" charset="0"/>
                <a:cs typeface="Tahoma" charset="0"/>
              </a:rPr>
              <a:t> </a:t>
            </a:r>
            <a:r>
              <a:rPr lang="mn-MN" sz="4800" b="1" dirty="0" smtClean="0">
                <a:solidFill>
                  <a:srgbClr val="7030A0"/>
                </a:solidFill>
                <a:latin typeface="Tahoma" charset="0"/>
                <a:ea typeface="Tahoma" charset="0"/>
                <a:cs typeface="Tahoma" charset="0"/>
              </a:rPr>
              <a:t>20</a:t>
            </a:r>
            <a:r>
              <a:rPr lang="en-US" sz="4800" b="1" dirty="0" smtClean="0">
                <a:solidFill>
                  <a:srgbClr val="7030A0"/>
                </a:solidFill>
                <a:latin typeface="Tahoma" charset="0"/>
                <a:ea typeface="Tahoma" charset="0"/>
                <a:cs typeface="Tahoma" charset="0"/>
              </a:rPr>
              <a:t>20</a:t>
            </a:r>
            <a:r>
              <a:rPr lang="mn-MN" sz="4800" b="1" dirty="0" smtClean="0">
                <a:solidFill>
                  <a:srgbClr val="7030A0"/>
                </a:solidFill>
                <a:latin typeface="Tahoma" charset="0"/>
                <a:ea typeface="Tahoma" charset="0"/>
                <a:cs typeface="Tahoma" charset="0"/>
              </a:rPr>
              <a:t> </a:t>
            </a:r>
            <a:r>
              <a:rPr lang="mn-MN" sz="4800" b="1" dirty="0">
                <a:solidFill>
                  <a:srgbClr val="7030A0"/>
                </a:solidFill>
                <a:latin typeface="Tahoma" charset="0"/>
                <a:ea typeface="Tahoma" charset="0"/>
                <a:cs typeface="Tahoma" charset="0"/>
              </a:rPr>
              <a:t>оны</a:t>
            </a:r>
            <a:r>
              <a:rPr lang="en-US" sz="4800" b="1" dirty="0">
                <a:solidFill>
                  <a:srgbClr val="7030A0"/>
                </a:solidFill>
                <a:latin typeface="Tahoma" charset="0"/>
                <a:ea typeface="Tahoma" charset="0"/>
                <a:cs typeface="Tahoma" charset="0"/>
              </a:rPr>
              <a:t> </a:t>
            </a:r>
            <a:r>
              <a:rPr lang="en-US" sz="4800" b="1" dirty="0" smtClean="0">
                <a:solidFill>
                  <a:srgbClr val="7030A0"/>
                </a:solidFill>
                <a:latin typeface="Tahoma" charset="0"/>
                <a:ea typeface="Tahoma" charset="0"/>
                <a:cs typeface="Tahoma" charset="0"/>
              </a:rPr>
              <a:t>2 </a:t>
            </a:r>
            <a:r>
              <a:rPr lang="mn-MN" sz="4800" b="1" dirty="0">
                <a:solidFill>
                  <a:srgbClr val="7030A0"/>
                </a:solidFill>
                <a:latin typeface="Tahoma" charset="0"/>
                <a:ea typeface="Tahoma" charset="0"/>
                <a:cs typeface="Tahoma" charset="0"/>
              </a:rPr>
              <a:t>сард</a:t>
            </a:r>
            <a:endParaRPr lang="en-US" sz="4800" b="1" dirty="0">
              <a:solidFill>
                <a:srgbClr val="7030A0"/>
              </a:solidFill>
              <a:latin typeface="Tahoma" charset="0"/>
              <a:ea typeface="Tahoma" charset="0"/>
              <a:cs typeface="Tahoma" charset="0"/>
            </a:endParaRPr>
          </a:p>
        </p:txBody>
      </p:sp>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026095"/>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419601"/>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2971800"/>
            <a:ext cx="2362201" cy="926642"/>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923330"/>
          </a:xfrm>
          <a:prstGeom prst="rect">
            <a:avLst/>
          </a:prstGeom>
        </p:spPr>
        <p:txBody>
          <a:bodyPr wrap="square">
            <a:spAutoFit/>
          </a:bodyPr>
          <a:lstStyle/>
          <a:p>
            <a:pPr algn="just"/>
            <a:r>
              <a:rPr lang="mn-MN" dirty="0" smtClean="0">
                <a:solidFill>
                  <a:srgbClr val="000000"/>
                </a:solidFill>
                <a:latin typeface="Tahoma" charset="0"/>
              </a:rPr>
              <a:t>Аж </a:t>
            </a:r>
            <a:r>
              <a:rPr lang="mn-MN" dirty="0">
                <a:solidFill>
                  <a:srgbClr val="000000"/>
                </a:solidFill>
                <a:latin typeface="Tahoma" charset="0"/>
              </a:rPr>
              <a:t>үйлдвэрийн салбарын нийт үйлдвэрлэл </a:t>
            </a:r>
            <a:r>
              <a:rPr lang="mn-MN" dirty="0" smtClean="0"/>
              <a:t>оны </a:t>
            </a:r>
            <a:r>
              <a:rPr lang="mn-MN" dirty="0"/>
              <a:t>үнээр </a:t>
            </a:r>
            <a:r>
              <a:rPr lang="mn-MN" dirty="0" smtClean="0"/>
              <a:t>3</a:t>
            </a:r>
            <a:r>
              <a:rPr lang="en-US" dirty="0" smtClean="0"/>
              <a:t>.</a:t>
            </a:r>
            <a:r>
              <a:rPr lang="mn-MN" dirty="0" smtClean="0"/>
              <a:t>1 </a:t>
            </a:r>
            <a:r>
              <a:rPr lang="mn-MN" dirty="0"/>
              <a:t>тэрбум </a:t>
            </a:r>
            <a:r>
              <a:rPr lang="mn-MN" dirty="0" smtClean="0"/>
              <a:t>төгрөгт хүрч өнгөрсөн </a:t>
            </a:r>
            <a:r>
              <a:rPr lang="mn-MN" dirty="0"/>
              <a:t>оны мөн үеэс </a:t>
            </a:r>
            <a:r>
              <a:rPr lang="mn-MN" dirty="0" smtClean="0"/>
              <a:t>30</a:t>
            </a:r>
            <a:r>
              <a:rPr lang="en-US" dirty="0" smtClean="0"/>
              <a:t>.</a:t>
            </a:r>
            <a:r>
              <a:rPr lang="mn-MN" dirty="0" smtClean="0"/>
              <a:t>2 хувиар өссөн </a:t>
            </a:r>
            <a:r>
              <a:rPr lang="mn-MN" dirty="0"/>
              <a:t>байна. </a:t>
            </a:r>
            <a:endParaRPr lang="en-US" dirty="0"/>
          </a:p>
          <a:p>
            <a:pPr algn="just"/>
            <a:endParaRPr lang="en-US" dirty="0">
              <a:solidFill>
                <a:srgbClr val="000000"/>
              </a:solidFill>
              <a:latin typeface="Tahoma" charset="0"/>
              <a:ea typeface="Calibri" charset="0"/>
            </a:endParaRPr>
          </a:p>
        </p:txBody>
      </p:sp>
      <p:sp>
        <p:nvSpPr>
          <p:cNvPr id="9" name="Rectangle 8"/>
          <p:cNvSpPr/>
          <p:nvPr/>
        </p:nvSpPr>
        <p:spPr>
          <a:xfrm>
            <a:off x="3810000" y="2389139"/>
            <a:ext cx="8001000" cy="2308324"/>
          </a:xfrm>
          <a:prstGeom prst="rect">
            <a:avLst/>
          </a:prstGeom>
        </p:spPr>
        <p:txBody>
          <a:bodyPr wrap="square">
            <a:spAutoFit/>
          </a:bodyPr>
          <a:lstStyle/>
          <a:p>
            <a:r>
              <a:rPr lang="mn-MN" dirty="0" smtClean="0">
                <a:solidFill>
                  <a:srgbClr val="000000"/>
                </a:solidFill>
                <a:latin typeface="Tahoma" charset="0"/>
              </a:rPr>
              <a:t>Үүнд, </a:t>
            </a:r>
            <a:r>
              <a:rPr lang="mn-MN" dirty="0" smtClean="0"/>
              <a:t>боловсруулах </a:t>
            </a:r>
            <a:r>
              <a:rPr lang="mn-MN" dirty="0"/>
              <a:t>үйлдвэрийн үйлдвэрлэлт </a:t>
            </a:r>
            <a:r>
              <a:rPr lang="mn-MN" dirty="0" smtClean="0"/>
              <a:t>80.1 хувь, дулаан</a:t>
            </a:r>
            <a:r>
              <a:rPr lang="mn-MN" dirty="0"/>
              <a:t>, усан хангамжийн үйлдвэрлэлт </a:t>
            </a:r>
            <a:r>
              <a:rPr lang="mn-MN" dirty="0" smtClean="0"/>
              <a:t>13.9, </a:t>
            </a:r>
            <a:r>
              <a:rPr lang="mn-MN" dirty="0"/>
              <a:t>уул уурхайн олборлолт </a:t>
            </a:r>
            <a:r>
              <a:rPr lang="mn-MN" dirty="0" smtClean="0"/>
              <a:t>87</a:t>
            </a:r>
            <a:r>
              <a:rPr lang="en-US" dirty="0" smtClean="0"/>
              <a:t>.</a:t>
            </a:r>
            <a:r>
              <a:rPr lang="mn-MN" dirty="0" smtClean="0"/>
              <a:t>9  </a:t>
            </a:r>
            <a:r>
              <a:rPr lang="mn-MN" dirty="0"/>
              <a:t>хувиар </a:t>
            </a:r>
            <a:r>
              <a:rPr lang="mn-MN" dirty="0" smtClean="0"/>
              <a:t>тус тус өссөн  </a:t>
            </a:r>
            <a:r>
              <a:rPr lang="mn-MN" dirty="0"/>
              <a:t>байна. </a:t>
            </a:r>
            <a:endParaRPr lang="en-US" dirty="0"/>
          </a:p>
          <a:p>
            <a:r>
              <a:rPr lang="mn-MN" dirty="0"/>
              <a:t> </a:t>
            </a:r>
            <a:endParaRPr lang="en-US" dirty="0"/>
          </a:p>
          <a:p>
            <a:pPr algn="just"/>
            <a:r>
              <a:rPr lang="en-US" dirty="0" err="1"/>
              <a:t>Энэ</a:t>
            </a:r>
            <a:r>
              <a:rPr lang="en-US" dirty="0"/>
              <a:t> </a:t>
            </a:r>
            <a:r>
              <a:rPr lang="en-US" dirty="0" err="1" smtClean="0"/>
              <a:t>он</a:t>
            </a:r>
            <a:r>
              <a:rPr lang="mn-MN" dirty="0" smtClean="0"/>
              <a:t>д  </a:t>
            </a:r>
            <a:r>
              <a:rPr lang="mn-MN" dirty="0"/>
              <a:t>аж ахуйн нэгжүүд 44 нэрийн бүтээгдэхүүн үйлдвэрлэснийг өнгөрсөн оны мөн үетэй харьцуулахад 15 нэрийн бүтээгдэхүүний үйлдвэрлэлтэнд өсөлт гарч үүнээс өмнөх оны мөн үед үйлдвэрлэгдэж байгаагүй 13 нэрийн бүтээгдэхүүнийг үйлдвэрлэсэн байна</a:t>
            </a:r>
            <a:endParaRPr lang="en-US" dirty="0"/>
          </a:p>
        </p:txBody>
      </p:sp>
      <p:sp>
        <p:nvSpPr>
          <p:cNvPr id="10" name="Rectangle 9"/>
          <p:cNvSpPr/>
          <p:nvPr/>
        </p:nvSpPr>
        <p:spPr>
          <a:xfrm>
            <a:off x="3810000" y="5212301"/>
            <a:ext cx="8001000" cy="646331"/>
          </a:xfrm>
          <a:prstGeom prst="rect">
            <a:avLst/>
          </a:prstGeom>
        </p:spPr>
        <p:txBody>
          <a:bodyPr wrap="square">
            <a:spAutoFit/>
          </a:bodyPr>
          <a:lstStyle/>
          <a:p>
            <a:pPr algn="just"/>
            <a:r>
              <a:rPr lang="mn-MN" dirty="0">
                <a:solidFill>
                  <a:srgbClr val="000000"/>
                </a:solidFill>
                <a:latin typeface="Tahoma" charset="0"/>
              </a:rPr>
              <a:t>Аж үйлдвэрийн салбарын борлуулсан бүтээгдэхүүн </a:t>
            </a:r>
            <a:r>
              <a:rPr lang="mn-MN" dirty="0" smtClean="0">
                <a:solidFill>
                  <a:srgbClr val="000000"/>
                </a:solidFill>
                <a:latin typeface="Tahoma" charset="0"/>
              </a:rPr>
              <a:t>эхний 2 сард 3.2 тэрбум </a:t>
            </a:r>
            <a:r>
              <a:rPr lang="mn-MN" dirty="0">
                <a:solidFill>
                  <a:srgbClr val="000000"/>
                </a:solidFill>
                <a:latin typeface="Tahoma" charset="0"/>
              </a:rPr>
              <a:t>төгрөгт хүрч, өмнөх оны мөн үеэс </a:t>
            </a:r>
            <a:r>
              <a:rPr lang="mn-MN" dirty="0" smtClean="0">
                <a:solidFill>
                  <a:srgbClr val="000000"/>
                </a:solidFill>
                <a:latin typeface="Tahoma" charset="0"/>
              </a:rPr>
              <a:t>19.9 % -иар өссөн байна. </a:t>
            </a:r>
            <a:endParaRPr lang="en-US"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4975" y="722288"/>
            <a:ext cx="3332451" cy="400110"/>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000" b="1" cap="all" dirty="0" smtClean="0">
                <a:solidFill>
                  <a:schemeClr val="tx2">
                    <a:lumMod val="60000"/>
                    <a:lumOff val="40000"/>
                  </a:schemeClr>
                </a:solidFill>
                <a:latin typeface="Arial" panose="020B0604020202020204" pitchFamily="34" charset="0"/>
                <a:cs typeface="Arial" panose="020B0604020202020204" pitchFamily="34" charset="0"/>
              </a:rPr>
              <a:t>ТОМ МАЛЫН ХОРОГДОЛ</a:t>
            </a:r>
            <a:endParaRPr lang="mn-MN" sz="2400" b="1" cap="all"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4" name="Rectangle 3"/>
          <p:cNvSpPr/>
          <p:nvPr/>
        </p:nvSpPr>
        <p:spPr>
          <a:xfrm>
            <a:off x="1143862" y="1230483"/>
            <a:ext cx="11049000" cy="830997"/>
          </a:xfrm>
          <a:prstGeom prst="rect">
            <a:avLst/>
          </a:prstGeom>
        </p:spPr>
        <p:txBody>
          <a:bodyPr wrap="square">
            <a:spAutoFit/>
          </a:bodyPr>
          <a:lstStyle/>
          <a:p>
            <a:pPr algn="just">
              <a:tabLst>
                <a:tab pos="2000250" algn="l"/>
              </a:tabLst>
            </a:pPr>
            <a:r>
              <a:rPr lang="mn-MN" sz="2400" dirty="0" smtClean="0">
                <a:latin typeface="Arial" panose="020B0604020202020204" pitchFamily="34" charset="0"/>
                <a:ea typeface="Times New Roman" panose="02020603050405020304" pitchFamily="18" charset="0"/>
              </a:rPr>
              <a:t>Том </a:t>
            </a:r>
            <a:r>
              <a:rPr lang="mn-MN" sz="2400" dirty="0">
                <a:latin typeface="Arial" panose="020B0604020202020204" pitchFamily="34" charset="0"/>
                <a:ea typeface="Times New Roman" panose="02020603050405020304" pitchFamily="18" charset="0"/>
              </a:rPr>
              <a:t>малын зүй бус хорогдол 20</a:t>
            </a:r>
            <a:r>
              <a:rPr lang="en-US" sz="2400" dirty="0">
                <a:latin typeface="Arial" panose="020B0604020202020204" pitchFamily="34" charset="0"/>
                <a:ea typeface="Times New Roman" panose="02020603050405020304" pitchFamily="18" charset="0"/>
              </a:rPr>
              <a:t>20</a:t>
            </a:r>
            <a:r>
              <a:rPr lang="mn-MN" sz="2400" dirty="0">
                <a:latin typeface="Arial" panose="020B0604020202020204" pitchFamily="34" charset="0"/>
                <a:ea typeface="Times New Roman" panose="02020603050405020304" pitchFamily="18" charset="0"/>
              </a:rPr>
              <a:t> оны </a:t>
            </a:r>
            <a:r>
              <a:rPr lang="en-US" sz="2400" dirty="0">
                <a:latin typeface="Arial" panose="020B0604020202020204" pitchFamily="34" charset="0"/>
                <a:ea typeface="Times New Roman" panose="02020603050405020304" pitchFamily="18" charset="0"/>
              </a:rPr>
              <a:t>э</a:t>
            </a:r>
            <a:r>
              <a:rPr lang="mn-MN" sz="2400" dirty="0">
                <a:latin typeface="Arial" panose="020B0604020202020204" pitchFamily="34" charset="0"/>
                <a:ea typeface="Times New Roman" panose="02020603050405020304" pitchFamily="18" charset="0"/>
              </a:rPr>
              <a:t>хний 2 сард  аймгийн хэмжээнд 3.3 мянга болж, өмнөх оны мөн үеэс 33.0</a:t>
            </a:r>
            <a:r>
              <a:rPr lang="en-US" sz="2400" dirty="0">
                <a:latin typeface="Arial" panose="020B0604020202020204" pitchFamily="34" charset="0"/>
                <a:ea typeface="Times New Roman" panose="02020603050405020304" pitchFamily="18" charset="0"/>
              </a:rPr>
              <a:t> (</a:t>
            </a:r>
            <a:r>
              <a:rPr lang="mn-MN" sz="2400" dirty="0">
                <a:latin typeface="Arial" panose="020B0604020202020204" pitchFamily="34" charset="0"/>
                <a:ea typeface="Times New Roman" panose="02020603050405020304" pitchFamily="18" charset="0"/>
              </a:rPr>
              <a:t>11.0 </a:t>
            </a:r>
            <a:r>
              <a:rPr lang="mn-MN" sz="2400" dirty="0" smtClean="0">
                <a:latin typeface="Arial" panose="020B0604020202020204" pitchFamily="34" charset="0"/>
                <a:ea typeface="Times New Roman" panose="02020603050405020304" pitchFamily="18" charset="0"/>
              </a:rPr>
              <a:t>дахин</a:t>
            </a:r>
            <a:r>
              <a:rPr lang="en-US" sz="2400" dirty="0" smtClean="0">
                <a:latin typeface="Arial" panose="020B0604020202020204" pitchFamily="34" charset="0"/>
                <a:ea typeface="Times New Roman" panose="02020603050405020304" pitchFamily="18" charset="0"/>
              </a:rPr>
              <a:t>)</a:t>
            </a:r>
            <a:r>
              <a:rPr lang="mn-MN" sz="2400" dirty="0" smtClean="0">
                <a:latin typeface="Arial" panose="020B0604020202020204" pitchFamily="34" charset="0"/>
                <a:ea typeface="Times New Roman" panose="02020603050405020304" pitchFamily="18" charset="0"/>
              </a:rPr>
              <a:t> </a:t>
            </a:r>
            <a:r>
              <a:rPr lang="mn-MN" sz="2400" dirty="0">
                <a:latin typeface="Arial" panose="020B0604020202020204" pitchFamily="34" charset="0"/>
                <a:ea typeface="Times New Roman" panose="02020603050405020304" pitchFamily="18" charset="0"/>
              </a:rPr>
              <a:t>мянгаар буурлаа. </a:t>
            </a:r>
            <a:endParaRPr lang="en-US" sz="24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rotWithShape="1">
          <a:blip r:embed="rId2"/>
          <a:srcRect l="-107696" t="-109712" r="162824" b="109712"/>
          <a:stretch/>
        </p:blipFill>
        <p:spPr>
          <a:xfrm>
            <a:off x="3124325" y="2535716"/>
            <a:ext cx="2666876" cy="1786568"/>
          </a:xfrm>
          <a:prstGeom prst="rect">
            <a:avLst/>
          </a:prstGeom>
        </p:spPr>
      </p:pic>
      <p:sp>
        <p:nvSpPr>
          <p:cNvPr id="11" name="Rectangle 10"/>
          <p:cNvSpPr/>
          <p:nvPr/>
        </p:nvSpPr>
        <p:spPr>
          <a:xfrm>
            <a:off x="1905000" y="11515"/>
            <a:ext cx="2837636"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smtClean="0">
                <a:solidFill>
                  <a:srgbClr val="002060"/>
                </a:solidFill>
                <a:latin typeface="Arial" panose="020B0604020202020204" pitchFamily="34" charset="0"/>
                <a:cs typeface="Arial" panose="020B0604020202020204" pitchFamily="34" charset="0"/>
              </a:rPr>
              <a:t>Хөдөө аж ахуй</a:t>
            </a:r>
            <a:endParaRPr lang="mn-MN" sz="2400" b="1" cap="all"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209800" y="2286676"/>
            <a:ext cx="9677400" cy="307777"/>
          </a:xfrm>
          <a:prstGeom prst="rect">
            <a:avLst/>
          </a:prstGeom>
        </p:spPr>
        <p:txBody>
          <a:bodyPr wrap="square">
            <a:spAutoFit/>
          </a:bodyPr>
          <a:lstStyle/>
          <a:p>
            <a:pPr algn="ctr">
              <a:tabLst>
                <a:tab pos="2000250" algn="l"/>
              </a:tabLst>
            </a:pPr>
            <a:r>
              <a:rPr lang="mn-MN" sz="1400" b="1" dirty="0">
                <a:latin typeface="Arial" panose="020B0604020202020204" pitchFamily="34" charset="0"/>
                <a:ea typeface="Times New Roman" panose="02020603050405020304" pitchFamily="18" charset="0"/>
              </a:rPr>
              <a:t>ТОМ </a:t>
            </a:r>
            <a:r>
              <a:rPr lang="mn-MN" sz="1400" b="1" dirty="0" smtClean="0">
                <a:latin typeface="Arial" panose="020B0604020202020204" pitchFamily="34" charset="0"/>
                <a:ea typeface="Times New Roman" panose="02020603050405020304" pitchFamily="18" charset="0"/>
              </a:rPr>
              <a:t>МАЛЫН </a:t>
            </a:r>
            <a:r>
              <a:rPr lang="mn-MN" sz="1400" b="1" dirty="0">
                <a:latin typeface="Arial" panose="020B0604020202020204" pitchFamily="34" charset="0"/>
                <a:ea typeface="Times New Roman" panose="02020603050405020304" pitchFamily="18" charset="0"/>
              </a:rPr>
              <a:t>ЗҮЙ БУС ХОРОГДОЛ, </a:t>
            </a:r>
            <a:r>
              <a:rPr lang="mn-MN" sz="1400" dirty="0">
                <a:latin typeface="Arial" panose="020B0604020202020204" pitchFamily="34" charset="0"/>
                <a:ea typeface="Times New Roman" panose="02020603050405020304" pitchFamily="18" charset="0"/>
              </a:rPr>
              <a:t>жил бүрийн эхний 2-р </a:t>
            </a:r>
            <a:r>
              <a:rPr lang="mn-MN" sz="1400" dirty="0" smtClean="0">
                <a:latin typeface="Arial" panose="020B0604020202020204" pitchFamily="34" charset="0"/>
                <a:ea typeface="Times New Roman" panose="02020603050405020304" pitchFamily="18" charset="0"/>
              </a:rPr>
              <a:t>сард, мянган </a:t>
            </a:r>
            <a:r>
              <a:rPr lang="mn-MN" sz="1400" dirty="0">
                <a:latin typeface="Arial" panose="020B0604020202020204" pitchFamily="34" charset="0"/>
                <a:ea typeface="Times New Roman" panose="02020603050405020304" pitchFamily="18" charset="0"/>
              </a:rPr>
              <a:t>толгой</a:t>
            </a:r>
            <a:r>
              <a:rPr lang="en-US" sz="1400" dirty="0">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80655" y="11515"/>
            <a:ext cx="693315" cy="702090"/>
          </a:xfrm>
          <a:prstGeom prst="rect">
            <a:avLst/>
          </a:prstGeom>
        </p:spPr>
      </p:pic>
      <p:pic>
        <p:nvPicPr>
          <p:cNvPr id="13" name="Picture 12"/>
          <p:cNvPicPr>
            <a:picLocks noChangeAspect="1"/>
          </p:cNvPicPr>
          <p:nvPr/>
        </p:nvPicPr>
        <p:blipFill>
          <a:blip r:embed="rId4"/>
          <a:stretch>
            <a:fillRect/>
          </a:stretch>
        </p:blipFill>
        <p:spPr>
          <a:xfrm>
            <a:off x="1133966" y="2653191"/>
            <a:ext cx="11064961" cy="3695059"/>
          </a:xfrm>
          <a:prstGeom prst="rect">
            <a:avLst/>
          </a:prstGeom>
        </p:spPr>
      </p:pic>
    </p:spTree>
    <p:extLst>
      <p:ext uri="{BB962C8B-B14F-4D97-AF65-F5344CB8AC3E}">
        <p14:creationId xmlns:p14="http://schemas.microsoft.com/office/powerpoint/2010/main" val="10855692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1C3A0D7-D8EA-4054-B819-32C4B3717858}"/>
              </a:ext>
            </a:extLst>
          </p:cNvPr>
          <p:cNvSpPr>
            <a:spLocks noGrp="1"/>
          </p:cNvSpPr>
          <p:nvPr>
            <p:ph type="title"/>
          </p:nvPr>
        </p:nvSpPr>
        <p:spPr>
          <a:xfrm>
            <a:off x="1295400" y="2746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2400" dirty="0"/>
          </a:p>
        </p:txBody>
      </p:sp>
      <p:sp>
        <p:nvSpPr>
          <p:cNvPr id="6" name="Text Placeholder 5">
            <a:extLst>
              <a:ext uri="{FF2B5EF4-FFF2-40B4-BE49-F238E27FC236}">
                <a16:creationId xmlns:a16="http://schemas.microsoft.com/office/drawing/2014/main" xmlns=""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a16="http://schemas.microsoft.com/office/drawing/2014/main" xmlns=""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a16="http://schemas.microsoft.com/office/drawing/2014/main" xmlns=""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халамжийн сангаас </a:t>
            </a:r>
            <a:r>
              <a:rPr lang="mn-MN" sz="1700" dirty="0" smtClean="0">
                <a:latin typeface="Tahoma" panose="020B0604030504040204" pitchFamily="34" charset="0"/>
                <a:ea typeface="Tahoma" panose="020B0604030504040204" pitchFamily="34" charset="0"/>
                <a:cs typeface="Tahoma" panose="020B0604030504040204" pitchFamily="34" charset="0"/>
              </a:rPr>
              <a:t>2020 оны эхний  2 сард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11.3</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 4.9%</a:t>
            </a:r>
            <a:r>
              <a:rPr lang="mn-MN" sz="17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700" dirty="0" smtClean="0">
                <a:latin typeface="Tahoma" panose="020B0604030504040204" pitchFamily="34" charset="0"/>
                <a:ea typeface="Tahoma" panose="020B0604030504040204" pitchFamily="34" charset="0"/>
                <a:cs typeface="Tahoma" panose="020B0604030504040204" pitchFamily="34" charset="0"/>
              </a:rPr>
              <a:t>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13.4</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7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2.1%   ]</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олгожээ.</a:t>
            </a:r>
          </a:p>
          <a:p>
            <a:r>
              <a:rPr lang="mn-MN" sz="1800" dirty="0" smtClean="0">
                <a:latin typeface="Arial" panose="020B0604020202020204" pitchFamily="34" charset="0"/>
                <a:cs typeface="Arial" panose="020B0604020202020204" pitchFamily="34" charset="0"/>
              </a:rPr>
              <a:t>Цалинтай </a:t>
            </a:r>
            <a:r>
              <a:rPr lang="mn-MN" sz="1800" dirty="0">
                <a:latin typeface="Arial" panose="020B0604020202020204" pitchFamily="34" charset="0"/>
                <a:cs typeface="Arial" panose="020B0604020202020204" pitchFamily="34" charset="0"/>
              </a:rPr>
              <a:t>ээж хөтөлбөрт </a:t>
            </a:r>
            <a:r>
              <a:rPr lang="en-US" sz="1800" dirty="0" smtClean="0">
                <a:latin typeface="Arial" panose="020B0604020202020204" pitchFamily="34" charset="0"/>
                <a:cs typeface="Arial" panose="020B0604020202020204" pitchFamily="34" charset="0"/>
              </a:rPr>
              <a:t>3902</a:t>
            </a:r>
            <a:r>
              <a:rPr lang="mn-MN" sz="1800" dirty="0" smtClean="0">
                <a:latin typeface="Arial" panose="020B0604020202020204" pitchFamily="34" charset="0"/>
                <a:cs typeface="Arial" panose="020B0604020202020204" pitchFamily="34" charset="0"/>
              </a:rPr>
              <a:t> хүн, </a:t>
            </a:r>
            <a:endParaRPr lang="en-US" sz="1800" dirty="0">
              <a:latin typeface="Arial" panose="020B0604020202020204" pitchFamily="34" charset="0"/>
              <a:cs typeface="Arial" panose="020B0604020202020204" pitchFamily="34" charset="0"/>
            </a:endParaRPr>
          </a:p>
          <a:p>
            <a:r>
              <a:rPr lang="mn-MN" sz="1800" dirty="0">
                <a:latin typeface="Arial" panose="020B0604020202020204" pitchFamily="34" charset="0"/>
                <a:cs typeface="Arial" panose="020B0604020202020204" pitchFamily="34" charset="0"/>
              </a:rPr>
              <a:t>хүнс тэжээлийн тусламжинд  </a:t>
            </a:r>
            <a:r>
              <a:rPr lang="mn-MN" sz="1800" dirty="0" smtClean="0">
                <a:latin typeface="Arial" panose="020B0604020202020204" pitchFamily="34" charset="0"/>
                <a:cs typeface="Arial" panose="020B0604020202020204" pitchFamily="34" charset="0"/>
              </a:rPr>
              <a:t>8</a:t>
            </a:r>
            <a:r>
              <a:rPr lang="en-US" sz="1800" dirty="0" smtClean="0">
                <a:latin typeface="Arial" panose="020B0604020202020204" pitchFamily="34" charset="0"/>
                <a:cs typeface="Arial" panose="020B0604020202020204" pitchFamily="34" charset="0"/>
              </a:rPr>
              <a:t>605</a:t>
            </a:r>
            <a:r>
              <a:rPr lang="mn-MN" sz="1800" dirty="0" smtClean="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хүн </a:t>
            </a:r>
            <a:r>
              <a:rPr lang="mn-MN" sz="1800" dirty="0" smtClean="0">
                <a:latin typeface="Arial" panose="020B0604020202020204" pitchFamily="34" charset="0"/>
                <a:cs typeface="Arial" panose="020B0604020202020204" pitchFamily="34" charset="0"/>
              </a:rPr>
              <a:t>тус тус хамрагдсан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a16="http://schemas.microsoft.com/office/drawing/2014/main" xmlns=""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700" dirty="0" smtClean="0">
                <a:latin typeface="Tahoma" panose="020B0604030504040204" pitchFamily="34" charset="0"/>
                <a:ea typeface="Tahoma" panose="020B0604030504040204" pitchFamily="34" charset="0"/>
                <a:cs typeface="Tahoma" panose="020B0604030504040204" pitchFamily="34" charset="0"/>
              </a:rPr>
              <a:t>20</a:t>
            </a:r>
            <a:r>
              <a:rPr lang="en-US" sz="1700" dirty="0" smtClean="0">
                <a:latin typeface="Tahoma" panose="020B0604030504040204" pitchFamily="34" charset="0"/>
                <a:ea typeface="Tahoma" panose="020B0604030504040204" pitchFamily="34" charset="0"/>
                <a:cs typeface="Tahoma" panose="020B0604030504040204" pitchFamily="34" charset="0"/>
              </a:rPr>
              <a:t>20</a:t>
            </a:r>
            <a:r>
              <a:rPr lang="mn-MN" sz="1700" dirty="0" smtClean="0">
                <a:latin typeface="Tahoma" panose="020B0604030504040204" pitchFamily="34" charset="0"/>
                <a:ea typeface="Tahoma" panose="020B0604030504040204" pitchFamily="34" charset="0"/>
                <a:cs typeface="Tahoma" panose="020B0604030504040204" pitchFamily="34" charset="0"/>
              </a:rPr>
              <a:t> оны эхний 2 сард </a:t>
            </a: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3.5 </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тэрбум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20.5</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10.5 </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тэрбум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21.5 </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зарлага өсөхөд тэтгэврийн даатгалын </a:t>
            </a:r>
            <a:r>
              <a:rPr lang="mn-MN" sz="1700" dirty="0" smtClean="0">
                <a:latin typeface="Tahoma" panose="020B0604030504040204" pitchFamily="34" charset="0"/>
                <a:ea typeface="Tahoma" panose="020B0604030504040204" pitchFamily="34" charset="0"/>
                <a:cs typeface="Tahoma" panose="020B0604030504040204" pitchFamily="34" charset="0"/>
              </a:rPr>
              <a:t>сангийн орлого</a:t>
            </a:r>
            <a:r>
              <a:rPr lang="mn-MN" sz="1700" dirty="0">
                <a:latin typeface="Tahoma" panose="020B0604030504040204" pitchFamily="34" charset="0"/>
                <a:ea typeface="Tahoma" panose="020B0604030504040204" pitchFamily="34" charset="0"/>
                <a:cs typeface="Tahoma" panose="020B0604030504040204" pitchFamily="34" charset="0"/>
              </a:rPr>
              <a:t>, зарлагын өсөлт голлон нөлөөлсөн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p>
        </p:txBody>
      </p:sp>
      <p:sp>
        <p:nvSpPr>
          <p:cNvPr id="10" name="Rectangle: Rounded Corners 9">
            <a:extLst>
              <a:ext uri="{FF2B5EF4-FFF2-40B4-BE49-F238E27FC236}">
                <a16:creationId xmlns:a16="http://schemas.microsoft.com/office/drawing/2014/main" xmlns=""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a16="http://schemas.microsoft.com/office/drawing/2014/main" xmlns="" id="{7FE9ED23-9DBA-4F8C-A9DF-672AF6101EEE}"/>
              </a:ext>
            </a:extLst>
          </p:cNvPr>
          <p:cNvPicPr>
            <a:picLocks noChangeAspect="1"/>
          </p:cNvPicPr>
          <p:nvPr/>
        </p:nvPicPr>
        <p:blipFill rotWithShape="1">
          <a:blip r:embed="rId2" cstate="print"/>
          <a:srcRect l="15668" t="8783" r="12422" b="18959"/>
          <a:stretch/>
        </p:blipFill>
        <p:spPr>
          <a:xfrm>
            <a:off x="8343901" y="1570039"/>
            <a:ext cx="1219200" cy="1066800"/>
          </a:xfrm>
          <a:prstGeom prst="rect">
            <a:avLst/>
          </a:prstGeom>
        </p:spPr>
      </p:pic>
      <p:pic>
        <p:nvPicPr>
          <p:cNvPr id="14" name="Picture 13">
            <a:extLst>
              <a:ext uri="{FF2B5EF4-FFF2-40B4-BE49-F238E27FC236}">
                <a16:creationId xmlns:a16="http://schemas.microsoft.com/office/drawing/2014/main" xmlns="" id="{699C1481-525F-40C1-975E-FE366BBC7D7E}"/>
              </a:ext>
            </a:extLst>
          </p:cNvPr>
          <p:cNvPicPr>
            <a:picLocks noChangeAspect="1"/>
          </p:cNvPicPr>
          <p:nvPr/>
        </p:nvPicPr>
        <p:blipFill>
          <a:blip r:embed="rId3" cstate="print"/>
          <a:stretch>
            <a:fillRect/>
          </a:stretch>
        </p:blipFill>
        <p:spPr>
          <a:xfrm>
            <a:off x="3009901" y="1608136"/>
            <a:ext cx="1143000" cy="1171575"/>
          </a:xfrm>
          <a:prstGeom prst="rect">
            <a:avLst/>
          </a:prstGeom>
        </p:spPr>
      </p:pic>
      <p:pic>
        <p:nvPicPr>
          <p:cNvPr id="2" name="Picture 1"/>
          <p:cNvPicPr>
            <a:picLocks noChangeAspect="1"/>
          </p:cNvPicPr>
          <p:nvPr/>
        </p:nvPicPr>
        <p:blipFill>
          <a:blip r:embed="rId4" cstate="print"/>
          <a:stretch>
            <a:fillRect/>
          </a:stretch>
        </p:blipFill>
        <p:spPr>
          <a:xfrm flipV="1">
            <a:off x="6553200" y="3657600"/>
            <a:ext cx="170180" cy="228600"/>
          </a:xfrm>
          <a:prstGeom prst="rect">
            <a:avLst/>
          </a:prstGeom>
        </p:spPr>
      </p:pic>
      <p:pic>
        <p:nvPicPr>
          <p:cNvPr id="12" name="Picture 11"/>
          <p:cNvPicPr>
            <a:picLocks noChangeAspect="1"/>
          </p:cNvPicPr>
          <p:nvPr/>
        </p:nvPicPr>
        <p:blipFill>
          <a:blip r:embed="rId4" cstate="print"/>
          <a:stretch>
            <a:fillRect/>
          </a:stretch>
        </p:blipFill>
        <p:spPr>
          <a:xfrm>
            <a:off x="9454757" y="4191000"/>
            <a:ext cx="216687" cy="291073"/>
          </a:xfrm>
          <a:prstGeom prst="rect">
            <a:avLst/>
          </a:prstGeom>
        </p:spPr>
      </p:pic>
    </p:spTree>
    <p:extLst>
      <p:ext uri="{BB962C8B-B14F-4D97-AF65-F5344CB8AC3E}">
        <p14:creationId xmlns:p14="http://schemas.microsoft.com/office/powerpoint/2010/main" val="155292573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799" y="533401"/>
            <a:ext cx="10591800" cy="6476999"/>
          </a:xfrm>
          <a:prstGeom prst="rect">
            <a:avLst/>
          </a:prstGeom>
        </p:spPr>
      </p:pic>
      <p:sp>
        <p:nvSpPr>
          <p:cNvPr id="28" name="Rectangle 27"/>
          <p:cNvSpPr/>
          <p:nvPr/>
        </p:nvSpPr>
        <p:spPr>
          <a:xfrm>
            <a:off x="2714863" y="838200"/>
            <a:ext cx="8638937" cy="584775"/>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Аймгийн хэмжээнд </a:t>
            </a:r>
            <a:r>
              <a:rPr lang="mn-MN" sz="1600" b="1" dirty="0" smtClean="0">
                <a:solidFill>
                  <a:schemeClr val="bg1"/>
                </a:solidFill>
                <a:latin typeface="Arial" panose="020B0604020202020204" pitchFamily="34" charset="0"/>
                <a:cs typeface="Arial" panose="020B0604020202020204" pitchFamily="34" charset="0"/>
              </a:rPr>
              <a:t>20</a:t>
            </a:r>
            <a:r>
              <a:rPr lang="en-US" sz="1600" b="1" dirty="0" smtClean="0">
                <a:solidFill>
                  <a:schemeClr val="bg1"/>
                </a:solidFill>
                <a:latin typeface="Arial" panose="020B0604020202020204" pitchFamily="34" charset="0"/>
                <a:cs typeface="Arial" panose="020B0604020202020204" pitchFamily="34" charset="0"/>
              </a:rPr>
              <a:t>20 </a:t>
            </a:r>
            <a:r>
              <a:rPr lang="mn-MN" sz="1600" b="1" dirty="0" smtClean="0">
                <a:solidFill>
                  <a:schemeClr val="bg1"/>
                </a:solidFill>
                <a:latin typeface="Arial" panose="020B0604020202020204" pitchFamily="34" charset="0"/>
                <a:cs typeface="Arial" panose="020B0604020202020204" pitchFamily="34" charset="0"/>
              </a:rPr>
              <a:t>эхний 2 сард онд  319 </a:t>
            </a:r>
            <a:r>
              <a:rPr lang="mn-MN" sz="1600" b="1" dirty="0">
                <a:solidFill>
                  <a:schemeClr val="bg1"/>
                </a:solidFill>
                <a:latin typeface="Arial" panose="020B0604020202020204" pitchFamily="34" charset="0"/>
                <a:cs typeface="Arial" panose="020B0604020202020204" pitchFamily="34" charset="0"/>
              </a:rPr>
              <a:t>эх амаржиж, </a:t>
            </a:r>
            <a:r>
              <a:rPr lang="mn-MN" sz="1600" b="1" dirty="0" smtClean="0">
                <a:solidFill>
                  <a:schemeClr val="bg1"/>
                </a:solidFill>
                <a:latin typeface="Arial" panose="020B0604020202020204" pitchFamily="34" charset="0"/>
                <a:cs typeface="Arial" panose="020B0604020202020204" pitchFamily="34" charset="0"/>
              </a:rPr>
              <a:t>320 </a:t>
            </a:r>
            <a:r>
              <a:rPr lang="mn-MN" sz="1600" b="1" dirty="0">
                <a:solidFill>
                  <a:schemeClr val="bg1"/>
                </a:solidFill>
                <a:latin typeface="Arial" panose="020B0604020202020204" pitchFamily="34" charset="0"/>
                <a:cs typeface="Arial" panose="020B0604020202020204" pitchFamily="34" charset="0"/>
              </a:rPr>
              <a:t>хүүхэд төрж, </a:t>
            </a:r>
            <a:r>
              <a:rPr lang="mn-MN" sz="1600" b="1" dirty="0" smtClean="0">
                <a:solidFill>
                  <a:schemeClr val="bg1"/>
                </a:solidFill>
                <a:latin typeface="Arial" panose="020B0604020202020204" pitchFamily="34" charset="0"/>
                <a:cs typeface="Arial" panose="020B0604020202020204" pitchFamily="34" charset="0"/>
              </a:rPr>
              <a:t>өмнөх </a:t>
            </a:r>
            <a:r>
              <a:rPr lang="mn-MN" sz="1600" b="1" dirty="0">
                <a:solidFill>
                  <a:schemeClr val="bg1"/>
                </a:solidFill>
                <a:latin typeface="Arial" panose="020B0604020202020204" pitchFamily="34" charset="0"/>
                <a:cs typeface="Arial" panose="020B0604020202020204" pitchFamily="34" charset="0"/>
              </a:rPr>
              <a:t>оны мөн үеэс амаржсан эх </a:t>
            </a:r>
            <a:r>
              <a:rPr lang="mn-MN" sz="1600" b="1" dirty="0" smtClean="0">
                <a:solidFill>
                  <a:schemeClr val="bg1"/>
                </a:solidFill>
                <a:latin typeface="Arial" panose="020B0604020202020204" pitchFamily="34" charset="0"/>
                <a:cs typeface="Arial" panose="020B0604020202020204" pitchFamily="34" charset="0"/>
              </a:rPr>
              <a:t>5</a:t>
            </a:r>
            <a:r>
              <a:rPr lang="en-US" sz="1600" b="1" dirty="0" smtClean="0">
                <a:solidFill>
                  <a:schemeClr val="bg1"/>
                </a:solidFill>
                <a:latin typeface="Arial" panose="020B0604020202020204" pitchFamily="34" charset="0"/>
                <a:cs typeface="Arial" panose="020B0604020202020204" pitchFamily="34" charset="0"/>
              </a:rPr>
              <a:t>4</a:t>
            </a:r>
            <a:r>
              <a:rPr lang="mn-MN" sz="1600" b="1" dirty="0" smtClean="0">
                <a:solidFill>
                  <a:schemeClr val="bg1"/>
                </a:solidFill>
                <a:latin typeface="Arial" panose="020B0604020202020204" pitchFamily="34" charset="0"/>
                <a:cs typeface="Arial" panose="020B0604020202020204" pitchFamily="34" charset="0"/>
              </a:rPr>
              <a:t> (20.4%)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a:t>
            </a:r>
            <a:r>
              <a:rPr lang="mn-MN" sz="1600" b="1" dirty="0">
                <a:solidFill>
                  <a:schemeClr val="bg1"/>
                </a:solidFill>
                <a:latin typeface="Arial" panose="020B0604020202020204" pitchFamily="34" charset="0"/>
                <a:cs typeface="Arial" panose="020B0604020202020204" pitchFamily="34" charset="0"/>
              </a:rPr>
              <a:t>төрсөн хүүхэд </a:t>
            </a:r>
            <a:r>
              <a:rPr lang="mn-MN" sz="1600" b="1" dirty="0" smtClean="0">
                <a:solidFill>
                  <a:schemeClr val="bg1"/>
                </a:solidFill>
                <a:latin typeface="Arial" panose="020B0604020202020204" pitchFamily="34" charset="0"/>
                <a:cs typeface="Arial" panose="020B0604020202020204" pitchFamily="34" charset="0"/>
              </a:rPr>
              <a:t>52 (19.4%)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өсчээ.</a:t>
            </a:r>
            <a:endPar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714863" y="2057400"/>
            <a:ext cx="8486537" cy="830997"/>
          </a:xfrm>
          <a:prstGeom prst="rect">
            <a:avLst/>
          </a:prstGeom>
        </p:spPr>
        <p:txBody>
          <a:bodyPr wrap="square">
            <a:spAutoFit/>
          </a:bodyPr>
          <a:lstStyle/>
          <a:p>
            <a:r>
              <a:rPr lang="mn-MN" sz="1600" b="1" dirty="0">
                <a:latin typeface="Arial" panose="020B0604020202020204" pitchFamily="34" charset="0"/>
                <a:cs typeface="Arial" panose="020B0604020202020204" pitchFamily="34" charset="0"/>
              </a:rPr>
              <a:t>Аймгийн хэмжээнд нялхсын эндэгдэл </a:t>
            </a:r>
            <a:r>
              <a:rPr lang="mn-MN" sz="1600" b="1" dirty="0" smtClean="0">
                <a:latin typeface="Arial" panose="020B0604020202020204" pitchFamily="34" charset="0"/>
                <a:cs typeface="Arial" panose="020B0604020202020204" pitchFamily="34" charset="0"/>
              </a:rPr>
              <a:t>энэ оны эхний 2 сард 5, </a:t>
            </a:r>
            <a:r>
              <a:rPr lang="mn-MN" sz="1600" b="1" dirty="0">
                <a:latin typeface="Arial" panose="020B0604020202020204" pitchFamily="34" charset="0"/>
                <a:cs typeface="Arial" panose="020B0604020202020204" pitchFamily="34" charset="0"/>
              </a:rPr>
              <a:t>0-5 хүртэлх насны хүүхдийн эндэгдэл 6</a:t>
            </a:r>
            <a:r>
              <a:rPr lang="mn-MN" sz="1600" b="1" dirty="0" smtClean="0">
                <a:latin typeface="Arial" panose="020B0604020202020204" pitchFamily="34" charset="0"/>
                <a:cs typeface="Arial" panose="020B0604020202020204" pitchFamily="34" charset="0"/>
              </a:rPr>
              <a:t> </a:t>
            </a:r>
            <a:r>
              <a:rPr lang="mn-MN" sz="1600" b="1" dirty="0">
                <a:latin typeface="Arial" panose="020B0604020202020204" pitchFamily="34" charset="0"/>
                <a:cs typeface="Arial" panose="020B0604020202020204" pitchFamily="34" charset="0"/>
              </a:rPr>
              <a:t>гарч,  1000 амьд төрөлтөнд нялхсын эндэгдэл </a:t>
            </a:r>
            <a:r>
              <a:rPr lang="mn-MN" sz="1600" b="1" dirty="0" smtClean="0">
                <a:latin typeface="Arial" panose="020B0604020202020204" pitchFamily="34" charset="0"/>
                <a:cs typeface="Arial" panose="020B0604020202020204" pitchFamily="34" charset="0"/>
              </a:rPr>
              <a:t>15.6, тав </a:t>
            </a:r>
            <a:r>
              <a:rPr lang="mn-MN" sz="1600" b="1" dirty="0">
                <a:latin typeface="Arial" panose="020B0604020202020204" pitchFamily="34" charset="0"/>
                <a:cs typeface="Arial" panose="020B0604020202020204" pitchFamily="34" charset="0"/>
              </a:rPr>
              <a:t>хүртэлх насны эндэгдэл  </a:t>
            </a:r>
            <a:r>
              <a:rPr lang="mn-MN" sz="1600" b="1" dirty="0" smtClean="0">
                <a:latin typeface="Arial" panose="020B0604020202020204" pitchFamily="34" charset="0"/>
                <a:cs typeface="Arial" panose="020B0604020202020204" pitchFamily="34" charset="0"/>
              </a:rPr>
              <a:t>18.8 </a:t>
            </a:r>
            <a:r>
              <a:rPr lang="mn-MN" sz="1600" b="1" dirty="0">
                <a:latin typeface="Arial" panose="020B0604020202020204" pitchFamily="34" charset="0"/>
                <a:cs typeface="Arial" panose="020B0604020202020204" pitchFamily="34" charset="0"/>
              </a:rPr>
              <a:t>ноогдож байна.</a:t>
            </a:r>
            <a:endParaRPr lang="en-US" sz="1600" b="1" dirty="0">
              <a:latin typeface="Arial" panose="020B0604020202020204" pitchFamily="34" charset="0"/>
              <a:cs typeface="Arial" panose="020B0604020202020204" pitchFamily="34" charset="0"/>
            </a:endParaRPr>
          </a:p>
        </p:txBody>
      </p:sp>
      <p:sp>
        <p:nvSpPr>
          <p:cNvPr id="30" name="Rectangle 29"/>
          <p:cNvSpPr/>
          <p:nvPr/>
        </p:nvSpPr>
        <p:spPr>
          <a:xfrm>
            <a:off x="2714863" y="3468469"/>
            <a:ext cx="8943736" cy="369332"/>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a:t>
            </a:r>
            <a:r>
              <a:rPr lang="mn-MN" dirty="0">
                <a:latin typeface="Tahoma" panose="020B0604030504040204" pitchFamily="34" charset="0"/>
                <a:ea typeface="Tahoma" panose="020B0604030504040204" pitchFamily="34" charset="0"/>
                <a:cs typeface="Tahoma" panose="020B0604030504040204" pitchFamily="34" charset="0"/>
              </a:rPr>
              <a:t>2</a:t>
            </a:r>
            <a:r>
              <a:rPr lang="mn-MN" dirty="0" smtClean="0">
                <a:latin typeface="Tahoma" panose="020B0604030504040204" pitchFamily="34" charset="0"/>
                <a:ea typeface="Tahoma" panose="020B0604030504040204" pitchFamily="34" charset="0"/>
                <a:cs typeface="Tahoma" panose="020B0604030504040204" pitchFamily="34" charset="0"/>
              </a:rPr>
              <a:t> гарчээ.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728922" y="5861447"/>
            <a:ext cx="8534400" cy="830997"/>
          </a:xfrm>
          <a:prstGeom prst="rect">
            <a:avLst/>
          </a:prstGeom>
        </p:spPr>
        <p:txBody>
          <a:bodyPr wrap="square">
            <a:spAutoFit/>
          </a:bodyPr>
          <a:lstStyle/>
          <a:p>
            <a:pPr algn="just"/>
            <a:r>
              <a:rPr lang="mn-MN" sz="1600" b="1" dirty="0" smtClean="0">
                <a:solidFill>
                  <a:schemeClr val="bg1"/>
                </a:solidFill>
                <a:latin typeface="Arial" panose="020B0604020202020204" pitchFamily="34" charset="0"/>
                <a:cs typeface="Arial" panose="020B0604020202020204" pitchFamily="34" charset="0"/>
              </a:rPr>
              <a:t> Энэ оны эхний 2 сард осол </a:t>
            </a:r>
            <a:r>
              <a:rPr lang="mn-MN" sz="1600" b="1" dirty="0">
                <a:solidFill>
                  <a:schemeClr val="bg1"/>
                </a:solidFill>
                <a:latin typeface="Arial" panose="020B0604020202020204" pitchFamily="34" charset="0"/>
                <a:cs typeface="Arial" panose="020B0604020202020204" pitchFamily="34" charset="0"/>
              </a:rPr>
              <a:t>гэмтлийн улмаас 7</a:t>
            </a:r>
            <a:r>
              <a:rPr lang="mn-MN" sz="1600" b="1" dirty="0" smtClean="0">
                <a:solidFill>
                  <a:schemeClr val="bg1"/>
                </a:solidFill>
                <a:latin typeface="Arial" panose="020B0604020202020204" pitchFamily="34" charset="0"/>
                <a:cs typeface="Arial" panose="020B0604020202020204" pitchFamily="34" charset="0"/>
              </a:rPr>
              <a:t> хүн </a:t>
            </a:r>
            <a:r>
              <a:rPr lang="mn-MN" sz="1600" b="1" dirty="0">
                <a:solidFill>
                  <a:schemeClr val="bg1"/>
                </a:solidFill>
                <a:latin typeface="Arial" panose="020B0604020202020204" pitchFamily="34" charset="0"/>
                <a:cs typeface="Arial" panose="020B0604020202020204" pitchFamily="34" charset="0"/>
              </a:rPr>
              <a:t>нас барж, өвчлөгчдийн тоо </a:t>
            </a:r>
            <a:r>
              <a:rPr lang="mn-MN" sz="1600" b="1" dirty="0" smtClean="0">
                <a:solidFill>
                  <a:schemeClr val="bg1"/>
                </a:solidFill>
                <a:latin typeface="Arial" panose="020B0604020202020204" pitchFamily="34" charset="0"/>
                <a:cs typeface="Arial" panose="020B0604020202020204" pitchFamily="34" charset="0"/>
              </a:rPr>
              <a:t>103 </a:t>
            </a:r>
            <a:r>
              <a:rPr lang="mn-MN" sz="1600" b="1" dirty="0">
                <a:solidFill>
                  <a:schemeClr val="bg1"/>
                </a:solidFill>
                <a:latin typeface="Arial" panose="020B0604020202020204" pitchFamily="34" charset="0"/>
                <a:cs typeface="Arial" panose="020B0604020202020204" pitchFamily="34" charset="0"/>
              </a:rPr>
              <a:t>болсон нь өмнөх оны мөн үеэс өвчлөгчдийн тоо </a:t>
            </a:r>
            <a:r>
              <a:rPr lang="mn-MN" sz="1600" b="1" dirty="0" smtClean="0">
                <a:solidFill>
                  <a:schemeClr val="bg1"/>
                </a:solidFill>
                <a:latin typeface="Arial" panose="020B0604020202020204" pitchFamily="34" charset="0"/>
                <a:cs typeface="Arial" panose="020B0604020202020204" pitchFamily="34" charset="0"/>
              </a:rPr>
              <a:t>13 (11.2%)-аар,  </a:t>
            </a:r>
            <a:r>
              <a:rPr lang="mn-MN" sz="1600" b="1" dirty="0">
                <a:solidFill>
                  <a:schemeClr val="bg1"/>
                </a:solidFill>
                <a:latin typeface="Arial" panose="020B0604020202020204" pitchFamily="34" charset="0"/>
                <a:cs typeface="Arial" panose="020B0604020202020204" pitchFamily="34" charset="0"/>
              </a:rPr>
              <a:t>нас баралтын тоо </a:t>
            </a:r>
            <a:r>
              <a:rPr lang="mn-MN" sz="1600" b="1" dirty="0" smtClean="0">
                <a:solidFill>
                  <a:schemeClr val="bg1"/>
                </a:solidFill>
                <a:latin typeface="Arial" panose="020B0604020202020204" pitchFamily="34" charset="0"/>
                <a:cs typeface="Arial" panose="020B0604020202020204" pitchFamily="34" charset="0"/>
              </a:rPr>
              <a:t>6 </a:t>
            </a:r>
            <a:r>
              <a:rPr lang="en-US" sz="1600" b="1" dirty="0" smtClean="0">
                <a:solidFill>
                  <a:schemeClr val="bg1"/>
                </a:solidFill>
                <a:latin typeface="Arial" panose="020B0604020202020204" pitchFamily="34" charset="0"/>
                <a:cs typeface="Arial" panose="020B0604020202020204" pitchFamily="34" charset="0"/>
              </a:rPr>
              <a:t>(46.1%)</a:t>
            </a:r>
            <a:r>
              <a:rPr lang="mn-MN" sz="1600" b="1" dirty="0" smtClean="0">
                <a:solidFill>
                  <a:schemeClr val="bg1"/>
                </a:solidFill>
                <a:latin typeface="Arial" panose="020B0604020202020204" pitchFamily="34" charset="0"/>
                <a:cs typeface="Arial" panose="020B0604020202020204" pitchFamily="34" charset="0"/>
              </a:rPr>
              <a:t>-аар буурсан тус тус буурсан байна</a:t>
            </a:r>
            <a:r>
              <a:rPr lang="mn-MN" sz="1600" b="1" dirty="0">
                <a:solidFill>
                  <a:schemeClr val="bg1"/>
                </a:solidFill>
                <a:latin typeface="Arial" panose="020B0604020202020204" pitchFamily="34" charset="0"/>
                <a:cs typeface="Arial" panose="020B0604020202020204" pitchFamily="34" charset="0"/>
              </a:rPr>
              <a:t>. </a:t>
            </a:r>
            <a:endParaRPr lang="en-US" sz="17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728922" y="4419600"/>
            <a:ext cx="8777278" cy="830997"/>
          </a:xfrm>
          <a:prstGeom prst="rect">
            <a:avLst/>
          </a:prstGeom>
        </p:spPr>
        <p:txBody>
          <a:bodyPr wrap="square">
            <a:spAutoFit/>
          </a:bodyPr>
          <a:lstStyle/>
          <a:p>
            <a:endParaRPr lang="en-US" sz="1600" dirty="0">
              <a:latin typeface="Arial" panose="020B0604020202020204" pitchFamily="34" charset="0"/>
              <a:ea typeface="Tahoma" panose="020B0604030504040204" pitchFamily="34" charset="0"/>
              <a:cs typeface="Arial" panose="020B0604020202020204" pitchFamily="34" charset="0"/>
            </a:endParaRPr>
          </a:p>
          <a:p>
            <a:r>
              <a:rPr lang="mn-MN" sz="1600" dirty="0">
                <a:latin typeface="Arial" panose="020B0604020202020204" pitchFamily="34" charset="0"/>
                <a:cs typeface="Arial" panose="020B0604020202020204" pitchFamily="34" charset="0"/>
              </a:rPr>
              <a:t>Энэ </a:t>
            </a:r>
            <a:r>
              <a:rPr lang="mn-MN" sz="1600" dirty="0" smtClean="0">
                <a:latin typeface="Arial" panose="020B0604020202020204" pitchFamily="34" charset="0"/>
                <a:cs typeface="Arial" panose="020B0604020202020204" pitchFamily="34" charset="0"/>
              </a:rPr>
              <a:t>оны эхний 2 сард </a:t>
            </a:r>
            <a:r>
              <a:rPr lang="mn-MN" sz="1600" dirty="0">
                <a:latin typeface="Arial" panose="020B0604020202020204" pitchFamily="34" charset="0"/>
                <a:cs typeface="Arial" panose="020B0604020202020204" pitchFamily="34" charset="0"/>
              </a:rPr>
              <a:t>халдварт өвчнөөр өвчлөгчдийн тоо </a:t>
            </a:r>
            <a:r>
              <a:rPr lang="mn-MN" sz="1600" dirty="0" smtClean="0">
                <a:latin typeface="Arial" panose="020B0604020202020204" pitchFamily="34" charset="0"/>
                <a:cs typeface="Arial" panose="020B0604020202020204" pitchFamily="34" charset="0"/>
              </a:rPr>
              <a:t>110 </a:t>
            </a:r>
            <a:r>
              <a:rPr lang="mn-MN" sz="1600" dirty="0">
                <a:latin typeface="Arial" panose="020B0604020202020204" pitchFamily="34" charset="0"/>
                <a:cs typeface="Arial" panose="020B0604020202020204" pitchFamily="34" charset="0"/>
              </a:rPr>
              <a:t>болж өнгөрсөн оны мөн үеэс 5</a:t>
            </a:r>
            <a:r>
              <a:rPr lang="mn-MN" sz="1600" dirty="0" smtClean="0">
                <a:latin typeface="Arial" panose="020B0604020202020204" pitchFamily="34" charset="0"/>
                <a:cs typeface="Arial" panose="020B0604020202020204" pitchFamily="34" charset="0"/>
              </a:rPr>
              <a:t> (4.8%) тохиолдлоор буурчээ</a:t>
            </a: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xmlns="" id="{C21C2DFB-38ED-4337-BDE2-8E48B63A562F}"/>
              </a:ext>
            </a:extLst>
          </p:cNvPr>
          <p:cNvPicPr>
            <a:picLocks noChangeAspect="1"/>
          </p:cNvPicPr>
          <p:nvPr/>
        </p:nvPicPr>
        <p:blipFill>
          <a:blip r:embed="rId6" cstate="print"/>
          <a:stretch>
            <a:fillRect/>
          </a:stretch>
        </p:blipFill>
        <p:spPr>
          <a:xfrm>
            <a:off x="1179926" y="2044443"/>
            <a:ext cx="1030871" cy="773153"/>
          </a:xfrm>
          <a:prstGeom prst="rect">
            <a:avLst/>
          </a:prstGeom>
        </p:spPr>
      </p:pic>
      <p:pic>
        <p:nvPicPr>
          <p:cNvPr id="3" name="Picture 2"/>
          <p:cNvPicPr>
            <a:picLocks noChangeAspect="1"/>
          </p:cNvPicPr>
          <p:nvPr/>
        </p:nvPicPr>
        <p:blipFill>
          <a:blip r:embed="rId7" cstate="print"/>
          <a:stretch>
            <a:fillRect/>
          </a:stretch>
        </p:blipFill>
        <p:spPr>
          <a:xfrm>
            <a:off x="1133279" y="6041976"/>
            <a:ext cx="1196908" cy="896838"/>
          </a:xfrm>
          <a:prstGeom prst="rect">
            <a:avLst/>
          </a:prstGeom>
        </p:spPr>
      </p:pic>
    </p:spTree>
    <p:extLst>
      <p:ext uri="{BB962C8B-B14F-4D97-AF65-F5344CB8AC3E}">
        <p14:creationId xmlns:p14="http://schemas.microsoft.com/office/powerpoint/2010/main" val="380574372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a16="http://schemas.microsoft.com/office/drawing/2014/main" xmlns="" id="{5F02BE4F-357F-4035-8957-EF9DAE2E58AC}"/>
              </a:ext>
            </a:extLst>
          </p:cNvPr>
          <p:cNvGraphicFramePr>
            <a:graphicFrameLocks noGrp="1"/>
          </p:cNvGraphicFramePr>
          <p:nvPr>
            <p:extLst/>
          </p:nvPr>
        </p:nvGraphicFramePr>
        <p:xfrm>
          <a:off x="3200400" y="618179"/>
          <a:ext cx="8815874" cy="5308600"/>
        </p:xfrm>
        <a:graphic>
          <a:graphicData uri="http://schemas.openxmlformats.org/drawingml/2006/table">
            <a:tbl>
              <a:tblPr firstRow="1" bandRow="1">
                <a:tableStyleId>{B301B821-A1FF-4177-AEE7-76D212191A09}</a:tableStyleId>
              </a:tblPr>
              <a:tblGrid>
                <a:gridCol w="5946878">
                  <a:extLst>
                    <a:ext uri="{9D8B030D-6E8A-4147-A177-3AD203B41FA5}">
                      <a16:colId xmlns:a16="http://schemas.microsoft.com/office/drawing/2014/main" xmlns="" val="2749802497"/>
                    </a:ext>
                  </a:extLst>
                </a:gridCol>
                <a:gridCol w="2868996">
                  <a:extLst>
                    <a:ext uri="{9D8B030D-6E8A-4147-A177-3AD203B41FA5}">
                      <a16:colId xmlns:a16="http://schemas.microsoft.com/office/drawing/2014/main" xmlns="" val="2210184012"/>
                    </a:ext>
                  </a:extLst>
                </a:gridCol>
              </a:tblGrid>
              <a:tr h="370840">
                <a:tc>
                  <a:txBody>
                    <a:bodyPr/>
                    <a:lstStyle/>
                    <a:p>
                      <a:pPr algn="ctr"/>
                      <a:r>
                        <a:rPr lang="mn-MN" sz="1600" dirty="0" smtClean="0">
                          <a:latin typeface="Tahoma" panose="020B0604030504040204" pitchFamily="34" charset="0"/>
                          <a:ea typeface="Tahoma" panose="020B0604030504040204" pitchFamily="34" charset="0"/>
                          <a:cs typeface="Tahoma" panose="020B0604030504040204" pitchFamily="34" charset="0"/>
                        </a:rPr>
                        <a:t>2020 оны эхний</a:t>
                      </a:r>
                      <a:r>
                        <a:rPr lang="mn-MN" sz="1600" baseline="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2 сарын </a:t>
                      </a:r>
                      <a:r>
                        <a:rPr lang="mn-MN" sz="1600" dirty="0">
                          <a:latin typeface="Tahoma" panose="020B0604030504040204" pitchFamily="34" charset="0"/>
                          <a:ea typeface="Tahoma" panose="020B0604030504040204" pitchFamily="34" charset="0"/>
                          <a:cs typeface="Tahoma" panose="020B0604030504040204" pitchFamily="34" charset="0"/>
                        </a:rPr>
                        <a:t>байдлаар</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2156715503"/>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Бүртгэгдсэн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mn-MN" b="1" baseline="0" dirty="0" smtClean="0">
                          <a:latin typeface="Tahoma" panose="020B0604030504040204" pitchFamily="34" charset="0"/>
                          <a:ea typeface="Tahoma" panose="020B0604030504040204" pitchFamily="34" charset="0"/>
                          <a:cs typeface="Tahoma" panose="020B0604030504040204" pitchFamily="34" charset="0"/>
                        </a:rPr>
                        <a:t>39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10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20.4%</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200459078"/>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Согтуугаар үйлдэгдсэн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14</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5</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26.3</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060235382"/>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Хүүхэд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a:t>
                      </a:r>
                      <a:r>
                        <a:rPr lang="mn-MN" sz="1800" kern="1200" baseline="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xmlns="" val="2637186766"/>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3</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50.0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416124844"/>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Бүлэглэн үйлдсэн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25.0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17243171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1453099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Гэмтсэн иргэн </a:t>
                      </a:r>
                      <a:r>
                        <a:rPr lang="en-US" sz="1800" b="0" dirty="0" smtClean="0">
                          <a:latin typeface="Tahoma" panose="020B0604030504040204" pitchFamily="34" charset="0"/>
                          <a:ea typeface="Tahoma" panose="020B0604030504040204" pitchFamily="34" charset="0"/>
                          <a:cs typeface="Tahoma" panose="020B0604030504040204" pitchFamily="34" charset="0"/>
                        </a:rPr>
                        <a:t>1</a:t>
                      </a:r>
                      <a:r>
                        <a:rPr lang="mn-MN" sz="1800" b="0" dirty="0" smtClean="0">
                          <a:latin typeface="Tahoma" panose="020B0604030504040204" pitchFamily="34" charset="0"/>
                          <a:ea typeface="Tahoma" panose="020B0604030504040204" pitchFamily="34" charset="0"/>
                          <a:cs typeface="Tahoma" panose="020B0604030504040204" pitchFamily="34" charset="0"/>
                        </a:rPr>
                        <a:t>7</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7</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29.2</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87869283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Нас барсан иргэн </a:t>
                      </a:r>
                      <a:r>
                        <a:rPr lang="mn-MN" sz="1800" b="0" dirty="0" smtClean="0">
                          <a:latin typeface="Tahoma" panose="020B0604030504040204" pitchFamily="34" charset="0"/>
                          <a:ea typeface="Tahoma" panose="020B0604030504040204" pitchFamily="34" charset="0"/>
                          <a:cs typeface="Tahoma" panose="020B0604030504040204" pitchFamily="34" charset="0"/>
                        </a:rPr>
                        <a:t>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baseline="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xmlns="" val="3005467444"/>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Учирсан хохирол </a:t>
                      </a:r>
                      <a:r>
                        <a:rPr lang="mn-MN" sz="1800" b="0" dirty="0" smtClean="0">
                          <a:latin typeface="Tahoma" panose="020B0604030504040204" pitchFamily="34" charset="0"/>
                          <a:ea typeface="Tahoma" panose="020B0604030504040204" pitchFamily="34" charset="0"/>
                          <a:cs typeface="Tahoma" panose="020B0604030504040204" pitchFamily="34" charset="0"/>
                        </a:rPr>
                        <a:t>56.2</a:t>
                      </a:r>
                      <a:r>
                        <a:rPr lang="en-US" sz="2200" b="1" baseline="0" dirty="0" smtClean="0">
                          <a:latin typeface="Tahoma" panose="020B0604030504040204" pitchFamily="34" charset="0"/>
                          <a:ea typeface="Tahoma" panose="020B0604030504040204" pitchFamily="34" charset="0"/>
                          <a:cs typeface="Tahoma" panose="020B0604030504040204" pitchFamily="34" charset="0"/>
                        </a:rPr>
                        <a:t> </a:t>
                      </a:r>
                      <a:r>
                        <a:rPr lang="mn-MN" sz="2200" b="1" baseline="0" dirty="0" smtClean="0">
                          <a:latin typeface="Tahoma" panose="020B0604030504040204" pitchFamily="34" charset="0"/>
                          <a:ea typeface="Tahoma" panose="020B0604030504040204" pitchFamily="34" charset="0"/>
                          <a:cs typeface="Tahoma" panose="020B0604030504040204" pitchFamily="34" charset="0"/>
                        </a:rPr>
                        <a:t>сая.төг</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11.5</a:t>
                      </a:r>
                      <a:r>
                        <a:rPr lang="mn-MN"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сая</a:t>
                      </a:r>
                      <a:r>
                        <a:rPr lang="en-US"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17.0</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a16="http://schemas.microsoft.com/office/drawing/2014/main" xmlns="" val="152917201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a:t>
                      </a:r>
                      <a:r>
                        <a:rPr lang="mn-MN" sz="1800" b="0" dirty="0" smtClean="0">
                          <a:latin typeface="Tahoma" panose="020B0604030504040204" pitchFamily="34" charset="0"/>
                          <a:ea typeface="Tahoma" panose="020B0604030504040204" pitchFamily="34" charset="0"/>
                          <a:cs typeface="Tahoma" panose="020B0604030504040204" pitchFamily="34" charset="0"/>
                        </a:rPr>
                        <a:t>Нөхөн </a:t>
                      </a:r>
                      <a:r>
                        <a:rPr lang="mn-MN" sz="1800" b="0" dirty="0">
                          <a:latin typeface="Tahoma" panose="020B0604030504040204" pitchFamily="34" charset="0"/>
                          <a:ea typeface="Tahoma" panose="020B0604030504040204" pitchFamily="34" charset="0"/>
                          <a:cs typeface="Tahoma" panose="020B0604030504040204" pitchFamily="34" charset="0"/>
                        </a:rPr>
                        <a:t>төлүүлсэн хохирлын хэмжээ </a:t>
                      </a:r>
                      <a:r>
                        <a:rPr lang="mn-MN" sz="1800" b="0" dirty="0" smtClean="0">
                          <a:latin typeface="Tahoma" panose="020B0604030504040204" pitchFamily="34" charset="0"/>
                          <a:ea typeface="Tahoma" panose="020B0604030504040204" pitchFamily="34" charset="0"/>
                          <a:cs typeface="Tahoma" panose="020B0604030504040204" pitchFamily="34" charset="0"/>
                        </a:rPr>
                        <a:t>44.5</a:t>
                      </a:r>
                      <a:r>
                        <a:rPr lang="mn-MN" sz="2200" b="1" baseline="0" dirty="0" smtClean="0">
                          <a:latin typeface="Tahoma" panose="020B0604030504040204" pitchFamily="34" charset="0"/>
                          <a:ea typeface="Tahoma" panose="020B0604030504040204" pitchFamily="34" charset="0"/>
                          <a:cs typeface="Tahoma" panose="020B0604030504040204" pitchFamily="34" charset="0"/>
                        </a:rPr>
                        <a:t> сая.төг</a:t>
                      </a:r>
                      <a:endParaRPr lang="mn-MN"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9</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25.4</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683475523"/>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Тээврийн</a:t>
                      </a:r>
                      <a:r>
                        <a:rPr lang="mn-MN" sz="1800" b="0" baseline="0" dirty="0" smtClean="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800" b="1" baseline="0" dirty="0" smtClean="0">
                          <a:latin typeface="Tahoma" panose="020B0604030504040204" pitchFamily="34" charset="0"/>
                          <a:ea typeface="Tahoma" panose="020B0604030504040204" pitchFamily="34" charset="0"/>
                          <a:cs typeface="Tahoma" panose="020B0604030504040204" pitchFamily="34" charset="0"/>
                        </a:rPr>
                        <a:t>41</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7.9</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xmlns="" val="3736893040"/>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Нийт</a:t>
                      </a:r>
                      <a:r>
                        <a:rPr lang="mn-MN" sz="1800" b="0" baseline="0" dirty="0" smtClean="0">
                          <a:latin typeface="Tahoma" panose="020B0604030504040204" pitchFamily="34" charset="0"/>
                          <a:ea typeface="Tahoma" panose="020B0604030504040204" pitchFamily="34" charset="0"/>
                          <a:cs typeface="Tahoma" panose="020B0604030504040204" pitchFamily="34" charset="0"/>
                        </a:rPr>
                        <a:t> зөрчлийн тоо  2539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463</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22.3</a:t>
                      </a:r>
                      <a:r>
                        <a:rPr lang="en-US" sz="1800" kern="120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286625216"/>
                  </a:ext>
                </a:extLst>
              </a:tr>
            </a:tbl>
          </a:graphicData>
        </a:graphic>
      </p:graphicFrame>
      <p:sp>
        <p:nvSpPr>
          <p:cNvPr id="5" name="Title 4">
            <a:extLst>
              <a:ext uri="{FF2B5EF4-FFF2-40B4-BE49-F238E27FC236}">
                <a16:creationId xmlns:a16="http://schemas.microsoft.com/office/drawing/2014/main" xmlns="" id="{4B68D187-32B9-4E50-A8DD-59A2DC7B11B3}"/>
              </a:ext>
            </a:extLst>
          </p:cNvPr>
          <p:cNvSpPr>
            <a:spLocks noGrp="1"/>
          </p:cNvSpPr>
          <p:nvPr>
            <p:ph type="title"/>
          </p:nvPr>
        </p:nvSpPr>
        <p:spPr>
          <a:xfrm>
            <a:off x="1190220" y="232832"/>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
        <p:nvSpPr>
          <p:cNvPr id="2" name="Up Arrow 1"/>
          <p:cNvSpPr/>
          <p:nvPr/>
        </p:nvSpPr>
        <p:spPr>
          <a:xfrm flipV="1">
            <a:off x="9296400" y="1295400"/>
            <a:ext cx="152400" cy="2286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Down Arrow 5"/>
          <p:cNvSpPr/>
          <p:nvPr/>
        </p:nvSpPr>
        <p:spPr>
          <a:xfrm>
            <a:off x="9349552" y="1686663"/>
            <a:ext cx="121158" cy="191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9362932" y="4869976"/>
            <a:ext cx="107777"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77021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7011"/>
            <a:ext cx="10439400" cy="9444318"/>
          </a:xfrm>
          <a:prstGeom prst="rect">
            <a:avLst/>
          </a:prstGeom>
        </p:spPr>
      </p:pic>
      <p:sp>
        <p:nvSpPr>
          <p:cNvPr id="10" name="Rectangle 9"/>
          <p:cNvSpPr/>
          <p:nvPr/>
        </p:nvSpPr>
        <p:spPr>
          <a:xfrm>
            <a:off x="1142999" y="83493"/>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969464" y="825713"/>
            <a:ext cx="8070744" cy="646331"/>
          </a:xfrm>
          <a:prstGeom prst="rect">
            <a:avLst/>
          </a:prstGeom>
        </p:spPr>
        <p:txBody>
          <a:bodyPr wrap="square">
            <a:spAutoFit/>
          </a:bodyPr>
          <a:lstStyle/>
          <a:p>
            <a:r>
              <a:rPr lang="mn-MN" dirty="0" smtClean="0"/>
              <a:t>Оны эхний </a:t>
            </a:r>
            <a:r>
              <a:rPr lang="en-US" dirty="0" smtClean="0"/>
              <a:t> </a:t>
            </a:r>
            <a:r>
              <a:rPr lang="mn-MN" dirty="0" smtClean="0"/>
              <a:t>2 сард  165.7 </a:t>
            </a:r>
            <a:r>
              <a:rPr lang="mn-MN" dirty="0"/>
              <a:t>тэрбум төгрөгийн зээлийн үлдэгдэл байгаа нь  өнгөрсөн </a:t>
            </a:r>
            <a:r>
              <a:rPr lang="mn-MN" dirty="0" smtClean="0"/>
              <a:t>оны мөн үеэс 15.1 </a:t>
            </a:r>
            <a:r>
              <a:rPr lang="mn-MN" dirty="0"/>
              <a:t>хувиар </a:t>
            </a:r>
            <a:r>
              <a:rPr lang="mn-MN" dirty="0" smtClean="0"/>
              <a:t>буурсан </a:t>
            </a:r>
            <a:r>
              <a:rPr lang="mn-MN" dirty="0"/>
              <a:t>байна.</a:t>
            </a:r>
            <a:endParaRPr lang="en-US" dirty="0"/>
          </a:p>
        </p:txBody>
      </p:sp>
      <p:sp>
        <p:nvSpPr>
          <p:cNvPr id="12" name="Rectangle 11"/>
          <p:cNvSpPr/>
          <p:nvPr/>
        </p:nvSpPr>
        <p:spPr>
          <a:xfrm>
            <a:off x="2845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60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913164" y="3236590"/>
            <a:ext cx="8194814" cy="923330"/>
          </a:xfrm>
          <a:prstGeom prst="rect">
            <a:avLst/>
          </a:prstGeom>
        </p:spPr>
        <p:txBody>
          <a:bodyPr wrap="square">
            <a:spAutoFit/>
          </a:bodyPr>
          <a:lstStyle/>
          <a:p>
            <a:pPr algn="just"/>
            <a:r>
              <a:rPr lang="mn-MN" dirty="0"/>
              <a:t>7.</a:t>
            </a:r>
            <a:r>
              <a:rPr lang="en-US" dirty="0"/>
              <a:t>2</a:t>
            </a:r>
            <a:r>
              <a:rPr lang="mn-MN" dirty="0"/>
              <a:t> тэрбум төгрөгийн найдваргүй зээл байгаа нь нийт зээлийн өрийн үлдэгдлийн 4</a:t>
            </a:r>
            <a:r>
              <a:rPr lang="en-US" dirty="0"/>
              <a:t>.</a:t>
            </a:r>
            <a:r>
              <a:rPr lang="mn-MN" dirty="0"/>
              <a:t>4 хувийг эзэлж байгаа бөгөөд өнгөрсөн оны мөн үеэс 3</a:t>
            </a:r>
            <a:r>
              <a:rPr lang="en-US" dirty="0"/>
              <a:t>.</a:t>
            </a:r>
            <a:r>
              <a:rPr lang="mn-MN" dirty="0"/>
              <a:t>4 </a:t>
            </a:r>
            <a:r>
              <a:rPr lang="mn-MN" dirty="0" smtClean="0"/>
              <a:t>тэрбум </a:t>
            </a:r>
            <a:r>
              <a:rPr lang="mn-MN" dirty="0"/>
              <a:t>төгрөгөөр буурсан байна</a:t>
            </a:r>
            <a:endParaRPr lang="mn-MN"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913164" y="5624723"/>
            <a:ext cx="8194814" cy="923330"/>
          </a:xfrm>
          <a:prstGeom prst="rect">
            <a:avLst/>
          </a:prstGeom>
        </p:spPr>
        <p:txBody>
          <a:bodyPr wrap="square">
            <a:spAutoFit/>
          </a:bodyPr>
          <a:lstStyle/>
          <a:p>
            <a:r>
              <a:rPr lang="mn-MN" dirty="0"/>
              <a:t>Нийт хадгаламжийн үлдэгдлийн 78.0 хувь нь хугацаатай, 22.0 хувь нь хугацаагүй хадгаламж байна.Хадгаламж эзэмшигчдийн тоо давхардсан тоогоор 74.7 мянгад хүрсэн байна.  </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
        <p:nvSpPr>
          <p:cNvPr id="2" name="TextBox 1"/>
          <p:cNvSpPr txBox="1"/>
          <p:nvPr/>
        </p:nvSpPr>
        <p:spPr>
          <a:xfrm>
            <a:off x="2915341" y="2112027"/>
            <a:ext cx="7992208" cy="646331"/>
          </a:xfrm>
          <a:prstGeom prst="rect">
            <a:avLst/>
          </a:prstGeom>
          <a:noFill/>
        </p:spPr>
        <p:txBody>
          <a:bodyPr wrap="square" rtlCol="0">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Хугацаа </a:t>
            </a:r>
            <a:r>
              <a:rPr lang="mn-MN" dirty="0">
                <a:latin typeface="Tahoma" panose="020B0604030504040204" pitchFamily="34" charset="0"/>
                <a:ea typeface="Tahoma" panose="020B0604030504040204" pitchFamily="34" charset="0"/>
                <a:cs typeface="Tahoma" panose="020B0604030504040204" pitchFamily="34" charset="0"/>
              </a:rPr>
              <a:t>хэтэрсэн зээлийн өрийн үлдэгдэл </a:t>
            </a:r>
            <a:r>
              <a:rPr lang="mn-MN" dirty="0" smtClean="0">
                <a:latin typeface="Tahoma" panose="020B0604030504040204" pitchFamily="34" charset="0"/>
                <a:ea typeface="Tahoma" panose="020B0604030504040204" pitchFamily="34" charset="0"/>
                <a:cs typeface="Tahoma" panose="020B0604030504040204" pitchFamily="34" charset="0"/>
              </a:rPr>
              <a:t>3</a:t>
            </a:r>
            <a:r>
              <a:rPr lang="en-US" dirty="0" smtClean="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8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өмнөх оны мөн үеэс </a:t>
            </a:r>
            <a:r>
              <a:rPr lang="mn-MN" dirty="0" smtClean="0">
                <a:latin typeface="Tahoma" panose="020B0604030504040204" pitchFamily="34" charset="0"/>
                <a:ea typeface="Tahoma" panose="020B0604030504040204" pitchFamily="34" charset="0"/>
                <a:cs typeface="Tahoma" panose="020B0604030504040204" pitchFamily="34" charset="0"/>
              </a:rPr>
              <a:t>38.6 </a:t>
            </a:r>
            <a:r>
              <a:rPr lang="mn-MN"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өсчээ. </a:t>
            </a:r>
            <a:endParaRPr lang="mn-MN"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006587" y="4617574"/>
            <a:ext cx="8194814" cy="584775"/>
          </a:xfrm>
          <a:prstGeom prst="rect">
            <a:avLst/>
          </a:prstGeom>
        </p:spPr>
        <p:txBody>
          <a:bodyPr wrap="square">
            <a:spAutoFit/>
          </a:bodyPr>
          <a:lstStyle/>
          <a:p>
            <a:r>
              <a:rPr lang="mn-MN" sz="1600" dirty="0"/>
              <a:t>Нийт хадгаламжийн үлдэгдэл 131</a:t>
            </a:r>
            <a:r>
              <a:rPr lang="en-US" sz="1600" dirty="0"/>
              <a:t>.</a:t>
            </a:r>
            <a:r>
              <a:rPr lang="mn-MN" sz="1600" dirty="0"/>
              <a:t>4 тэрбум төгрөг болсон нь өнгөрсөн оны мөн үеэс 22</a:t>
            </a:r>
            <a:r>
              <a:rPr lang="en-US" sz="1600" dirty="0"/>
              <a:t>.</a:t>
            </a:r>
            <a:r>
              <a:rPr lang="mn-MN" sz="1600" dirty="0"/>
              <a:t>7 </a:t>
            </a:r>
            <a:r>
              <a:rPr lang="mn-MN" sz="1600" dirty="0" smtClean="0"/>
              <a:t>тэрбум </a:t>
            </a:r>
            <a:r>
              <a:rPr lang="mn-MN" sz="1600" dirty="0"/>
              <a:t>төгрөгөөр өссөн байна. </a:t>
            </a:r>
            <a:endParaRPr lang="en-US" sz="1600" dirty="0"/>
          </a:p>
        </p:txBody>
      </p:sp>
    </p:spTree>
    <p:extLst>
      <p:ext uri="{BB962C8B-B14F-4D97-AF65-F5344CB8AC3E}">
        <p14:creationId xmlns:p14="http://schemas.microsoft.com/office/powerpoint/2010/main" val="8301761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094268" y="924097"/>
            <a:ext cx="762000" cy="762000"/>
          </a:xfrm>
          <a:prstGeom prst="rect">
            <a:avLst/>
          </a:prstGeom>
          <a:noFill/>
        </p:spPr>
      </p:pic>
      <p:sp>
        <p:nvSpPr>
          <p:cNvPr id="2" name="TextBox 1"/>
          <p:cNvSpPr txBox="1"/>
          <p:nvPr/>
        </p:nvSpPr>
        <p:spPr>
          <a:xfrm>
            <a:off x="9677400" y="1473353"/>
            <a:ext cx="1981200" cy="923330"/>
          </a:xfrm>
          <a:prstGeom prst="rect">
            <a:avLst/>
          </a:prstGeom>
          <a:noFill/>
        </p:spPr>
        <p:txBody>
          <a:bodyPr wrap="square" rtlCol="0">
            <a:spAutoFit/>
          </a:bodyPr>
          <a:lstStyle/>
          <a:p>
            <a:r>
              <a:rPr lang="mn-MN" b="1" dirty="0" smtClean="0">
                <a:solidFill>
                  <a:srgbClr val="FF0000"/>
                </a:solidFill>
                <a:latin typeface="Arial" pitchFamily="34" charset="0"/>
                <a:cs typeface="Arial" pitchFamily="34" charset="0"/>
              </a:rPr>
              <a:t>Орон нутагт олгох дэмжлэг, тусламж </a:t>
            </a:r>
            <a:r>
              <a:rPr lang="en-US" b="1" smtClean="0">
                <a:solidFill>
                  <a:srgbClr val="FF0000"/>
                </a:solidFill>
                <a:latin typeface="Arial" pitchFamily="34" charset="0"/>
                <a:cs typeface="Arial" pitchFamily="34" charset="0"/>
              </a:rPr>
              <a:t>40.0%</a:t>
            </a:r>
            <a:r>
              <a:rPr lang="mn-MN"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7" name="Down Arrow 6"/>
          <p:cNvSpPr/>
          <p:nvPr/>
        </p:nvSpPr>
        <p:spPr>
          <a:xfrm rot="10800000">
            <a:off x="10362045" y="1168553"/>
            <a:ext cx="533400" cy="304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9800" y="3048000"/>
            <a:ext cx="1905000" cy="923330"/>
          </a:xfrm>
          <a:prstGeom prst="rect">
            <a:avLst/>
          </a:prstGeom>
          <a:noFill/>
        </p:spPr>
        <p:txBody>
          <a:bodyPr wrap="square" rtlCol="0">
            <a:spAutoFit/>
          </a:bodyPr>
          <a:lstStyle/>
          <a:p>
            <a:r>
              <a:rPr lang="mn-MN" b="1" dirty="0" smtClean="0">
                <a:solidFill>
                  <a:srgbClr val="0070C0"/>
                </a:solidFill>
                <a:latin typeface="Arial" pitchFamily="34" charset="0"/>
                <a:cs typeface="Arial" pitchFamily="34" charset="0"/>
              </a:rPr>
              <a:t>Аймгийн төсвийн орлого </a:t>
            </a:r>
            <a:r>
              <a:rPr lang="en-US" b="1" dirty="0" smtClean="0">
                <a:solidFill>
                  <a:srgbClr val="0070C0"/>
                </a:solidFill>
                <a:latin typeface="Arial" pitchFamily="34" charset="0"/>
                <a:cs typeface="Arial" pitchFamily="34" charset="0"/>
              </a:rPr>
              <a:t>25.4% </a:t>
            </a:r>
            <a:endParaRPr lang="en-US" b="1" dirty="0">
              <a:solidFill>
                <a:srgbClr val="0070C0"/>
              </a:solidFill>
              <a:latin typeface="Arial" pitchFamily="34" charset="0"/>
              <a:cs typeface="Arial" pitchFamily="34" charset="0"/>
            </a:endParaRPr>
          </a:p>
        </p:txBody>
      </p:sp>
      <p:sp>
        <p:nvSpPr>
          <p:cNvPr id="9" name="Up Arrow 8"/>
          <p:cNvSpPr/>
          <p:nvPr/>
        </p:nvSpPr>
        <p:spPr>
          <a:xfrm>
            <a:off x="11049000" y="3077941"/>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2690449115"/>
              </p:ext>
            </p:extLst>
          </p:nvPr>
        </p:nvGraphicFramePr>
        <p:xfrm>
          <a:off x="1798784" y="924097"/>
          <a:ext cx="7591425" cy="341930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1510437" y="4267200"/>
            <a:ext cx="9842207" cy="1980000"/>
          </a:xfrm>
          <a:prstGeom prst="rect">
            <a:avLst/>
          </a:prstGeom>
        </p:spPr>
      </p:pic>
    </p:spTree>
    <p:extLst>
      <p:ext uri="{BB962C8B-B14F-4D97-AF65-F5344CB8AC3E}">
        <p14:creationId xmlns:p14="http://schemas.microsoft.com/office/powerpoint/2010/main" val="52261332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5933209" y="3431853"/>
            <a:ext cx="762000" cy="762000"/>
          </a:xfrm>
          <a:prstGeom prst="rect">
            <a:avLst/>
          </a:prstGeom>
          <a:noFill/>
        </p:spPr>
      </p:pic>
      <p:sp>
        <p:nvSpPr>
          <p:cNvPr id="14" name="TextBox 13"/>
          <p:cNvSpPr txBox="1"/>
          <p:nvPr/>
        </p:nvSpPr>
        <p:spPr>
          <a:xfrm>
            <a:off x="2109522" y="982259"/>
            <a:ext cx="3799609"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n-MN" sz="1200" b="1" dirty="0" smtClean="0">
                <a:latin typeface="Arial" pitchFamily="34" charset="0"/>
                <a:cs typeface="Arial" pitchFamily="34" charset="0"/>
              </a:rPr>
              <a:t>Төсвийн орлогын бүтэц, хувиар, 20</a:t>
            </a:r>
            <a:r>
              <a:rPr lang="en-US" sz="1200" b="1" dirty="0" smtClean="0">
                <a:latin typeface="Arial" pitchFamily="34" charset="0"/>
                <a:cs typeface="Arial" pitchFamily="34" charset="0"/>
              </a:rPr>
              <a:t>20</a:t>
            </a:r>
            <a:r>
              <a:rPr lang="mn-MN" sz="1200" b="1" dirty="0" smtClean="0">
                <a:latin typeface="Arial" pitchFamily="34" charset="0"/>
                <a:cs typeface="Arial" pitchFamily="34" charset="0"/>
              </a:rPr>
              <a:t> </a:t>
            </a:r>
            <a:r>
              <a:rPr lang="en-US" sz="1200" b="1" dirty="0" smtClean="0">
                <a:latin typeface="Arial" pitchFamily="34" charset="0"/>
                <a:cs typeface="Arial" pitchFamily="34" charset="0"/>
              </a:rPr>
              <a:t>II</a:t>
            </a:r>
            <a:endParaRPr lang="en-US" sz="1200" b="1" dirty="0">
              <a:latin typeface="Arial" pitchFamily="34" charset="0"/>
              <a:cs typeface="Arial" pitchFamily="34" charset="0"/>
            </a:endParaRPr>
          </a:p>
        </p:txBody>
      </p:sp>
      <p:sp>
        <p:nvSpPr>
          <p:cNvPr id="16" name="TextBox 15"/>
          <p:cNvSpPr txBox="1"/>
          <p:nvPr/>
        </p:nvSpPr>
        <p:spPr>
          <a:xfrm>
            <a:off x="6553200" y="908746"/>
            <a:ext cx="3657600" cy="276999"/>
          </a:xfrm>
          <a:prstGeom prst="rect">
            <a:avLst/>
          </a:prstGeom>
          <a:noFill/>
        </p:spPr>
        <p:txBody>
          <a:bodyPr wrap="square" rtlCol="0">
            <a:spAutoFit/>
          </a:bodyPr>
          <a:lstStyle/>
          <a:p>
            <a:pPr algn="ctr"/>
            <a:r>
              <a:rPr lang="mn-MN" sz="1200" b="1" dirty="0" smtClean="0">
                <a:latin typeface="Arial" pitchFamily="34" charset="0"/>
                <a:cs typeface="Arial" pitchFamily="34" charset="0"/>
              </a:rPr>
              <a:t>Улс, орон нутгийн төсвийн зарлага</a:t>
            </a:r>
            <a:endParaRPr lang="en-US" sz="1200" b="1" dirty="0">
              <a:latin typeface="Arial" pitchFamily="34" charset="0"/>
              <a:cs typeface="Arial" pitchFamily="34" charset="0"/>
            </a:endParaRPr>
          </a:p>
        </p:txBody>
      </p:sp>
      <p:sp>
        <p:nvSpPr>
          <p:cNvPr id="18" name="TextBox 17"/>
          <p:cNvSpPr txBox="1"/>
          <p:nvPr/>
        </p:nvSpPr>
        <p:spPr>
          <a:xfrm>
            <a:off x="10962044" y="1815697"/>
            <a:ext cx="914400" cy="369332"/>
          </a:xfrm>
          <a:prstGeom prst="rect">
            <a:avLst/>
          </a:prstGeom>
          <a:noFill/>
        </p:spPr>
        <p:txBody>
          <a:bodyPr wrap="square" rtlCol="0">
            <a:spAutoFit/>
          </a:bodyPr>
          <a:lstStyle/>
          <a:p>
            <a:r>
              <a:rPr lang="en-US" dirty="0" smtClean="0"/>
              <a:t>+15.1%</a:t>
            </a:r>
            <a:endParaRPr lang="en-US" dirty="0"/>
          </a:p>
        </p:txBody>
      </p:sp>
      <p:sp>
        <p:nvSpPr>
          <p:cNvPr id="19" name="TextBox 18"/>
          <p:cNvSpPr txBox="1"/>
          <p:nvPr/>
        </p:nvSpPr>
        <p:spPr>
          <a:xfrm>
            <a:off x="972348" y="4026545"/>
            <a:ext cx="2894445" cy="400110"/>
          </a:xfrm>
          <a:prstGeom prst="rect">
            <a:avLst/>
          </a:prstGeom>
          <a:noFill/>
        </p:spPr>
        <p:txBody>
          <a:bodyPr wrap="square" rtlCol="0">
            <a:spAutoFit/>
          </a:bodyPr>
          <a:lstStyle/>
          <a:p>
            <a:pPr algn="ctr"/>
            <a:r>
              <a:rPr lang="mn-MN" sz="1000" b="1" dirty="0" smtClean="0">
                <a:latin typeface="Arial" pitchFamily="34" charset="0"/>
                <a:cs typeface="Arial" pitchFamily="34" charset="0"/>
              </a:rPr>
              <a:t>Аймгийн төсвийн зарлагад өөрөө бүрдүүлсэн орлогын эзлэх хувь</a:t>
            </a:r>
            <a:endParaRPr lang="en-US" sz="1000" b="1" dirty="0">
              <a:latin typeface="Arial" pitchFamily="34" charset="0"/>
              <a:cs typeface="Arial" pitchFamily="34" charset="0"/>
            </a:endParaRPr>
          </a:p>
        </p:txBody>
      </p:sp>
      <p:sp>
        <p:nvSpPr>
          <p:cNvPr id="20" name="TextBox 19"/>
          <p:cNvSpPr txBox="1"/>
          <p:nvPr/>
        </p:nvSpPr>
        <p:spPr>
          <a:xfrm>
            <a:off x="4876800" y="5075864"/>
            <a:ext cx="1179276"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+1.7 </a:t>
            </a:r>
            <a:r>
              <a:rPr lang="mn-MN" sz="1200" b="1" dirty="0" smtClean="0">
                <a:latin typeface="Arial" pitchFamily="34" charset="0"/>
                <a:cs typeface="Arial" pitchFamily="34" charset="0"/>
              </a:rPr>
              <a:t>пүнктээр</a:t>
            </a:r>
            <a:endParaRPr lang="en-US" sz="1200" b="1" dirty="0">
              <a:latin typeface="Arial" pitchFamily="34" charset="0"/>
              <a:cs typeface="Arial" pitchFamily="34" charset="0"/>
            </a:endParaRPr>
          </a:p>
        </p:txBody>
      </p:sp>
      <p:sp>
        <p:nvSpPr>
          <p:cNvPr id="21" name="TextBox 20"/>
          <p:cNvSpPr txBox="1"/>
          <p:nvPr/>
        </p:nvSpPr>
        <p:spPr>
          <a:xfrm>
            <a:off x="8234807" y="3597801"/>
            <a:ext cx="4525963" cy="292388"/>
          </a:xfrm>
          <a:prstGeom prst="rect">
            <a:avLst/>
          </a:prstGeom>
          <a:noFill/>
        </p:spPr>
        <p:txBody>
          <a:bodyPr wrap="square" rtlCol="0">
            <a:spAutoFit/>
          </a:bodyPr>
          <a:lstStyle/>
          <a:p>
            <a:r>
              <a:rPr lang="mn-MN" sz="1300" b="1" dirty="0" smtClean="0"/>
              <a:t>Төсвийн зарлагын бүтэц, хувиар, 20</a:t>
            </a:r>
            <a:r>
              <a:rPr lang="en-US" sz="1300" b="1" dirty="0" smtClean="0"/>
              <a:t>20</a:t>
            </a:r>
            <a:r>
              <a:rPr lang="mn-MN" sz="1300" b="1" dirty="0" smtClean="0"/>
              <a:t> </a:t>
            </a:r>
            <a:r>
              <a:rPr lang="en-US" sz="1300" b="1" dirty="0" smtClean="0"/>
              <a:t>II</a:t>
            </a:r>
            <a:endParaRPr lang="en-US" sz="1300" b="1" dirty="0"/>
          </a:p>
        </p:txBody>
      </p:sp>
      <p:graphicFrame>
        <p:nvGraphicFramePr>
          <p:cNvPr id="15" name="Chart 14"/>
          <p:cNvGraphicFramePr>
            <a:graphicFrameLocks/>
          </p:cNvGraphicFramePr>
          <p:nvPr>
            <p:extLst>
              <p:ext uri="{D42A27DB-BD31-4B8C-83A1-F6EECF244321}">
                <p14:modId xmlns:p14="http://schemas.microsoft.com/office/powerpoint/2010/main" val="134305681"/>
              </p:ext>
            </p:extLst>
          </p:nvPr>
        </p:nvGraphicFramePr>
        <p:xfrm>
          <a:off x="972348" y="1259257"/>
          <a:ext cx="5970562" cy="2967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026267596"/>
              </p:ext>
            </p:extLst>
          </p:nvPr>
        </p:nvGraphicFramePr>
        <p:xfrm>
          <a:off x="1279867" y="1309324"/>
          <a:ext cx="4637355" cy="25149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1658916186"/>
              </p:ext>
            </p:extLst>
          </p:nvPr>
        </p:nvGraphicFramePr>
        <p:xfrm>
          <a:off x="6695209" y="886622"/>
          <a:ext cx="4582026" cy="259681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p:cNvGraphicFramePr>
          <p:nvPr>
            <p:extLst>
              <p:ext uri="{D42A27DB-BD31-4B8C-83A1-F6EECF244321}">
                <p14:modId xmlns:p14="http://schemas.microsoft.com/office/powerpoint/2010/main" val="1120117113"/>
              </p:ext>
            </p:extLst>
          </p:nvPr>
        </p:nvGraphicFramePr>
        <p:xfrm>
          <a:off x="1141319" y="4193775"/>
          <a:ext cx="4481764" cy="22258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p:cNvGraphicFramePr>
            <a:graphicFrameLocks/>
          </p:cNvGraphicFramePr>
          <p:nvPr>
            <p:extLst>
              <p:ext uri="{D42A27DB-BD31-4B8C-83A1-F6EECF244321}">
                <p14:modId xmlns:p14="http://schemas.microsoft.com/office/powerpoint/2010/main" val="2164562744"/>
              </p:ext>
            </p:extLst>
          </p:nvPr>
        </p:nvGraphicFramePr>
        <p:xfrm>
          <a:off x="7162681" y="3890189"/>
          <a:ext cx="3733919" cy="23713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4482438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5</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2014 I-XII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6</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19" name="Rectangle 18"/>
          <p:cNvSpPr/>
          <p:nvPr/>
        </p:nvSpPr>
        <p:spPr>
          <a:xfrm>
            <a:off x="1164336" y="297579"/>
            <a:ext cx="3305713" cy="461665"/>
          </a:xfrm>
          <a:prstGeom prst="rect">
            <a:avLst/>
          </a:prstGeom>
        </p:spPr>
        <p:txBody>
          <a:bodyPr wrap="none">
            <a:spAutoFit/>
          </a:bodyPr>
          <a:lstStyle/>
          <a:p>
            <a:pPr algn="ctr"/>
            <a:r>
              <a:rPr lang="mn-MN" sz="2400" b="1" cap="all" dirty="0">
                <a:solidFill>
                  <a:srgbClr val="002060"/>
                </a:solidFill>
                <a:latin typeface="Tahoma" charset="0"/>
              </a:rPr>
              <a:t>ГАДААД ХУДАЛДАА</a:t>
            </a:r>
            <a:endParaRPr lang="en-US" sz="24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38" y="1063416"/>
            <a:ext cx="2514600" cy="2220580"/>
          </a:xfrm>
          <a:prstGeom prst="rect">
            <a:avLst/>
          </a:prstGeom>
        </p:spPr>
      </p:pic>
      <p:sp>
        <p:nvSpPr>
          <p:cNvPr id="22" name="Rectangle 21"/>
          <p:cNvSpPr/>
          <p:nvPr/>
        </p:nvSpPr>
        <p:spPr>
          <a:xfrm>
            <a:off x="3957638" y="1135931"/>
            <a:ext cx="7924800" cy="1323439"/>
          </a:xfrm>
          <a:prstGeom prst="rect">
            <a:avLst/>
          </a:prstGeom>
        </p:spPr>
        <p:txBody>
          <a:bodyPr wrap="square">
            <a:spAutoFit/>
          </a:bodyPr>
          <a:lstStyle/>
          <a:p>
            <a:pPr algn="just"/>
            <a:r>
              <a:rPr lang="mn-MN" sz="1600" dirty="0" smtClean="0">
                <a:latin typeface="Arial" panose="020B0604020202020204" pitchFamily="34" charset="0"/>
                <a:ea typeface="Tahoma" panose="020B0604030504040204" pitchFamily="34" charset="0"/>
                <a:cs typeface="Arial" panose="020B0604020202020204" pitchFamily="34" charset="0"/>
              </a:rPr>
              <a:t>Оны эхний 2 сард </a:t>
            </a:r>
            <a:r>
              <a:rPr lang="mn-MN" sz="1600" dirty="0" smtClean="0">
                <a:latin typeface="Arial" panose="020B0604020202020204" pitchFamily="34" charset="0"/>
                <a:cs typeface="Arial" panose="020B0604020202020204" pitchFamily="34" charset="0"/>
              </a:rPr>
              <a:t>импорт</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3.7 сая америк долларт хүрч өнгөрсөн оны мөн үеэс 0</a:t>
            </a:r>
            <a:r>
              <a:rPr lang="en-US" sz="1600" dirty="0" smtClean="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5</a:t>
            </a:r>
            <a:r>
              <a:rPr lang="mn-MN"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13</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6 %</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сая америк доллараар буурсан байна. Нийт экспорт 8.27 мянган америк долларт хүрч өнгөрсөн оны мөн үеэс 6.15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3.9 дахин</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мянган америк доллараар өссөн байна. </a:t>
            </a:r>
            <a:endParaRPr lang="en-US" sz="1600" dirty="0" smtClean="0">
              <a:latin typeface="Arial" panose="020B0604020202020204" pitchFamily="34" charset="0"/>
              <a:cs typeface="Arial" panose="020B0604020202020204" pitchFamily="34" charset="0"/>
            </a:endParaRPr>
          </a:p>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888178" y="2363743"/>
            <a:ext cx="7924800" cy="646331"/>
          </a:xfrm>
          <a:prstGeom prst="rect">
            <a:avLst/>
          </a:prstGeom>
        </p:spPr>
        <p:txBody>
          <a:bodyPr wrap="square">
            <a:spAutoFit/>
          </a:bodyPr>
          <a:lstStyle/>
          <a:p>
            <a:pPr algn="just"/>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Экспорт өмнөх оны мөн үеэс 6.8 мянган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америк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доллараар өсөхөд </a:t>
            </a:r>
            <a:r>
              <a:rPr lang="mn-MN" dirty="0" smtClean="0"/>
              <a:t>хивс, гоймон , болсон будаа экспортлосон нь голлон нөлөөлжээ.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888178" y="4343400"/>
            <a:ext cx="7924800" cy="1477328"/>
          </a:xfrm>
          <a:prstGeom prst="rect">
            <a:avLst/>
          </a:prstGeom>
        </p:spPr>
        <p:txBody>
          <a:bodyPr wrap="square">
            <a:spAutoFit/>
          </a:bodyPr>
          <a:lstStyle/>
          <a:p>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өмнөх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13.6 хувиар  буурсан байна. </a:t>
            </a:r>
            <a:r>
              <a:rPr lang="mn-MN" dirty="0" smtClean="0">
                <a:latin typeface="Tahoma" panose="020B0604030504040204" pitchFamily="34" charset="0"/>
                <a:ea typeface="Tahoma" panose="020B0604030504040204" pitchFamily="34" charset="0"/>
                <a:cs typeface="Tahoma" panose="020B0604030504040204" pitchFamily="34" charset="0"/>
              </a:rPr>
              <a:t>Гол нэрийн бараа бүтээгдэхүүнээс өндөг,хөц будаа,гоймон,хүнсний ногоо, авто бензин,банз,</a:t>
            </a:r>
            <a:r>
              <a:rPr lang="mn-MN" dirty="0" smtClean="0"/>
              <a:t> </a:t>
            </a:r>
            <a:r>
              <a:rPr lang="mn-MN" dirty="0"/>
              <a:t>зэрэг бүтээгдэхүүний </a:t>
            </a:r>
            <a:r>
              <a:rPr lang="mn-MN" dirty="0" smtClean="0"/>
              <a:t>импорт</a:t>
            </a:r>
            <a:r>
              <a:rPr lang="mn-MN" dirty="0"/>
              <a:t> </a:t>
            </a:r>
            <a:r>
              <a:rPr lang="mn-MN" dirty="0" smtClean="0"/>
              <a:t>өнгөрсөн </a:t>
            </a:r>
            <a:r>
              <a:rPr lang="mn-MN" dirty="0"/>
              <a:t>оны мөн үеэс</a:t>
            </a:r>
            <a:r>
              <a:rPr lang="mn-MN" dirty="0" smtClean="0"/>
              <a:t> </a:t>
            </a:r>
            <a:r>
              <a:rPr lang="mn-MN" dirty="0"/>
              <a:t>нэмэгдэж, </a:t>
            </a:r>
            <a:r>
              <a:rPr lang="mn-MN" dirty="0" smtClean="0"/>
              <a:t>дизель түлш,чихэр хуванцар хүрээтэй цонх зэрэг бүтэгэдэхүүний импорт </a:t>
            </a:r>
            <a:r>
              <a:rPr lang="mn-MN" dirty="0"/>
              <a:t>буурсан байна.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38" y="3939842"/>
            <a:ext cx="2598640" cy="2151643"/>
          </a:xfrm>
          <a:prstGeom prst="rect">
            <a:avLst/>
          </a:prstGeom>
        </p:spPr>
      </p:pic>
    </p:spTree>
    <p:extLst>
      <p:ext uri="{BB962C8B-B14F-4D97-AF65-F5344CB8AC3E}">
        <p14:creationId xmlns:p14="http://schemas.microsoft.com/office/powerpoint/2010/main" val="42215292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75225" y="1371371"/>
            <a:ext cx="7702375"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29B"/>
                </a:solidFill>
                <a:latin typeface="Tahoma" panose="020B0604030504040204" pitchFamily="34" charset="0"/>
                <a:ea typeface="Tahoma" panose="020B0604030504040204" pitchFamily="34" charset="0"/>
                <a:cs typeface="Tahoma" panose="020B0604030504040204" pitchFamily="34" charset="0"/>
              </a:rPr>
              <a:t>Энэ оны эхний 2</a:t>
            </a:r>
            <a:r>
              <a:rPr lang="mn-MN" sz="1600" dirty="0" smtClean="0">
                <a:latin typeface="Tahoma" panose="020B0604030504040204" pitchFamily="34" charset="0"/>
                <a:ea typeface="Tahoma" panose="020B0604030504040204" pitchFamily="34" charset="0"/>
                <a:cs typeface="Tahoma" panose="020B0604030504040204" pitchFamily="34" charset="0"/>
              </a:rPr>
              <a:t> дугаар сард өмнөх сараас 1.1 хувиар  , </a:t>
            </a:r>
            <a:r>
              <a:rPr lang="mn-MN" sz="1600" dirty="0">
                <a:latin typeface="Tahoma" panose="020B0604030504040204" pitchFamily="34" charset="0"/>
                <a:ea typeface="Tahoma" panose="020B0604030504040204" pitchFamily="34" charset="0"/>
                <a:cs typeface="Tahoma" panose="020B0604030504040204" pitchFamily="34" charset="0"/>
              </a:rPr>
              <a:t>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эцсээс 1.0 хувь, өмнөх оны </a:t>
            </a:r>
            <a:r>
              <a:rPr lang="mn-MN" sz="1600" dirty="0">
                <a:latin typeface="Tahoma" panose="020B0604030504040204" pitchFamily="34" charset="0"/>
                <a:ea typeface="Tahoma" panose="020B0604030504040204" pitchFamily="34" charset="0"/>
                <a:cs typeface="Tahoma" panose="020B0604030504040204" pitchFamily="34" charset="0"/>
              </a:rPr>
              <a:t>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7.3 </a:t>
            </a:r>
            <a:r>
              <a:rPr lang="mn-MN" sz="1600" dirty="0">
                <a:latin typeface="Tahoma" panose="020B0604030504040204" pitchFamily="34" charset="0"/>
                <a:ea typeface="Tahoma" panose="020B0604030504040204" pitchFamily="34" charset="0"/>
                <a:cs typeface="Tahoma" panose="020B0604030504040204" pitchFamily="34" charset="0"/>
              </a:rPr>
              <a:t>хувиар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505200" y="3029439"/>
            <a:ext cx="7848600" cy="1323439"/>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Энэ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 дугаар сард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өмнөх оны мөн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үеэс 7.3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өсөхөд </a:t>
            </a:r>
            <a:r>
              <a:rPr lang="mn-MN" sz="1600" dirty="0" smtClean="0">
                <a:latin typeface="Tahoma" panose="020B0604030504040204" pitchFamily="34" charset="0"/>
                <a:ea typeface="Tahoma" panose="020B0604030504040204" pitchFamily="34" charset="0"/>
                <a:cs typeface="Tahoma" panose="020B0604030504040204" pitchFamily="34" charset="0"/>
              </a:rPr>
              <a:t>хүнсний бүтэгдэхүүний бүлгийн үнэ 9.2, түлш цахилгааны бүлгийн үнэ 14.7, гэр ахуйн тавилга, гэр ахуйн барааны бүлгийн үнэ 6.7, боловсролын салбарын бүлгийн үнэ 23.7 хувиар өссөн нь голлон </a:t>
            </a:r>
            <a:r>
              <a:rPr lang="mn-MN" sz="1600" dirty="0">
                <a:latin typeface="Tahoma" panose="020B0604030504040204" pitchFamily="34" charset="0"/>
                <a:ea typeface="Tahoma" panose="020B0604030504040204" pitchFamily="34" charset="0"/>
                <a:cs typeface="Tahoma" panose="020B0604030504040204" pitchFamily="34" charset="0"/>
              </a:rPr>
              <a:t>нөлөөлсөн байна</a:t>
            </a:r>
            <a:r>
              <a:rPr lang="mn-MN"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75225" y="4945822"/>
            <a:ext cx="7930975" cy="1077218"/>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дүнгээрээ </a:t>
            </a:r>
            <a:r>
              <a:rPr lang="mn-MN" sz="1600" dirty="0" smtClean="0">
                <a:latin typeface="Tahoma" panose="020B0604030504040204" pitchFamily="34" charset="0"/>
                <a:ea typeface="Tahoma" panose="020B0604030504040204" pitchFamily="34" charset="0"/>
                <a:cs typeface="Tahoma" panose="020B0604030504040204" pitchFamily="34" charset="0"/>
              </a:rPr>
              <a:t>Өмнөх сараас 1.1 хувь өсөхөд хүнсний барааны бүлгийн үнэ 3.1 хувь үүнээс  сүү, сүүн бүтээгдэхүүний  дэд бүлгийн үнэ 5.5,мах махан бүтээгдэхүүний дэд бүлгийн үнэ 7.0 хувиар өссөн нь голлон нөлөөлсөн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720463"/>
            <a:ext cx="2282259" cy="1527937"/>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6560</TotalTime>
  <Words>1056</Words>
  <Application>Microsoft Office PowerPoint</Application>
  <PresentationFormat>Widescreen</PresentationFormat>
  <Paragraphs>116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Ch ForeignerLight</vt:lpstr>
      <vt:lpstr>Tahoma</vt:lpstr>
      <vt:lpstr>Times New Roman</vt:lpstr>
      <vt:lpstr>Wingdings</vt:lpstr>
      <vt:lpstr>Office Theme</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Sarantuya_R</cp:lastModifiedBy>
  <cp:revision>976</cp:revision>
  <cp:lastPrinted>2017-09-11T09:35:27Z</cp:lastPrinted>
  <dcterms:created xsi:type="dcterms:W3CDTF">2016-10-10T07:15:58Z</dcterms:created>
  <dcterms:modified xsi:type="dcterms:W3CDTF">2020-03-13T11:22:48Z</dcterms:modified>
</cp:coreProperties>
</file>