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68" r:id="rId2"/>
    <p:sldId id="390" r:id="rId3"/>
    <p:sldId id="391" r:id="rId4"/>
    <p:sldId id="392" r:id="rId5"/>
    <p:sldId id="393" r:id="rId6"/>
    <p:sldId id="386" r:id="rId7"/>
    <p:sldId id="387" r:id="rId8"/>
    <p:sldId id="388" r:id="rId9"/>
    <p:sldId id="389" r:id="rId10"/>
    <p:sldId id="373" r:id="rId11"/>
    <p:sldId id="377" r:id="rId12"/>
    <p:sldId id="378" r:id="rId13"/>
    <p:sldId id="374" r:id="rId14"/>
    <p:sldId id="363" r:id="rId15"/>
    <p:sldId id="375" r:id="rId16"/>
    <p:sldId id="365" r:id="rId17"/>
    <p:sldId id="367" r:id="rId18"/>
    <p:sldId id="37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56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A1B3"/>
    <a:srgbClr val="152069"/>
    <a:srgbClr val="244A80"/>
    <a:srgbClr val="1570C0"/>
    <a:srgbClr val="7FE7DD"/>
    <a:srgbClr val="88DEB0"/>
    <a:srgbClr val="4EADAF"/>
    <a:srgbClr val="377A98"/>
    <a:srgbClr val="69CBAF"/>
    <a:srgbClr val="377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78"/>
      </p:cViewPr>
      <p:guideLst>
        <p:guide orient="horz" pos="4032"/>
        <p:guide pos="56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4.jpeg"/><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medeelel-2021%20on\hun%20amiin%20medeelel%202020\hun%20am%202020.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XAOCT-2020%20ur%20dun\TOOLLOGIIN%20NOM\ILTGELIIN%20HUSNEGT%20ZURAG%203-5-6-8byleg.xls" TargetMode="External"/><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7.jpg"/><Relationship Id="rId1" Type="http://schemas.openxmlformats.org/officeDocument/2006/relationships/themeOverride" Target="../theme/themeOverride2.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oleObject" Target="file:///D:\med-2018\2018%20%20onii%201%20sar%20hor..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22914720405712E-2"/>
          <c:y val="7.4436674436674455E-2"/>
          <c:w val="0.81497108412295916"/>
          <c:h val="0.68224047669716958"/>
        </c:manualLayout>
      </c:layout>
      <c:barChart>
        <c:barDir val="col"/>
        <c:grouping val="clustered"/>
        <c:varyColors val="0"/>
        <c:ser>
          <c:idx val="1"/>
          <c:order val="0"/>
          <c:tx>
            <c:strRef>
              <c:f>'Hun-am-1'!$S$5</c:f>
              <c:strCache>
                <c:ptCount val="1"/>
                <c:pt idx="0">
                  <c:v>Хүн ам /мян.хүн/</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a:solidFill>
                <a:srgbClr val="00B050"/>
              </a:solidFill>
              <a:prstDash val="sysDot"/>
              <a:round/>
            </a:ln>
          </c:spPr>
          <c:invertIfNegative val="0"/>
          <c:pictureOptions>
            <c:pictureFormat val="stack"/>
          </c:pictureOptions>
          <c:dLbls>
            <c:dLbl>
              <c:idx val="1"/>
              <c:layout>
                <c:manualLayout>
                  <c:x val="-2.3576140351919375E-3"/>
                  <c:y val="0.1507593848947609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37C-47D2-98F7-5CF4EF32ED6E}"/>
                </c:ext>
              </c:extLst>
            </c:dLbl>
            <c:dLbl>
              <c:idx val="3"/>
              <c:layout>
                <c:manualLayout>
                  <c:x val="-3.5364210527879065E-3"/>
                  <c:y val="3.677058168164899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37C-47D2-98F7-5CF4EF32ED6E}"/>
                </c:ext>
              </c:extLst>
            </c:dLbl>
            <c:spPr>
              <a:solidFill>
                <a:sysClr val="window" lastClr="FFFFFF"/>
              </a:solidFill>
              <a:ln w="25400">
                <a:noFill/>
              </a:ln>
            </c:spPr>
            <c:txPr>
              <a:bodyPr wrap="square" lIns="38100" tIns="19050" rIns="38100" bIns="19050" anchor="ctr">
                <a:spAutoFit/>
              </a:bodyPr>
              <a:lstStyle/>
              <a:p>
                <a:pPr>
                  <a:defRPr sz="1400" b="1">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'Hun-am-1'!$R$8:$R$11</c:f>
              <c:numCache>
                <c:formatCode>General</c:formatCode>
                <c:ptCount val="4"/>
                <c:pt idx="0">
                  <c:v>2017</c:v>
                </c:pt>
                <c:pt idx="1">
                  <c:v>2018</c:v>
                </c:pt>
                <c:pt idx="2">
                  <c:v>2019</c:v>
                </c:pt>
                <c:pt idx="3">
                  <c:v>2020</c:v>
                </c:pt>
              </c:numCache>
            </c:numRef>
          </c:cat>
          <c:val>
            <c:numRef>
              <c:f>'Hun-am-1'!$S$8:$S$11</c:f>
              <c:numCache>
                <c:formatCode>General</c:formatCode>
                <c:ptCount val="4"/>
                <c:pt idx="0">
                  <c:v>82.6</c:v>
                </c:pt>
                <c:pt idx="1">
                  <c:v>83.6</c:v>
                </c:pt>
                <c:pt idx="2">
                  <c:v>82.9</c:v>
                </c:pt>
                <c:pt idx="3">
                  <c:v>84.3</c:v>
                </c:pt>
              </c:numCache>
            </c:numRef>
          </c:val>
          <c:extLst>
            <c:ext xmlns:c16="http://schemas.microsoft.com/office/drawing/2014/chart" uri="{C3380CC4-5D6E-409C-BE32-E72D297353CC}">
              <c16:uniqueId val="{00000002-137C-47D2-98F7-5CF4EF32ED6E}"/>
            </c:ext>
          </c:extLst>
        </c:ser>
        <c:dLbls>
          <c:showLegendKey val="0"/>
          <c:showVal val="0"/>
          <c:showCatName val="0"/>
          <c:showSerName val="0"/>
          <c:showPercent val="0"/>
          <c:showBubbleSize val="0"/>
        </c:dLbls>
        <c:gapWidth val="15"/>
        <c:axId val="296404656"/>
        <c:axId val="296402304"/>
      </c:barChart>
      <c:lineChart>
        <c:grouping val="standard"/>
        <c:varyColors val="0"/>
        <c:ser>
          <c:idx val="0"/>
          <c:order val="1"/>
          <c:tx>
            <c:strRef>
              <c:f>'Hun-am-1'!$T$5</c:f>
              <c:strCache>
                <c:ptCount val="1"/>
                <c:pt idx="0">
                  <c:v>Өсөлтийн хувь </c:v>
                </c:pt>
              </c:strCache>
            </c:strRef>
          </c:tx>
          <c:spPr>
            <a:ln w="38100">
              <a:solidFill>
                <a:srgbClr val="002060">
                  <a:alpha val="95000"/>
                </a:srgbClr>
              </a:solidFill>
              <a:prstDash val="solid"/>
            </a:ln>
          </c:spPr>
          <c:marker>
            <c:symbol val="diamond"/>
            <c:size val="5"/>
            <c:spPr>
              <a:solidFill>
                <a:srgbClr val="7030A0">
                  <a:alpha val="96000"/>
                </a:srgbClr>
              </a:solidFill>
              <a:ln>
                <a:solidFill>
                  <a:srgbClr val="002060">
                    <a:alpha val="95000"/>
                  </a:srgbClr>
                </a:solidFill>
                <a:prstDash val="solid"/>
              </a:ln>
            </c:spPr>
          </c:marker>
          <c:dPt>
            <c:idx val="1"/>
            <c:bubble3D val="0"/>
            <c:extLst>
              <c:ext xmlns:c16="http://schemas.microsoft.com/office/drawing/2014/chart" uri="{C3380CC4-5D6E-409C-BE32-E72D297353CC}">
                <c16:uniqueId val="{00000003-137C-47D2-98F7-5CF4EF32ED6E}"/>
              </c:ext>
            </c:extLst>
          </c:dPt>
          <c:dPt>
            <c:idx val="2"/>
            <c:bubble3D val="0"/>
            <c:extLst>
              <c:ext xmlns:c16="http://schemas.microsoft.com/office/drawing/2014/chart" uri="{C3380CC4-5D6E-409C-BE32-E72D297353CC}">
                <c16:uniqueId val="{00000004-137C-47D2-98F7-5CF4EF32ED6E}"/>
              </c:ext>
            </c:extLst>
          </c:dPt>
          <c:dPt>
            <c:idx val="3"/>
            <c:bubble3D val="0"/>
            <c:extLst>
              <c:ext xmlns:c16="http://schemas.microsoft.com/office/drawing/2014/chart" uri="{C3380CC4-5D6E-409C-BE32-E72D297353CC}">
                <c16:uniqueId val="{00000005-137C-47D2-98F7-5CF4EF32ED6E}"/>
              </c:ext>
            </c:extLst>
          </c:dPt>
          <c:dPt>
            <c:idx val="4"/>
            <c:bubble3D val="0"/>
            <c:extLst>
              <c:ext xmlns:c16="http://schemas.microsoft.com/office/drawing/2014/chart" uri="{C3380CC4-5D6E-409C-BE32-E72D297353CC}">
                <c16:uniqueId val="{00000006-137C-47D2-98F7-5CF4EF32ED6E}"/>
              </c:ext>
            </c:extLst>
          </c:dPt>
          <c:dLbls>
            <c:dLbl>
              <c:idx val="0"/>
              <c:layout>
                <c:manualLayout>
                  <c:x val="-5.887628453223008E-2"/>
                  <c:y val="8.08050726332475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37C-47D2-98F7-5CF4EF32ED6E}"/>
                </c:ext>
              </c:extLst>
            </c:dLbl>
            <c:dLbl>
              <c:idx val="1"/>
              <c:layout>
                <c:manualLayout>
                  <c:x val="-2.1705814315583435E-2"/>
                  <c:y val="-7.71528806423949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37C-47D2-98F7-5CF4EF32ED6E}"/>
                </c:ext>
              </c:extLst>
            </c:dLbl>
            <c:dLbl>
              <c:idx val="2"/>
              <c:layout>
                <c:manualLayout>
                  <c:x val="-5.7448285066061762E-2"/>
                  <c:y val="5.058756269327720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37C-47D2-98F7-5CF4EF32ED6E}"/>
                </c:ext>
              </c:extLst>
            </c:dLbl>
            <c:dLbl>
              <c:idx val="3"/>
              <c:layout>
                <c:manualLayout>
                  <c:x val="-2.3129307518635536E-2"/>
                  <c:y val="3.39270865423145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37C-47D2-98F7-5CF4EF32ED6E}"/>
                </c:ext>
              </c:extLst>
            </c:dLbl>
            <c:dLbl>
              <c:idx val="4"/>
              <c:layout>
                <c:manualLayout>
                  <c:x val="2.0486555697823178E-2"/>
                  <c:y val="-4.3110084680523478E-2"/>
                </c:manualLayout>
              </c:layout>
              <c:tx>
                <c:rich>
                  <a:bodyPr/>
                  <a:lstStyle/>
                  <a:p>
                    <a:r>
                      <a:rPr lang="en-US"/>
                      <a:t>[VALUE].0</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7C-47D2-98F7-5CF4EF32ED6E}"/>
                </c:ext>
              </c:extLst>
            </c:dLbl>
            <c:spPr>
              <a:solidFill>
                <a:sysClr val="window" lastClr="FFFFFF"/>
              </a:solidFill>
              <a:ln w="25400">
                <a:noFill/>
              </a:ln>
            </c:spPr>
            <c:txPr>
              <a:bodyPr wrap="square" lIns="38100" tIns="19050" rIns="38100" bIns="19050" anchor="ctr">
                <a:spAutoFit/>
              </a:bodyPr>
              <a:lstStyle/>
              <a:p>
                <a:pPr>
                  <a:defRPr sz="1400" b="1">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'Hun-am-1'!$R$7:$R$11</c:f>
              <c:numCache>
                <c:formatCode>General</c:formatCode>
                <c:ptCount val="5"/>
                <c:pt idx="1">
                  <c:v>2017</c:v>
                </c:pt>
                <c:pt idx="2">
                  <c:v>2018</c:v>
                </c:pt>
                <c:pt idx="3">
                  <c:v>2019</c:v>
                </c:pt>
                <c:pt idx="4">
                  <c:v>2020</c:v>
                </c:pt>
              </c:numCache>
            </c:numRef>
          </c:cat>
          <c:val>
            <c:numRef>
              <c:f>'Hun-am-1'!$T$8:$T$11</c:f>
              <c:numCache>
                <c:formatCode>0.0</c:formatCode>
                <c:ptCount val="4"/>
                <c:pt idx="0" formatCode="General">
                  <c:v>1.5</c:v>
                </c:pt>
                <c:pt idx="1">
                  <c:v>1.2</c:v>
                </c:pt>
                <c:pt idx="2" formatCode="General">
                  <c:v>-0.8</c:v>
                </c:pt>
                <c:pt idx="3">
                  <c:v>1.6</c:v>
                </c:pt>
              </c:numCache>
            </c:numRef>
          </c:val>
          <c:smooth val="0"/>
          <c:extLst>
            <c:ext xmlns:c16="http://schemas.microsoft.com/office/drawing/2014/chart" uri="{C3380CC4-5D6E-409C-BE32-E72D297353CC}">
              <c16:uniqueId val="{00000008-137C-47D2-98F7-5CF4EF32ED6E}"/>
            </c:ext>
          </c:extLst>
        </c:ser>
        <c:dLbls>
          <c:showLegendKey val="0"/>
          <c:showVal val="0"/>
          <c:showCatName val="0"/>
          <c:showSerName val="0"/>
          <c:showPercent val="0"/>
          <c:showBubbleSize val="0"/>
        </c:dLbls>
        <c:marker val="1"/>
        <c:smooth val="0"/>
        <c:axId val="296400736"/>
        <c:axId val="296405048"/>
      </c:lineChart>
      <c:catAx>
        <c:axId val="296404656"/>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200" b="1" i="0" u="none" strike="noStrike" baseline="0">
                <a:solidFill>
                  <a:srgbClr val="0066CC"/>
                </a:solidFill>
                <a:latin typeface="Arial"/>
                <a:ea typeface="Arial"/>
                <a:cs typeface="Arial"/>
              </a:defRPr>
            </a:pPr>
            <a:endParaRPr lang="en-US"/>
          </a:p>
        </c:txPr>
        <c:crossAx val="296402304"/>
        <c:crosses val="autoZero"/>
        <c:auto val="0"/>
        <c:lblAlgn val="ctr"/>
        <c:lblOffset val="100"/>
        <c:tickLblSkip val="1"/>
        <c:tickMarkSkip val="1"/>
        <c:noMultiLvlLbl val="0"/>
      </c:catAx>
      <c:valAx>
        <c:axId val="296402304"/>
        <c:scaling>
          <c:orientation val="minMax"/>
        </c:scaling>
        <c:delete val="0"/>
        <c:axPos val="l"/>
        <c:numFmt formatCode="General" sourceLinked="1"/>
        <c:majorTickMark val="none"/>
        <c:minorTickMark val="none"/>
        <c:tickLblPos val="nextTo"/>
        <c:spPr>
          <a:ln w="3175">
            <a:solidFill>
              <a:srgbClr val="000000"/>
            </a:solidFill>
            <a:prstDash val="solid"/>
          </a:ln>
        </c:spPr>
        <c:txPr>
          <a:bodyPr rot="0" vert="horz"/>
          <a:lstStyle/>
          <a:p>
            <a:pPr>
              <a:defRPr sz="900" b="1" i="0" u="none" strike="noStrike" baseline="0">
                <a:solidFill>
                  <a:srgbClr val="0070C0"/>
                </a:solidFill>
                <a:latin typeface="Arial"/>
                <a:ea typeface="Arial"/>
                <a:cs typeface="Arial"/>
              </a:defRPr>
            </a:pPr>
            <a:endParaRPr lang="en-US"/>
          </a:p>
        </c:txPr>
        <c:crossAx val="296404656"/>
        <c:crosses val="autoZero"/>
        <c:crossBetween val="between"/>
      </c:valAx>
      <c:catAx>
        <c:axId val="296400736"/>
        <c:scaling>
          <c:orientation val="minMax"/>
        </c:scaling>
        <c:delete val="1"/>
        <c:axPos val="b"/>
        <c:numFmt formatCode="General" sourceLinked="1"/>
        <c:majorTickMark val="out"/>
        <c:minorTickMark val="none"/>
        <c:tickLblPos val="nextTo"/>
        <c:crossAx val="296405048"/>
        <c:crosses val="autoZero"/>
        <c:auto val="0"/>
        <c:lblAlgn val="ctr"/>
        <c:lblOffset val="100"/>
        <c:noMultiLvlLbl val="0"/>
      </c:catAx>
      <c:valAx>
        <c:axId val="296405048"/>
        <c:scaling>
          <c:orientation val="minMax"/>
        </c:scaling>
        <c:delete val="0"/>
        <c:axPos val="r"/>
        <c:title>
          <c:tx>
            <c:rich>
              <a:bodyPr/>
              <a:lstStyle/>
              <a:p>
                <a:pPr>
                  <a:defRPr sz="1000" b="1" i="0" u="none" strike="noStrike" baseline="0">
                    <a:solidFill>
                      <a:srgbClr val="0066CC"/>
                    </a:solidFill>
                    <a:latin typeface="Arial"/>
                    <a:ea typeface="Arial"/>
                    <a:cs typeface="Arial"/>
                  </a:defRPr>
                </a:pPr>
                <a:r>
                  <a:rPr lang="mn-MN"/>
                  <a:t>Өсөлтийн хувь </a:t>
                </a:r>
              </a:p>
            </c:rich>
          </c:tx>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900" b="1" i="0" u="none" strike="noStrike" baseline="0">
                <a:solidFill>
                  <a:srgbClr val="0070C0"/>
                </a:solidFill>
                <a:latin typeface="Arial"/>
                <a:ea typeface="Arial"/>
                <a:cs typeface="Arial"/>
              </a:defRPr>
            </a:pPr>
            <a:endParaRPr lang="en-US"/>
          </a:p>
        </c:txPr>
        <c:crossAx val="296400736"/>
        <c:crosses val="max"/>
        <c:crossBetween val="between"/>
      </c:valAx>
      <c:spPr>
        <a:noFill/>
        <a:ln w="25400">
          <a:noFill/>
        </a:ln>
      </c:spPr>
    </c:plotArea>
    <c:legend>
      <c:legendPos val="b"/>
      <c:layout>
        <c:manualLayout>
          <c:xMode val="edge"/>
          <c:yMode val="edge"/>
          <c:x val="0.20541616676916666"/>
          <c:y val="0.9003472453267285"/>
          <c:w val="0.64051498684303387"/>
          <c:h val="8.1004522322033701E-2"/>
        </c:manualLayout>
      </c:layout>
      <c:overlay val="0"/>
      <c:txPr>
        <a:bodyPr/>
        <a:lstStyle/>
        <a:p>
          <a:pPr>
            <a:defRPr sz="1000" b="0" i="0" u="none" strike="noStrike" baseline="0">
              <a:solidFill>
                <a:srgbClr val="0066CC"/>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01343029946375"/>
          <c:y val="0.16029869816543305"/>
          <c:w val="0.60496738543526429"/>
          <c:h val="0.6438569737599982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15-4527-93F1-27EE983B86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15-4527-93F1-27EE983B86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15-4527-93F1-27EE983B86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15-4527-93F1-27EE983B861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415-4527-93F1-27EE983B861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415-4527-93F1-27EE983B861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415-4527-93F1-27EE983B861D}"/>
              </c:ext>
            </c:extLst>
          </c:dPt>
          <c:dPt>
            <c:idx val="7"/>
            <c:bubble3D val="0"/>
            <c:spPr>
              <a:solidFill>
                <a:srgbClr val="4EADAF"/>
              </a:solidFill>
              <a:ln w="19050">
                <a:solidFill>
                  <a:schemeClr val="lt1"/>
                </a:solidFill>
              </a:ln>
              <a:effectLst/>
            </c:spPr>
            <c:extLst>
              <c:ext xmlns:c16="http://schemas.microsoft.com/office/drawing/2014/chart" uri="{C3380CC4-5D6E-409C-BE32-E72D297353CC}">
                <c16:uniqueId val="{0000000F-F415-4527-93F1-27EE983B861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415-4527-93F1-27EE983B861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415-4527-93F1-27EE983B861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415-4527-93F1-27EE983B861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F415-4527-93F1-27EE983B861D}"/>
              </c:ext>
            </c:extLst>
          </c:dPt>
          <c:dPt>
            <c:idx val="12"/>
            <c:bubble3D val="0"/>
            <c:spPr>
              <a:solidFill>
                <a:srgbClr val="69CBAF"/>
              </a:solidFill>
              <a:ln w="19050">
                <a:solidFill>
                  <a:schemeClr val="lt1"/>
                </a:solidFill>
              </a:ln>
              <a:effectLst/>
            </c:spPr>
            <c:extLst>
              <c:ext xmlns:c16="http://schemas.microsoft.com/office/drawing/2014/chart" uri="{C3380CC4-5D6E-409C-BE32-E72D297353CC}">
                <c16:uniqueId val="{00000019-F415-4527-93F1-27EE983B861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F415-4527-93F1-27EE983B861D}"/>
              </c:ext>
            </c:extLst>
          </c:dPt>
          <c:dPt>
            <c:idx val="14"/>
            <c:bubble3D val="0"/>
            <c:spPr>
              <a:solidFill>
                <a:srgbClr val="377A98"/>
              </a:solidFill>
              <a:ln w="19050">
                <a:solidFill>
                  <a:schemeClr val="lt1"/>
                </a:solidFill>
              </a:ln>
              <a:effectLst/>
            </c:spPr>
            <c:extLst>
              <c:ext xmlns:c16="http://schemas.microsoft.com/office/drawing/2014/chart" uri="{C3380CC4-5D6E-409C-BE32-E72D297353CC}">
                <c16:uniqueId val="{0000001D-F415-4527-93F1-27EE983B861D}"/>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F415-4527-93F1-27EE983B861D}"/>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F415-4527-93F1-27EE983B861D}"/>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F415-4527-93F1-27EE983B861D}"/>
              </c:ext>
            </c:extLst>
          </c:dPt>
          <c:dPt>
            <c:idx val="18"/>
            <c:bubble3D val="0"/>
            <c:spPr>
              <a:solidFill>
                <a:srgbClr val="244A80"/>
              </a:solidFill>
              <a:ln w="19050">
                <a:solidFill>
                  <a:schemeClr val="lt1"/>
                </a:solidFill>
              </a:ln>
              <a:effectLst/>
            </c:spPr>
            <c:extLst>
              <c:ext xmlns:c16="http://schemas.microsoft.com/office/drawing/2014/chart" uri="{C3380CC4-5D6E-409C-BE32-E72D297353CC}">
                <c16:uniqueId val="{00000025-F415-4527-93F1-27EE983B861D}"/>
              </c:ext>
            </c:extLst>
          </c:dPt>
          <c:dLbls>
            <c:dLbl>
              <c:idx val="0"/>
              <c:layout>
                <c:manualLayout>
                  <c:x val="-0.15500735856773121"/>
                  <c:y val="-1.8465183462805405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415-4527-93F1-27EE983B861D}"/>
                </c:ext>
              </c:extLst>
            </c:dLbl>
            <c:dLbl>
              <c:idx val="1"/>
              <c:layout>
                <c:manualLayout>
                  <c:x val="-2.0313925753593955E-2"/>
                  <c:y val="-6.6476642181472284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415-4527-93F1-27EE983B861D}"/>
                </c:ext>
              </c:extLst>
            </c:dLbl>
            <c:dLbl>
              <c:idx val="2"/>
              <c:layout>
                <c:manualLayout>
                  <c:x val="1.3695942120072465E-2"/>
                  <c:y val="-2.8643684872568374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415-4527-93F1-27EE983B861D}"/>
                </c:ext>
              </c:extLst>
            </c:dLbl>
            <c:dLbl>
              <c:idx val="3"/>
              <c:layout>
                <c:manualLayout>
                  <c:x val="4.94048502182486E-2"/>
                  <c:y val="3.1820211533248278E-3"/>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415-4527-93F1-27EE983B861D}"/>
                </c:ext>
              </c:extLst>
            </c:dLbl>
            <c:dLbl>
              <c:idx val="4"/>
              <c:layout>
                <c:manualLayout>
                  <c:x val="8.4338595660080305E-3"/>
                  <c:y val="1.3188916739031999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415-4527-93F1-27EE983B861D}"/>
                </c:ext>
              </c:extLst>
            </c:dLbl>
            <c:dLbl>
              <c:idx val="5"/>
              <c:layout>
                <c:manualLayout>
                  <c:x val="4.0267453912403051E-2"/>
                  <c:y val="2.9569982438556967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415-4527-93F1-27EE983B861D}"/>
                </c:ext>
              </c:extLst>
            </c:dLbl>
            <c:dLbl>
              <c:idx val="6"/>
              <c:layout>
                <c:manualLayout>
                  <c:x val="5.9270551499525752E-2"/>
                  <c:y val="1.9828823829907166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415-4527-93F1-27EE983B861D}"/>
                </c:ext>
              </c:extLst>
            </c:dLbl>
            <c:dLbl>
              <c:idx val="7"/>
              <c:layout>
                <c:manualLayout>
                  <c:x val="5.0721492511993843E-2"/>
                  <c:y val="2.1618453430470249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8646449015563551"/>
                      <c:h val="7.2702965012743939E-2"/>
                    </c:manualLayout>
                  </c15:layout>
                </c:ext>
                <c:ext xmlns:c16="http://schemas.microsoft.com/office/drawing/2014/chart" uri="{C3380CC4-5D6E-409C-BE32-E72D297353CC}">
                  <c16:uniqueId val="{0000000F-F415-4527-93F1-27EE983B861D}"/>
                </c:ext>
              </c:extLst>
            </c:dLbl>
            <c:dLbl>
              <c:idx val="8"/>
              <c:layout>
                <c:manualLayout>
                  <c:x val="1.0685123083002058E-2"/>
                  <c:y val="1.2091546728058324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F415-4527-93F1-27EE983B861D}"/>
                </c:ext>
              </c:extLst>
            </c:dLbl>
            <c:dLbl>
              <c:idx val="9"/>
              <c:layout>
                <c:manualLayout>
                  <c:x val="8.9065793910706632E-3"/>
                  <c:y val="-1.6882192133107637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F415-4527-93F1-27EE983B861D}"/>
                </c:ext>
              </c:extLst>
            </c:dLbl>
            <c:dLbl>
              <c:idx val="10"/>
              <c:layout>
                <c:manualLayout>
                  <c:x val="3.9171612812465638E-2"/>
                  <c:y val="-3.5253451959677481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409576041690373"/>
                      <c:h val="7.2702965012743939E-2"/>
                    </c:manualLayout>
                  </c15:layout>
                </c:ext>
                <c:ext xmlns:c16="http://schemas.microsoft.com/office/drawing/2014/chart" uri="{C3380CC4-5D6E-409C-BE32-E72D297353CC}">
                  <c16:uniqueId val="{00000015-F415-4527-93F1-27EE983B861D}"/>
                </c:ext>
              </c:extLst>
            </c:dLbl>
            <c:dLbl>
              <c:idx val="11"/>
              <c:layout>
                <c:manualLayout>
                  <c:x val="2.4905961721402328E-2"/>
                  <c:y val="-1.2409694964796802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F415-4527-93F1-27EE983B861D}"/>
                </c:ext>
              </c:extLst>
            </c:dLbl>
            <c:dLbl>
              <c:idx val="12"/>
              <c:layout>
                <c:manualLayout>
                  <c:x val="-2.19685418920792E-3"/>
                  <c:y val="2.314825416005397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F415-4527-93F1-27EE983B861D}"/>
                </c:ext>
              </c:extLst>
            </c:dLbl>
            <c:dLbl>
              <c:idx val="13"/>
              <c:layout>
                <c:manualLayout>
                  <c:x val="-5.0677097689340077E-3"/>
                  <c:y val="5.0814044637037717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F415-4527-93F1-27EE983B861D}"/>
                </c:ext>
              </c:extLst>
            </c:dLbl>
            <c:dLbl>
              <c:idx val="14"/>
              <c:layout>
                <c:manualLayout>
                  <c:x val="-4.5972624481495934E-3"/>
                  <c:y val="3.0126161898219081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F415-4527-93F1-27EE983B861D}"/>
                </c:ext>
              </c:extLst>
            </c:dLbl>
            <c:dLbl>
              <c:idx val="15"/>
              <c:layout>
                <c:manualLayout>
                  <c:x val="-5.3150672462053114E-2"/>
                  <c:y val="4.6915210112009345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F415-4527-93F1-27EE983B861D}"/>
                </c:ext>
              </c:extLst>
            </c:dLbl>
            <c:dLbl>
              <c:idx val="16"/>
              <c:layout>
                <c:manualLayout>
                  <c:x val="-4.7239916172396888E-2"/>
                  <c:y val="1.4942859256571449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F415-4527-93F1-27EE983B861D}"/>
                </c:ext>
              </c:extLst>
            </c:dLbl>
            <c:dLbl>
              <c:idx val="17"/>
              <c:layout>
                <c:manualLayout>
                  <c:x val="-3.3368433900941942E-2"/>
                  <c:y val="-4.6104292425328743E-2"/>
                </c:manualLayout>
              </c:layout>
              <c:numFmt formatCode="0.0" sourceLinked="0"/>
              <c:spPr>
                <a:noFill/>
                <a:ln w="25400">
                  <a:noFill/>
                </a:ln>
              </c:spPr>
              <c:txPr>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1151636520864836"/>
                      <c:h val="7.2702965012743939E-2"/>
                    </c:manualLayout>
                  </c15:layout>
                </c:ext>
                <c:ext xmlns:c16="http://schemas.microsoft.com/office/drawing/2014/chart" uri="{C3380CC4-5D6E-409C-BE32-E72D297353CC}">
                  <c16:uniqueId val="{00000023-F415-4527-93F1-27EE983B861D}"/>
                </c:ext>
              </c:extLst>
            </c:dLbl>
            <c:dLbl>
              <c:idx val="18"/>
              <c:layout>
                <c:manualLayout>
                  <c:x val="1.9609115270296761E-2"/>
                  <c:y val="-0.13323270623051317"/>
                </c:manualLayout>
              </c:layout>
              <c:tx>
                <c:rich>
                  <a:bodyPr/>
                  <a:lstStyle/>
                  <a:p>
                    <a:pPr>
                      <a:defRPr/>
                    </a:pPr>
                    <a:fld id="{970A3908-E58A-43FD-920F-C2E4A892EF1E}" type="CATEGORYNAME">
                      <a:rPr lang="mn-MN"/>
                      <a:pPr>
                        <a:defRPr/>
                      </a:pPr>
                      <a:t>[CATEGORY NAME]</a:t>
                    </a:fld>
                    <a:r>
                      <a:rPr lang="mn-MN" baseline="0" dirty="0"/>
                      <a:t>, 38.5</a:t>
                    </a:r>
                  </a:p>
                </c:rich>
              </c:tx>
              <c:numFmt formatCode="0.0" sourceLinked="0"/>
              <c:spPr>
                <a:noFill/>
                <a:ln w="25400">
                  <a:noFill/>
                </a:ln>
              </c:sp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5-F415-4527-93F1-27EE983B861D}"/>
                </c:ext>
              </c:extLst>
            </c:dLbl>
            <c:numFmt formatCode="0.0" sourceLinked="0"/>
            <c:spPr>
              <a:noFill/>
              <a:ln w="25400">
                <a:noFill/>
              </a:ln>
            </c:sp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hunam!$A$57:$A$75</c:f>
              <c:strCache>
                <c:ptCount val="19"/>
                <c:pt idx="0">
                  <c:v>Баруунтуруун </c:v>
                </c:pt>
                <c:pt idx="1">
                  <c:v>Бөхмөрөн </c:v>
                </c:pt>
                <c:pt idx="2">
                  <c:v>Давст </c:v>
                </c:pt>
                <c:pt idx="3">
                  <c:v>Завхан</c:v>
                </c:pt>
                <c:pt idx="4">
                  <c:v>Зүүнговь </c:v>
                </c:pt>
                <c:pt idx="5">
                  <c:v>Зүүнхангай </c:v>
                </c:pt>
                <c:pt idx="6">
                  <c:v>Малчин </c:v>
                </c:pt>
                <c:pt idx="7">
                  <c:v>Наранбулаг</c:v>
                </c:pt>
                <c:pt idx="8">
                  <c:v>Өлгий </c:v>
                </c:pt>
                <c:pt idx="9">
                  <c:v>Өмнөговь</c:v>
                </c:pt>
                <c:pt idx="10">
                  <c:v>Өндөрхангай</c:v>
                </c:pt>
                <c:pt idx="11">
                  <c:v>Сагил</c:v>
                </c:pt>
                <c:pt idx="12">
                  <c:v>Тариалан</c:v>
                </c:pt>
                <c:pt idx="13">
                  <c:v>Түргэн</c:v>
                </c:pt>
                <c:pt idx="14">
                  <c:v>Тэс </c:v>
                </c:pt>
                <c:pt idx="15">
                  <c:v>Ховд</c:v>
                </c:pt>
                <c:pt idx="16">
                  <c:v>Хяргас</c:v>
                </c:pt>
                <c:pt idx="17">
                  <c:v>Цагаанхайрхан</c:v>
                </c:pt>
                <c:pt idx="18">
                  <c:v>Улаангом </c:v>
                </c:pt>
              </c:strCache>
            </c:strRef>
          </c:cat>
          <c:val>
            <c:numRef>
              <c:f>hunam!$C$57:$C$75</c:f>
              <c:numCache>
                <c:formatCode>0.0</c:formatCode>
                <c:ptCount val="19"/>
                <c:pt idx="0">
                  <c:v>3.2801860156120242</c:v>
                </c:pt>
                <c:pt idx="1">
                  <c:v>2.7214273851045152</c:v>
                </c:pt>
                <c:pt idx="2">
                  <c:v>1.8945595178779036</c:v>
                </c:pt>
                <c:pt idx="3">
                  <c:v>2.2267302536360836</c:v>
                </c:pt>
                <c:pt idx="4">
                  <c:v>3.3798372363394789</c:v>
                </c:pt>
                <c:pt idx="5">
                  <c:v>2.8365008185635991</c:v>
                </c:pt>
                <c:pt idx="6">
                  <c:v>2.9159845303343062</c:v>
                </c:pt>
                <c:pt idx="7">
                  <c:v>5.1628822929271356</c:v>
                </c:pt>
                <c:pt idx="8">
                  <c:v>2.9112392341091891</c:v>
                </c:pt>
                <c:pt idx="9">
                  <c:v>5.5982632215816075</c:v>
                </c:pt>
                <c:pt idx="10">
                  <c:v>3.8187771371627877</c:v>
                </c:pt>
                <c:pt idx="11">
                  <c:v>2.9456426317412863</c:v>
                </c:pt>
                <c:pt idx="12">
                  <c:v>4.7583457897359249</c:v>
                </c:pt>
                <c:pt idx="13">
                  <c:v>2.465181388948205</c:v>
                </c:pt>
                <c:pt idx="14">
                  <c:v>6.1463449355826043</c:v>
                </c:pt>
                <c:pt idx="15">
                  <c:v>3.0013998623864095</c:v>
                </c:pt>
                <c:pt idx="16">
                  <c:v>3.0346169359622275</c:v>
                </c:pt>
                <c:pt idx="17">
                  <c:v>2.4568771205542506</c:v>
                </c:pt>
                <c:pt idx="18">
                  <c:v>38.445203691840462</c:v>
                </c:pt>
              </c:numCache>
            </c:numRef>
          </c:val>
          <c:extLst>
            <c:ext xmlns:c16="http://schemas.microsoft.com/office/drawing/2014/chart" uri="{C3380CC4-5D6E-409C-BE32-E72D297353CC}">
              <c16:uniqueId val="{00000026-F415-4527-93F1-27EE983B861D}"/>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28-F415-4527-93F1-27EE983B86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A-F415-4527-93F1-27EE983B86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C-F415-4527-93F1-27EE983B86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E-F415-4527-93F1-27EE983B861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0-F415-4527-93F1-27EE983B861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2-F415-4527-93F1-27EE983B861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34-F415-4527-93F1-27EE983B861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36-F415-4527-93F1-27EE983B861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38-F415-4527-93F1-27EE983B861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3A-F415-4527-93F1-27EE983B861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3C-F415-4527-93F1-27EE983B861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3E-F415-4527-93F1-27EE983B861D}"/>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40-F415-4527-93F1-27EE983B861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42-F415-4527-93F1-27EE983B861D}"/>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44-F415-4527-93F1-27EE983B861D}"/>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46-F415-4527-93F1-27EE983B861D}"/>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48-F415-4527-93F1-27EE983B861D}"/>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4A-F415-4527-93F1-27EE983B861D}"/>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4C-F415-4527-93F1-27EE983B861D}"/>
              </c:ext>
            </c:extLst>
          </c:dPt>
          <c:dLbls>
            <c:spPr>
              <a:noFill/>
              <a:ln w="25400">
                <a:noFill/>
              </a:ln>
            </c:sp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hunam!$A$57:$A$75</c:f>
              <c:strCache>
                <c:ptCount val="19"/>
                <c:pt idx="0">
                  <c:v>Баруунтуруун </c:v>
                </c:pt>
                <c:pt idx="1">
                  <c:v>Бөхмөрөн </c:v>
                </c:pt>
                <c:pt idx="2">
                  <c:v>Давст </c:v>
                </c:pt>
                <c:pt idx="3">
                  <c:v>Завхан</c:v>
                </c:pt>
                <c:pt idx="4">
                  <c:v>Зүүнговь </c:v>
                </c:pt>
                <c:pt idx="5">
                  <c:v>Зүүнхангай </c:v>
                </c:pt>
                <c:pt idx="6">
                  <c:v>Малчин </c:v>
                </c:pt>
                <c:pt idx="7">
                  <c:v>Наранбулаг</c:v>
                </c:pt>
                <c:pt idx="8">
                  <c:v>Өлгий </c:v>
                </c:pt>
                <c:pt idx="9">
                  <c:v>Өмнөговь</c:v>
                </c:pt>
                <c:pt idx="10">
                  <c:v>Өндөрхангай</c:v>
                </c:pt>
                <c:pt idx="11">
                  <c:v>Сагил</c:v>
                </c:pt>
                <c:pt idx="12">
                  <c:v>Тариалан</c:v>
                </c:pt>
                <c:pt idx="13">
                  <c:v>Түргэн</c:v>
                </c:pt>
                <c:pt idx="14">
                  <c:v>Тэс </c:v>
                </c:pt>
                <c:pt idx="15">
                  <c:v>Ховд</c:v>
                </c:pt>
                <c:pt idx="16">
                  <c:v>Хяргас</c:v>
                </c:pt>
                <c:pt idx="17">
                  <c:v>Цагаанхайрхан</c:v>
                </c:pt>
                <c:pt idx="18">
                  <c:v>Улаангом </c:v>
                </c:pt>
              </c:strCache>
            </c:strRef>
          </c:cat>
          <c:val>
            <c:numRef>
              <c:f>hunam!$C$57:$C$75</c:f>
              <c:numCache>
                <c:formatCode>0.0</c:formatCode>
                <c:ptCount val="19"/>
                <c:pt idx="0">
                  <c:v>3.2801860156120242</c:v>
                </c:pt>
                <c:pt idx="1">
                  <c:v>2.7214273851045152</c:v>
                </c:pt>
                <c:pt idx="2">
                  <c:v>1.8945595178779036</c:v>
                </c:pt>
                <c:pt idx="3">
                  <c:v>2.2267302536360836</c:v>
                </c:pt>
                <c:pt idx="4">
                  <c:v>3.3798372363394789</c:v>
                </c:pt>
                <c:pt idx="5">
                  <c:v>2.8365008185635991</c:v>
                </c:pt>
                <c:pt idx="6">
                  <c:v>2.9159845303343062</c:v>
                </c:pt>
                <c:pt idx="7">
                  <c:v>5.1628822929271356</c:v>
                </c:pt>
                <c:pt idx="8">
                  <c:v>2.9112392341091891</c:v>
                </c:pt>
                <c:pt idx="9">
                  <c:v>5.5982632215816075</c:v>
                </c:pt>
                <c:pt idx="10">
                  <c:v>3.8187771371627877</c:v>
                </c:pt>
                <c:pt idx="11">
                  <c:v>2.9456426317412863</c:v>
                </c:pt>
                <c:pt idx="12">
                  <c:v>4.7583457897359249</c:v>
                </c:pt>
                <c:pt idx="13">
                  <c:v>2.465181388948205</c:v>
                </c:pt>
                <c:pt idx="14">
                  <c:v>6.1463449355826043</c:v>
                </c:pt>
                <c:pt idx="15">
                  <c:v>3.0013998623864095</c:v>
                </c:pt>
                <c:pt idx="16">
                  <c:v>3.0346169359622275</c:v>
                </c:pt>
                <c:pt idx="17">
                  <c:v>2.4568771205542506</c:v>
                </c:pt>
                <c:pt idx="18">
                  <c:v>38.445203691840462</c:v>
                </c:pt>
              </c:numCache>
            </c:numRef>
          </c:val>
          <c:extLst>
            <c:ext xmlns:c16="http://schemas.microsoft.com/office/drawing/2014/chart" uri="{C3380CC4-5D6E-409C-BE32-E72D297353CC}">
              <c16:uniqueId val="{0000004D-F415-4527-93F1-27EE983B861D}"/>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solidFill>
      <a:schemeClr val="bg1"/>
    </a:solidFill>
    <a:ln w="9525" cap="flat" cmpd="sng" algn="ctr">
      <a:solidFill>
        <a:schemeClr val="bg1"/>
      </a:solidFill>
      <a:round/>
    </a:ln>
    <a:effectLst/>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0.10438099474664674"/>
          <c:y val="6.9378708932039054E-2"/>
          <c:w val="0.83596532717620486"/>
          <c:h val="0.81868683305649181"/>
        </c:manualLayout>
      </c:layout>
      <c:barChart>
        <c:barDir val="bar"/>
        <c:grouping val="clustered"/>
        <c:varyColors val="0"/>
        <c:ser>
          <c:idx val="0"/>
          <c:order val="0"/>
          <c:tx>
            <c:strRef>
              <c:f>'z2.3 '!$M$4</c:f>
              <c:strCache>
                <c:ptCount val="1"/>
                <c:pt idx="0">
                  <c:v>2019</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bg1"/>
              </a:solidFill>
              <a:prstDash val="solid"/>
            </a:ln>
            <a:effectLst/>
          </c:spPr>
          <c:invertIfNegative val="0"/>
          <c:cat>
            <c:strRef>
              <c:f>'z2.3 '!$L$5:$L$19</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c:v>
                </c:pt>
              </c:strCache>
            </c:strRef>
          </c:cat>
          <c:val>
            <c:numRef>
              <c:f>'z2.3 '!$M$5:$M$19</c:f>
              <c:numCache>
                <c:formatCode>General</c:formatCode>
                <c:ptCount val="15"/>
                <c:pt idx="0">
                  <c:v>-5405</c:v>
                </c:pt>
                <c:pt idx="1">
                  <c:v>-5065</c:v>
                </c:pt>
                <c:pt idx="2">
                  <c:v>-4391</c:v>
                </c:pt>
                <c:pt idx="3">
                  <c:v>-3609</c:v>
                </c:pt>
                <c:pt idx="4">
                  <c:v>-3842</c:v>
                </c:pt>
                <c:pt idx="5">
                  <c:v>-3532</c:v>
                </c:pt>
                <c:pt idx="6">
                  <c:v>-3051</c:v>
                </c:pt>
                <c:pt idx="7">
                  <c:v>-2747</c:v>
                </c:pt>
                <c:pt idx="8">
                  <c:v>-2483</c:v>
                </c:pt>
                <c:pt idx="9">
                  <c:v>-2299</c:v>
                </c:pt>
                <c:pt idx="10">
                  <c:v>-2089</c:v>
                </c:pt>
                <c:pt idx="11">
                  <c:v>-1654</c:v>
                </c:pt>
                <c:pt idx="12">
                  <c:v>-1032</c:v>
                </c:pt>
                <c:pt idx="13">
                  <c:v>-510</c:v>
                </c:pt>
                <c:pt idx="14">
                  <c:v>-625</c:v>
                </c:pt>
              </c:numCache>
            </c:numRef>
          </c:val>
          <c:extLst>
            <c:ext xmlns:c16="http://schemas.microsoft.com/office/drawing/2014/chart" uri="{C3380CC4-5D6E-409C-BE32-E72D297353CC}">
              <c16:uniqueId val="{00000000-6E72-446C-842B-E8768F5F2878}"/>
            </c:ext>
          </c:extLst>
        </c:ser>
        <c:ser>
          <c:idx val="1"/>
          <c:order val="1"/>
          <c:tx>
            <c:strRef>
              <c:f>'z2.3 '!$N$4</c:f>
              <c:strCache>
                <c:ptCount val="1"/>
                <c:pt idx="0">
                  <c:v>2020</c:v>
                </c:pt>
              </c:strCache>
            </c:strRef>
          </c:tx>
          <c:spPr>
            <a:noFill/>
            <a:ln w="19050" cap="flat" cmpd="sng" algn="ctr">
              <a:solidFill>
                <a:sysClr val="windowText" lastClr="000000"/>
              </a:solidFill>
              <a:prstDash val="solid"/>
            </a:ln>
            <a:effectLst/>
          </c:spPr>
          <c:invertIfNegative val="0"/>
          <c:cat>
            <c:strRef>
              <c:f>'z2.3 '!$L$5:$L$19</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c:v>
                </c:pt>
              </c:strCache>
            </c:strRef>
          </c:cat>
          <c:val>
            <c:numRef>
              <c:f>'z2.3 '!$N$5:$N$19</c:f>
              <c:numCache>
                <c:formatCode>General</c:formatCode>
                <c:ptCount val="15"/>
              </c:numCache>
            </c:numRef>
          </c:val>
          <c:extLst>
            <c:ext xmlns:c16="http://schemas.microsoft.com/office/drawing/2014/chart" uri="{C3380CC4-5D6E-409C-BE32-E72D297353CC}">
              <c16:uniqueId val="{00000001-6E72-446C-842B-E8768F5F2878}"/>
            </c:ext>
          </c:extLst>
        </c:ser>
        <c:ser>
          <c:idx val="2"/>
          <c:order val="2"/>
          <c:tx>
            <c:strRef>
              <c:f>'z2.3 '!$O$4</c:f>
              <c:strCache>
                <c:ptCount val="1"/>
                <c:pt idx="0">
                  <c:v>2019</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bg1"/>
              </a:solidFill>
              <a:prstDash val="solid"/>
            </a:ln>
            <a:effectLst/>
          </c:spPr>
          <c:invertIfNegative val="0"/>
          <c:cat>
            <c:strRef>
              <c:f>'z2.3 '!$L$5:$L$19</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c:v>
                </c:pt>
              </c:strCache>
            </c:strRef>
          </c:cat>
          <c:val>
            <c:numRef>
              <c:f>'z2.3 '!$O$5:$O$19</c:f>
              <c:numCache>
                <c:formatCode>General</c:formatCode>
                <c:ptCount val="15"/>
                <c:pt idx="0">
                  <c:v>4954</c:v>
                </c:pt>
                <c:pt idx="1">
                  <c:v>4696</c:v>
                </c:pt>
                <c:pt idx="2">
                  <c:v>4269</c:v>
                </c:pt>
                <c:pt idx="3">
                  <c:v>3568</c:v>
                </c:pt>
                <c:pt idx="4">
                  <c:v>3521</c:v>
                </c:pt>
                <c:pt idx="5">
                  <c:v>3248</c:v>
                </c:pt>
                <c:pt idx="6">
                  <c:v>2876</c:v>
                </c:pt>
                <c:pt idx="7">
                  <c:v>2666</c:v>
                </c:pt>
                <c:pt idx="8">
                  <c:v>2482</c:v>
                </c:pt>
                <c:pt idx="9">
                  <c:v>2400</c:v>
                </c:pt>
                <c:pt idx="10">
                  <c:v>2361</c:v>
                </c:pt>
                <c:pt idx="11">
                  <c:v>1807</c:v>
                </c:pt>
                <c:pt idx="12">
                  <c:v>1262</c:v>
                </c:pt>
                <c:pt idx="13">
                  <c:v>667</c:v>
                </c:pt>
                <c:pt idx="14">
                  <c:v>1183</c:v>
                </c:pt>
              </c:numCache>
            </c:numRef>
          </c:val>
          <c:extLst>
            <c:ext xmlns:c16="http://schemas.microsoft.com/office/drawing/2014/chart" uri="{C3380CC4-5D6E-409C-BE32-E72D297353CC}">
              <c16:uniqueId val="{00000002-6E72-446C-842B-E8768F5F2878}"/>
            </c:ext>
          </c:extLst>
        </c:ser>
        <c:ser>
          <c:idx val="3"/>
          <c:order val="3"/>
          <c:tx>
            <c:strRef>
              <c:f>'z2.3 '!$P$4</c:f>
              <c:strCache>
                <c:ptCount val="1"/>
                <c:pt idx="0">
                  <c:v>2020</c:v>
                </c:pt>
              </c:strCache>
            </c:strRef>
          </c:tx>
          <c:spPr>
            <a:noFill/>
            <a:ln w="12700">
              <a:solidFill>
                <a:srgbClr val="000000"/>
              </a:solidFill>
              <a:prstDash val="solid"/>
            </a:ln>
          </c:spPr>
          <c:invertIfNegative val="0"/>
          <c:cat>
            <c:strRef>
              <c:f>'z2.3 '!$L$5:$L$19</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c:v>
                </c:pt>
              </c:strCache>
            </c:strRef>
          </c:cat>
          <c:val>
            <c:numRef>
              <c:f>'z2.3 '!$P$5:$P$19</c:f>
              <c:numCache>
                <c:formatCode>General</c:formatCode>
                <c:ptCount val="15"/>
              </c:numCache>
            </c:numRef>
          </c:val>
          <c:extLst>
            <c:ext xmlns:c16="http://schemas.microsoft.com/office/drawing/2014/chart" uri="{C3380CC4-5D6E-409C-BE32-E72D297353CC}">
              <c16:uniqueId val="{00000003-6E72-446C-842B-E8768F5F2878}"/>
            </c:ext>
          </c:extLst>
        </c:ser>
        <c:dLbls>
          <c:showLegendKey val="0"/>
          <c:showVal val="0"/>
          <c:showCatName val="0"/>
          <c:showSerName val="0"/>
          <c:showPercent val="0"/>
          <c:showBubbleSize val="0"/>
        </c:dLbls>
        <c:gapWidth val="0"/>
        <c:overlap val="100"/>
        <c:axId val="1720058448"/>
        <c:axId val="1"/>
      </c:barChart>
      <c:catAx>
        <c:axId val="1720058448"/>
        <c:scaling>
          <c:orientation val="minMax"/>
        </c:scaling>
        <c:delete val="0"/>
        <c:axPos val="l"/>
        <c:numFmt formatCode="General" sourceLinked="1"/>
        <c:majorTickMark val="out"/>
        <c:minorTickMark val="none"/>
        <c:tickLblPos val="low"/>
        <c:txPr>
          <a:bodyPr rot="0" vert="horz"/>
          <a:lstStyle/>
          <a:p>
            <a:pPr>
              <a:defRPr/>
            </a:pPr>
            <a:endParaRPr lang="en-US"/>
          </a:p>
        </c:txPr>
        <c:crossAx val="1"/>
        <c:crosses val="autoZero"/>
        <c:auto val="1"/>
        <c:lblAlgn val="ctr"/>
        <c:lblOffset val="100"/>
        <c:noMultiLvlLbl val="0"/>
      </c:catAx>
      <c:valAx>
        <c:axId val="1"/>
        <c:scaling>
          <c:orientation val="minMax"/>
        </c:scaling>
        <c:delete val="0"/>
        <c:axPos val="b"/>
        <c:numFmt formatCode="#,##0;[Black]#,##0" sourceLinked="0"/>
        <c:majorTickMark val="out"/>
        <c:minorTickMark val="none"/>
        <c:tickLblPos val="nextTo"/>
        <c:spPr>
          <a:noFill/>
          <a:ln w="9525" cap="flat" cmpd="sng" algn="ctr">
            <a:solidFill>
              <a:srgbClr val="002060"/>
            </a:solidFill>
            <a:prstDash val="solid"/>
          </a:ln>
          <a:effectLst/>
        </c:spPr>
        <c:txPr>
          <a:bodyPr rot="0" vert="horz"/>
          <a:lstStyle/>
          <a:p>
            <a:pPr>
              <a:defRPr>
                <a:solidFill>
                  <a:schemeClr val="tx1"/>
                </a:solidFill>
                <a:latin typeface="Arial" panose="020B0604020202020204" pitchFamily="34" charset="0"/>
                <a:ea typeface="+mn-ea"/>
                <a:cs typeface="Arial" panose="020B0604020202020204" pitchFamily="34" charset="0"/>
              </a:defRPr>
            </a:pPr>
            <a:endParaRPr lang="en-US"/>
          </a:p>
        </c:txPr>
        <c:crossAx val="1720058448"/>
        <c:crosses val="autoZero"/>
        <c:crossBetween val="between"/>
      </c:valAx>
    </c:plotArea>
    <c:plotVisOnly val="1"/>
    <c:dispBlanksAs val="gap"/>
    <c:showDLblsOverMax val="0"/>
  </c:chart>
  <c:spPr>
    <a:ln>
      <a:noFill/>
    </a:ln>
  </c:spPr>
  <c:txPr>
    <a:bodyPr/>
    <a:lstStyle/>
    <a:p>
      <a:pPr>
        <a:defRPr sz="11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32304330159567"/>
          <c:y val="0.16573411278135688"/>
          <c:w val="0.6877949461338253"/>
          <c:h val="0.67766841644794396"/>
        </c:manualLayout>
      </c:layout>
      <c:barChart>
        <c:barDir val="col"/>
        <c:grouping val="clustered"/>
        <c:varyColors val="0"/>
        <c:ser>
          <c:idx val="1"/>
          <c:order val="0"/>
          <c:tx>
            <c:strRef>
              <c:f>'Hun-am-1'!$B$87</c:f>
              <c:strCache>
                <c:ptCount val="1"/>
                <c:pt idx="0">
                  <c:v>Өрхийн тоо </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
          </c:pictureOptions>
          <c:dLbls>
            <c:dLbl>
              <c:idx val="0"/>
              <c:spPr>
                <a:noFill/>
              </c:spPr>
              <c:txPr>
                <a:bodyPr/>
                <a:lstStyle/>
                <a:p>
                  <a:pPr>
                    <a:defRPr sz="1200" b="1" i="0" u="none" strike="noStrike" baseline="0">
                      <a:solidFill>
                        <a:schemeClr val="tx2"/>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C60-4575-A17B-46BC01CF436B}"/>
                </c:ext>
              </c:extLst>
            </c:dLbl>
            <c:dLbl>
              <c:idx val="1"/>
              <c:spPr>
                <a:noFill/>
              </c:spPr>
              <c:txPr>
                <a:bodyPr/>
                <a:lstStyle/>
                <a:p>
                  <a:pPr>
                    <a:defRPr sz="1200" b="1" i="0" u="none" strike="noStrike" baseline="0">
                      <a:solidFill>
                        <a:schemeClr val="tx2"/>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C60-4575-A17B-46BC01CF436B}"/>
                </c:ext>
              </c:extLst>
            </c:dLbl>
            <c:dLbl>
              <c:idx val="2"/>
              <c:spPr>
                <a:noFill/>
              </c:spPr>
              <c:txPr>
                <a:bodyPr/>
                <a:lstStyle/>
                <a:p>
                  <a:pPr>
                    <a:defRPr sz="1200" b="1" i="0" u="none" strike="noStrike" baseline="0">
                      <a:solidFill>
                        <a:schemeClr val="tx2"/>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C60-4575-A17B-46BC01CF436B}"/>
                </c:ext>
              </c:extLst>
            </c:dLbl>
            <c:dLbl>
              <c:idx val="3"/>
              <c:layout>
                <c:manualLayout>
                  <c:x val="-1.7050298380221654E-3"/>
                  <c:y val="-2.8985507246376812E-2"/>
                </c:manualLayout>
              </c:layout>
              <c:tx>
                <c:rich>
                  <a:bodyPr/>
                  <a:lstStyle/>
                  <a:p>
                    <a:pPr>
                      <a:defRPr sz="1200" b="1" i="0" u="none" strike="noStrike" baseline="0">
                        <a:solidFill>
                          <a:schemeClr val="tx2"/>
                        </a:solidFill>
                        <a:latin typeface="Arial"/>
                        <a:ea typeface="Arial"/>
                        <a:cs typeface="Arial"/>
                      </a:defRPr>
                    </a:pPr>
                    <a:r>
                      <a:rPr lang="en-US" sz="1200">
                        <a:solidFill>
                          <a:schemeClr val="tx2"/>
                        </a:solidFill>
                      </a:rPr>
                      <a:t>21874</a:t>
                    </a:r>
                  </a:p>
                </c:rich>
              </c:tx>
              <c:spPr>
                <a:noFill/>
              </c:spPr>
              <c:dLblPos val="outEnd"/>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C60-4575-A17B-46BC01CF436B}"/>
                </c:ext>
              </c:extLst>
            </c:dLbl>
            <c:dLbl>
              <c:idx val="4"/>
              <c:spPr>
                <a:noFill/>
              </c:spPr>
              <c:txPr>
                <a:bodyPr/>
                <a:lstStyle/>
                <a:p>
                  <a:pPr>
                    <a:defRPr sz="1200" b="1" i="0" u="none" strike="noStrike" baseline="0">
                      <a:solidFill>
                        <a:schemeClr val="tx2"/>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6C60-4575-A17B-46BC01CF436B}"/>
                </c:ext>
              </c:extLst>
            </c:dLbl>
            <c:dLbl>
              <c:idx val="5"/>
              <c:spPr>
                <a:noFill/>
              </c:spPr>
              <c:txPr>
                <a:bodyPr/>
                <a:lstStyle/>
                <a:p>
                  <a:pPr>
                    <a:defRPr sz="1200" b="1" i="0" u="none" strike="noStrike" baseline="0">
                      <a:solidFill>
                        <a:schemeClr val="tx2"/>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6C60-4575-A17B-46BC01CF436B}"/>
                </c:ext>
              </c:extLst>
            </c:dLbl>
            <c:spPr>
              <a:noFill/>
              <a:ln w="25400">
                <a:noFill/>
              </a:ln>
            </c:spPr>
            <c:txPr>
              <a:bodyPr wrap="square" lIns="38100" tIns="19050" rIns="38100" bIns="19050" anchor="ctr">
                <a:spAutoFit/>
              </a:bodyPr>
              <a:lstStyle/>
              <a:p>
                <a:pPr>
                  <a:defRPr sz="1200" b="1" i="0" u="none" strike="noStrike" baseline="0">
                    <a:solidFill>
                      <a:schemeClr val="tx2"/>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'Hun-am-1'!$A$89:$A$92</c:f>
              <c:numCache>
                <c:formatCode>General</c:formatCode>
                <c:ptCount val="4"/>
                <c:pt idx="0">
                  <c:v>2017</c:v>
                </c:pt>
                <c:pt idx="1">
                  <c:v>2018</c:v>
                </c:pt>
                <c:pt idx="2">
                  <c:v>2019</c:v>
                </c:pt>
                <c:pt idx="3">
                  <c:v>2020</c:v>
                </c:pt>
              </c:numCache>
            </c:numRef>
          </c:cat>
          <c:val>
            <c:numRef>
              <c:f>'Hun-am-1'!$B$89:$B$92</c:f>
              <c:numCache>
                <c:formatCode>General</c:formatCode>
                <c:ptCount val="4"/>
                <c:pt idx="0">
                  <c:v>21796</c:v>
                </c:pt>
                <c:pt idx="1">
                  <c:v>22047</c:v>
                </c:pt>
                <c:pt idx="2">
                  <c:v>21646</c:v>
                </c:pt>
                <c:pt idx="3">
                  <c:v>21875</c:v>
                </c:pt>
              </c:numCache>
            </c:numRef>
          </c:val>
          <c:extLst>
            <c:ext xmlns:c16="http://schemas.microsoft.com/office/drawing/2014/chart" uri="{C3380CC4-5D6E-409C-BE32-E72D297353CC}">
              <c16:uniqueId val="{00000006-6C60-4575-A17B-46BC01CF436B}"/>
            </c:ext>
          </c:extLst>
        </c:ser>
        <c:dLbls>
          <c:showLegendKey val="0"/>
          <c:showVal val="0"/>
          <c:showCatName val="0"/>
          <c:showSerName val="0"/>
          <c:showPercent val="0"/>
          <c:showBubbleSize val="0"/>
        </c:dLbls>
        <c:gapWidth val="15"/>
        <c:axId val="296404264"/>
        <c:axId val="296401128"/>
      </c:barChart>
      <c:lineChart>
        <c:grouping val="standard"/>
        <c:varyColors val="0"/>
        <c:ser>
          <c:idx val="0"/>
          <c:order val="1"/>
          <c:tx>
            <c:strRef>
              <c:f>'Hun-am-1'!$C$87</c:f>
              <c:strCache>
                <c:ptCount val="1"/>
                <c:pt idx="0">
                  <c:v>Нэг өрхөд ногдох хүний тоо </c:v>
                </c:pt>
              </c:strCache>
            </c:strRef>
          </c:tx>
          <c:spPr>
            <a:ln w="38100">
              <a:solidFill>
                <a:srgbClr val="FF0000">
                  <a:alpha val="95000"/>
                </a:srgbClr>
              </a:solidFill>
              <a:prstDash val="solid"/>
            </a:ln>
          </c:spPr>
          <c:marker>
            <c:symbol val="diamond"/>
            <c:size val="5"/>
            <c:spPr>
              <a:solidFill>
                <a:srgbClr val="FF0000">
                  <a:alpha val="96000"/>
                </a:srgbClr>
              </a:solidFill>
              <a:ln>
                <a:solidFill>
                  <a:srgbClr val="FF0000"/>
                </a:solidFill>
                <a:prstDash val="solid"/>
              </a:ln>
            </c:spPr>
          </c:marker>
          <c:dLbls>
            <c:dLbl>
              <c:idx val="0"/>
              <c:layout>
                <c:manualLayout>
                  <c:x val="-4.0920850366849927E-2"/>
                  <c:y val="3.6916737957644323E-2"/>
                </c:manualLayout>
              </c:layout>
              <c:spPr/>
              <c:txPr>
                <a:bodyPr/>
                <a:lstStyle/>
                <a:p>
                  <a:pPr>
                    <a:defRPr sz="1200"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C60-4575-A17B-46BC01CF436B}"/>
                </c:ext>
              </c:extLst>
            </c:dLbl>
            <c:dLbl>
              <c:idx val="1"/>
              <c:layout>
                <c:manualLayout>
                  <c:x val="-4.6035805626598467E-2"/>
                  <c:y val="3.6310560958150738E-2"/>
                </c:manualLayout>
              </c:layout>
              <c:spPr/>
              <c:txPr>
                <a:bodyPr/>
                <a:lstStyle/>
                <a:p>
                  <a:pPr>
                    <a:defRPr sz="1200"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C60-4575-A17B-46BC01CF436B}"/>
                </c:ext>
              </c:extLst>
            </c:dLbl>
            <c:dLbl>
              <c:idx val="2"/>
              <c:layout>
                <c:manualLayout>
                  <c:x val="-6.6803061751172413E-2"/>
                  <c:y val="-6.8670166229221341E-2"/>
                </c:manualLayout>
              </c:layout>
              <c:spPr/>
              <c:txPr>
                <a:bodyPr/>
                <a:lstStyle/>
                <a:p>
                  <a:pPr>
                    <a:defRPr sz="1200"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C60-4575-A17B-46BC01CF436B}"/>
                </c:ext>
              </c:extLst>
            </c:dLbl>
            <c:dLbl>
              <c:idx val="3"/>
              <c:layout>
                <c:manualLayout>
                  <c:x val="-4.262574595055426E-2"/>
                  <c:y val="-4.252666864535503E-2"/>
                </c:manualLayout>
              </c:layout>
              <c:spPr>
                <a:noFill/>
                <a:ln w="25400">
                  <a:noFill/>
                </a:ln>
              </c:spPr>
              <c:txPr>
                <a:bodyPr/>
                <a:lstStyle/>
                <a:p>
                  <a:pPr>
                    <a:defRPr sz="1200"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C60-4575-A17B-46BC01CF436B}"/>
                </c:ext>
              </c:extLst>
            </c:dLbl>
            <c:dLbl>
              <c:idx val="4"/>
              <c:layout>
                <c:manualLayout>
                  <c:x val="6.479113384484228E-2"/>
                  <c:y val="-3.5809654228004108E-3"/>
                </c:manualLayout>
              </c:layout>
              <c:spPr/>
              <c:txPr>
                <a:bodyPr/>
                <a:lstStyle/>
                <a:p>
                  <a:pPr>
                    <a:defRPr sz="1200"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60-4575-A17B-46BC01CF436B}"/>
                </c:ext>
              </c:extLst>
            </c:dLbl>
            <c:dLbl>
              <c:idx val="5"/>
              <c:layout>
                <c:manualLayout>
                  <c:x val="-1.0230179028132993E-2"/>
                  <c:y val="-3.7296037296037296E-2"/>
                </c:manualLayout>
              </c:layout>
              <c:spPr/>
              <c:txPr>
                <a:bodyPr/>
                <a:lstStyle/>
                <a:p>
                  <a:pPr>
                    <a:defRPr sz="1200"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C60-4575-A17B-46BC01CF436B}"/>
                </c:ext>
              </c:extLst>
            </c:dLbl>
            <c:dLbl>
              <c:idx val="11"/>
              <c:layout>
                <c:manualLayout>
                  <c:x val="-1.7050298380221655E-2"/>
                  <c:y val="-3.7296037296037296E-2"/>
                </c:manualLayout>
              </c:layout>
              <c:spPr/>
              <c:txPr>
                <a:bodyPr/>
                <a:lstStyle/>
                <a:p>
                  <a:pPr>
                    <a:defRPr sz="1200"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C60-4575-A17B-46BC01CF436B}"/>
                </c:ext>
              </c:extLst>
            </c:dLbl>
            <c:dLbl>
              <c:idx val="12"/>
              <c:layout>
                <c:manualLayout>
                  <c:x val="-1.7050298380221654E-3"/>
                  <c:y val="-1.8648018648018704E-2"/>
                </c:manualLayout>
              </c:layout>
              <c:spPr/>
              <c:txPr>
                <a:bodyPr/>
                <a:lstStyle/>
                <a:p>
                  <a:pPr>
                    <a:defRPr sz="1200"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C60-4575-A17B-46BC01CF436B}"/>
                </c:ext>
              </c:extLst>
            </c:dLbl>
            <c:dLbl>
              <c:idx val="13"/>
              <c:layout>
                <c:manualLayout>
                  <c:x val="-3.7510656436487641E-2"/>
                  <c:y val="-4.0404040404040407E-2"/>
                </c:manualLayout>
              </c:layout>
              <c:spPr/>
              <c:txPr>
                <a:bodyPr/>
                <a:lstStyle/>
                <a:p>
                  <a:pPr>
                    <a:defRPr sz="1200"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C60-4575-A17B-46BC01CF436B}"/>
                </c:ext>
              </c:extLst>
            </c:dLbl>
            <c:dLbl>
              <c:idx val="14"/>
              <c:layout>
                <c:manualLayout>
                  <c:x val="-2.0460358056265986E-2"/>
                  <c:y val="-3.7296037296037296E-2"/>
                </c:manualLayout>
              </c:layout>
              <c:spPr/>
              <c:txPr>
                <a:bodyPr/>
                <a:lstStyle/>
                <a:p>
                  <a:pPr>
                    <a:defRPr sz="1200"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C60-4575-A17B-46BC01CF436B}"/>
                </c:ext>
              </c:extLst>
            </c:dLbl>
            <c:spPr>
              <a:noFill/>
              <a:ln w="25400">
                <a:noFill/>
              </a:ln>
            </c:spPr>
            <c:txPr>
              <a:bodyPr wrap="square" lIns="38100" tIns="19050" rIns="38100" bIns="19050" anchor="ctr">
                <a:spAutoFit/>
              </a:bodyPr>
              <a:lstStyle/>
              <a:p>
                <a:pPr>
                  <a:defRPr sz="1200" b="1" i="0" u="none" strike="noStrike" baseline="0">
                    <a:solidFill>
                      <a:srgbClr val="FF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'Hun-am-1'!$A$89:$A$92</c:f>
              <c:numCache>
                <c:formatCode>General</c:formatCode>
                <c:ptCount val="4"/>
                <c:pt idx="0">
                  <c:v>2017</c:v>
                </c:pt>
                <c:pt idx="1">
                  <c:v>2018</c:v>
                </c:pt>
                <c:pt idx="2">
                  <c:v>2019</c:v>
                </c:pt>
                <c:pt idx="3">
                  <c:v>2020</c:v>
                </c:pt>
              </c:numCache>
            </c:numRef>
          </c:cat>
          <c:val>
            <c:numRef>
              <c:f>'Hun-am-1'!$C$89:$C$92</c:f>
              <c:numCache>
                <c:formatCode>General</c:formatCode>
                <c:ptCount val="4"/>
                <c:pt idx="0">
                  <c:v>3.79</c:v>
                </c:pt>
                <c:pt idx="1">
                  <c:v>3.79</c:v>
                </c:pt>
                <c:pt idx="2">
                  <c:v>3.83</c:v>
                </c:pt>
                <c:pt idx="3">
                  <c:v>3.85</c:v>
                </c:pt>
              </c:numCache>
            </c:numRef>
          </c:val>
          <c:smooth val="0"/>
          <c:extLst>
            <c:ext xmlns:c16="http://schemas.microsoft.com/office/drawing/2014/chart" uri="{C3380CC4-5D6E-409C-BE32-E72D297353CC}">
              <c16:uniqueId val="{00000011-6C60-4575-A17B-46BC01CF436B}"/>
            </c:ext>
          </c:extLst>
        </c:ser>
        <c:dLbls>
          <c:showLegendKey val="0"/>
          <c:showVal val="0"/>
          <c:showCatName val="0"/>
          <c:showSerName val="0"/>
          <c:showPercent val="0"/>
          <c:showBubbleSize val="0"/>
        </c:dLbls>
        <c:marker val="1"/>
        <c:smooth val="0"/>
        <c:axId val="296402696"/>
        <c:axId val="296405440"/>
      </c:lineChart>
      <c:catAx>
        <c:axId val="296404264"/>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200" b="1" i="0" u="none" strike="noStrike" baseline="0">
                <a:solidFill>
                  <a:srgbClr val="0066CC"/>
                </a:solidFill>
                <a:latin typeface="Arial"/>
                <a:ea typeface="Arial"/>
                <a:cs typeface="Arial"/>
              </a:defRPr>
            </a:pPr>
            <a:endParaRPr lang="en-US"/>
          </a:p>
        </c:txPr>
        <c:crossAx val="296401128"/>
        <c:crosses val="autoZero"/>
        <c:auto val="0"/>
        <c:lblAlgn val="ctr"/>
        <c:lblOffset val="100"/>
        <c:tickLblSkip val="1"/>
        <c:tickMarkSkip val="1"/>
        <c:noMultiLvlLbl val="0"/>
      </c:catAx>
      <c:valAx>
        <c:axId val="296401128"/>
        <c:scaling>
          <c:orientation val="minMax"/>
        </c:scaling>
        <c:delete val="0"/>
        <c:axPos val="l"/>
        <c:numFmt formatCode="General" sourceLinked="1"/>
        <c:majorTickMark val="none"/>
        <c:minorTickMark val="none"/>
        <c:tickLblPos val="nextTo"/>
        <c:spPr>
          <a:ln w="3175">
            <a:solidFill>
              <a:srgbClr val="000000"/>
            </a:solidFill>
            <a:prstDash val="solid"/>
          </a:ln>
        </c:spPr>
        <c:txPr>
          <a:bodyPr rot="0" vert="horz"/>
          <a:lstStyle/>
          <a:p>
            <a:pPr>
              <a:defRPr sz="800" b="1" i="0" u="none" strike="noStrike" baseline="0">
                <a:solidFill>
                  <a:srgbClr val="0066CC"/>
                </a:solidFill>
                <a:latin typeface="Arial"/>
                <a:ea typeface="Arial"/>
                <a:cs typeface="Arial"/>
              </a:defRPr>
            </a:pPr>
            <a:endParaRPr lang="en-US"/>
          </a:p>
        </c:txPr>
        <c:crossAx val="296404264"/>
        <c:crosses val="autoZero"/>
        <c:crossBetween val="between"/>
      </c:valAx>
      <c:catAx>
        <c:axId val="296402696"/>
        <c:scaling>
          <c:orientation val="minMax"/>
        </c:scaling>
        <c:delete val="1"/>
        <c:axPos val="b"/>
        <c:numFmt formatCode="General" sourceLinked="1"/>
        <c:majorTickMark val="out"/>
        <c:minorTickMark val="none"/>
        <c:tickLblPos val="nextTo"/>
        <c:crossAx val="296405440"/>
        <c:crosses val="autoZero"/>
        <c:auto val="0"/>
        <c:lblAlgn val="ctr"/>
        <c:lblOffset val="100"/>
        <c:noMultiLvlLbl val="0"/>
      </c:catAx>
      <c:valAx>
        <c:axId val="296405440"/>
        <c:scaling>
          <c:orientation val="minMax"/>
        </c:scaling>
        <c:delete val="0"/>
        <c:axPos val="r"/>
        <c:title>
          <c:tx>
            <c:rich>
              <a:bodyPr/>
              <a:lstStyle/>
              <a:p>
                <a:pPr>
                  <a:defRPr sz="1100" b="1" i="0" u="none" strike="noStrike" baseline="0">
                    <a:solidFill>
                      <a:srgbClr val="FF0000"/>
                    </a:solidFill>
                    <a:latin typeface="Arial"/>
                    <a:ea typeface="Arial"/>
                    <a:cs typeface="Arial"/>
                  </a:defRPr>
                </a:pPr>
                <a:r>
                  <a:rPr lang="mn-MN" sz="1100"/>
                  <a:t>Нэг өрхөд ногдох хүний тоо </a:t>
                </a:r>
              </a:p>
            </c:rich>
          </c:tx>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000" b="1" i="0" u="none" strike="noStrike" baseline="0">
                <a:solidFill>
                  <a:srgbClr val="0066CC"/>
                </a:solidFill>
                <a:latin typeface="Arial"/>
                <a:ea typeface="Arial"/>
                <a:cs typeface="Arial"/>
              </a:defRPr>
            </a:pPr>
            <a:endParaRPr lang="en-US"/>
          </a:p>
        </c:txPr>
        <c:crossAx val="296402696"/>
        <c:crosses val="max"/>
        <c:crossBetween val="between"/>
      </c:valAx>
      <c:spPr>
        <a:noFill/>
        <a:ln w="25400">
          <a:noFill/>
        </a:ln>
      </c:spPr>
    </c:plotArea>
    <c:legend>
      <c:legendPos val="b"/>
      <c:layout>
        <c:manualLayout>
          <c:xMode val="edge"/>
          <c:yMode val="edge"/>
          <c:x val="0.12177148572540965"/>
          <c:y val="1.7966490330615541E-3"/>
          <c:w val="0.75645702854918073"/>
          <c:h val="0.14424574398555912"/>
        </c:manualLayout>
      </c:layout>
      <c:overlay val="0"/>
      <c:txPr>
        <a:bodyPr/>
        <a:lstStyle/>
        <a:p>
          <a:pPr>
            <a:defRPr sz="1100" b="0" i="0" u="none" strike="noStrike" baseline="0">
              <a:solidFill>
                <a:srgbClr val="0066CC"/>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1"/>
          <c:dPt>
            <c:idx val="0"/>
            <c:bubble3D val="0"/>
            <c:spPr>
              <a:solidFill>
                <a:srgbClr val="377A98"/>
              </a:solidFill>
              <a:ln>
                <a:solidFill>
                  <a:srgbClr val="244A80"/>
                </a:solidFill>
              </a:ln>
            </c:spPr>
            <c:extLst>
              <c:ext xmlns:c16="http://schemas.microsoft.com/office/drawing/2014/chart" uri="{C3380CC4-5D6E-409C-BE32-E72D297353CC}">
                <c16:uniqueId val="{00000001-58C1-42CB-ABD4-28CFB85F9C61}"/>
              </c:ext>
            </c:extLst>
          </c:dPt>
          <c:dPt>
            <c:idx val="1"/>
            <c:bubble3D val="0"/>
            <c:spPr>
              <a:solidFill>
                <a:srgbClr val="4EADAF"/>
              </a:solidFill>
            </c:spPr>
            <c:extLst>
              <c:ext xmlns:c16="http://schemas.microsoft.com/office/drawing/2014/chart" uri="{C3380CC4-5D6E-409C-BE32-E72D297353CC}">
                <c16:uniqueId val="{00000003-58C1-42CB-ABD4-28CFB85F9C61}"/>
              </c:ext>
            </c:extLst>
          </c:dPt>
          <c:dPt>
            <c:idx val="2"/>
            <c:bubble3D val="0"/>
            <c:spPr>
              <a:solidFill>
                <a:srgbClr val="69CBAF"/>
              </a:solidFill>
            </c:spPr>
            <c:extLst>
              <c:ext xmlns:c16="http://schemas.microsoft.com/office/drawing/2014/chart" uri="{C3380CC4-5D6E-409C-BE32-E72D297353CC}">
                <c16:uniqueId val="{00000005-58C1-42CB-ABD4-28CFB85F9C61}"/>
              </c:ext>
            </c:extLst>
          </c:dPt>
          <c:dPt>
            <c:idx val="3"/>
            <c:bubble3D val="0"/>
            <c:spPr>
              <a:solidFill>
                <a:srgbClr val="88DEB0"/>
              </a:solidFill>
            </c:spPr>
            <c:extLst>
              <c:ext xmlns:c16="http://schemas.microsoft.com/office/drawing/2014/chart" uri="{C3380CC4-5D6E-409C-BE32-E72D297353CC}">
                <c16:uniqueId val="{00000007-58C1-42CB-ABD4-28CFB85F9C61}"/>
              </c:ext>
            </c:extLst>
          </c:dPt>
          <c:dPt>
            <c:idx val="4"/>
            <c:bubble3D val="0"/>
            <c:spPr>
              <a:solidFill>
                <a:srgbClr val="244A80"/>
              </a:solidFill>
            </c:spPr>
            <c:extLst>
              <c:ext xmlns:c16="http://schemas.microsoft.com/office/drawing/2014/chart" uri="{C3380CC4-5D6E-409C-BE32-E72D297353CC}">
                <c16:uniqueId val="{00000009-58C1-42CB-ABD4-28CFB85F9C61}"/>
              </c:ext>
            </c:extLst>
          </c:dPt>
          <c:dLbls>
            <c:dLbl>
              <c:idx val="0"/>
              <c:layout>
                <c:manualLayout>
                  <c:x val="0.1860839363345799"/>
                  <c:y val="-0.1321712167221640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C1-42CB-ABD4-28CFB85F9C61}"/>
                </c:ext>
              </c:extLst>
            </c:dLbl>
            <c:dLbl>
              <c:idx val="1"/>
              <c:layout>
                <c:manualLayout>
                  <c:x val="0.22856831945666034"/>
                  <c:y val="-2.379486296077062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C1-42CB-ABD4-28CFB85F9C61}"/>
                </c:ext>
              </c:extLst>
            </c:dLbl>
            <c:dLbl>
              <c:idx val="2"/>
              <c:layout>
                <c:manualLayout>
                  <c:x val="0.22930990756678879"/>
                  <c:y val="6.008565600884034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C1-42CB-ABD4-28CFB85F9C61}"/>
                </c:ext>
              </c:extLst>
            </c:dLbl>
            <c:dLbl>
              <c:idx val="3"/>
              <c:layout>
                <c:manualLayout>
                  <c:x val="0.14994541062541256"/>
                  <c:y val="0.1790285110747439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C1-42CB-ABD4-28CFB85F9C61}"/>
                </c:ext>
              </c:extLst>
            </c:dLbl>
            <c:dLbl>
              <c:idx val="4"/>
              <c:layout>
                <c:manualLayout>
                  <c:x val="-0.19851189228762445"/>
                  <c:y val="2.7724847470819623E-2"/>
                </c:manualLayout>
              </c:layout>
              <c:spPr>
                <a:noFill/>
                <a:ln>
                  <a:noFill/>
                </a:ln>
                <a:effectLst/>
              </c:spPr>
              <c:txPr>
                <a:bodyPr wrap="square" lIns="38100" tIns="19050" rIns="38100" bIns="19050" anchor="ctr">
                  <a:noAutofit/>
                </a:bodyPr>
                <a:lstStyle/>
                <a:p>
                  <a:pPr>
                    <a:defRPr sz="11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9770616707046615"/>
                      <c:h val="0.16020337040695462"/>
                    </c:manualLayout>
                  </c15:layout>
                </c:ext>
                <c:ext xmlns:c16="http://schemas.microsoft.com/office/drawing/2014/chart" uri="{C3380CC4-5D6E-409C-BE32-E72D297353CC}">
                  <c16:uniqueId val="{00000009-58C1-42CB-ABD4-28CFB85F9C61}"/>
                </c:ext>
              </c:extLst>
            </c:dLbl>
            <c:spPr>
              <a:noFill/>
              <a:ln>
                <a:no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'tusviin orlogo'!$L$18:$L$22</c:f>
              <c:strCache>
                <c:ptCount val="5"/>
                <c:pt idx="0">
                  <c:v>   Орлогын албан татвар</c:v>
                </c:pt>
                <c:pt idx="1">
                  <c:v>Өмчийн татвар</c:v>
                </c:pt>
                <c:pt idx="2">
                  <c:v>   Бусад татвар</c:v>
                </c:pt>
                <c:pt idx="3">
                  <c:v>Татварын бус орлого</c:v>
                </c:pt>
                <c:pt idx="4">
                  <c:v>Тусламжийн орлого</c:v>
                </c:pt>
              </c:strCache>
            </c:strRef>
          </c:cat>
          <c:val>
            <c:numRef>
              <c:f>'tusviin orlogo'!$M$18:$M$22</c:f>
              <c:numCache>
                <c:formatCode>0.0</c:formatCode>
                <c:ptCount val="5"/>
                <c:pt idx="0">
                  <c:v>22.965011136281436</c:v>
                </c:pt>
                <c:pt idx="1">
                  <c:v>1.8084559593382958</c:v>
                </c:pt>
                <c:pt idx="2">
                  <c:v>11.384468218766063</c:v>
                </c:pt>
                <c:pt idx="3">
                  <c:v>0.46282195275170857</c:v>
                </c:pt>
                <c:pt idx="4">
                  <c:v>63.279242732862507</c:v>
                </c:pt>
              </c:numCache>
            </c:numRef>
          </c:val>
          <c:extLst>
            <c:ext xmlns:c16="http://schemas.microsoft.com/office/drawing/2014/chart" uri="{C3380CC4-5D6E-409C-BE32-E72D297353CC}">
              <c16:uniqueId val="{0000000A-58C1-42CB-ABD4-28CFB85F9C61}"/>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72023527179578E-2"/>
          <c:y val="0.13824379432282535"/>
          <c:w val="0.9129821648799844"/>
          <c:h val="0.68697441320558261"/>
        </c:manualLayout>
      </c:layout>
      <c:lineChart>
        <c:grouping val="standard"/>
        <c:varyColors val="0"/>
        <c:ser>
          <c:idx val="0"/>
          <c:order val="0"/>
          <c:tx>
            <c:strRef>
              <c:f>'tusviin orlogo'!$P$33:$R$33</c:f>
              <c:strCache>
                <c:ptCount val="3"/>
                <c:pt idx="0">
                  <c:v>Аймгийн төсвийн орлого</c:v>
                </c:pt>
              </c:strCache>
            </c:strRef>
          </c:tx>
          <c:spPr>
            <a:ln>
              <a:solidFill>
                <a:srgbClr val="244A80"/>
              </a:solidFill>
            </a:ln>
          </c:spPr>
          <c:marker>
            <c:spPr>
              <a:solidFill>
                <a:srgbClr val="88DEB0"/>
              </a:solidFill>
              <a:ln>
                <a:solidFill>
                  <a:srgbClr val="244A80"/>
                </a:solidFill>
              </a:ln>
            </c:spPr>
          </c:marker>
          <c:dLbls>
            <c:dLbl>
              <c:idx val="0"/>
              <c:layout>
                <c:manualLayout>
                  <c:x val="-3.1891509169885757E-2"/>
                  <c:y val="-6.0076079673236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3C-46E1-AA54-A03667BE3291}"/>
                </c:ext>
              </c:extLst>
            </c:dLbl>
            <c:dLbl>
              <c:idx val="1"/>
              <c:layout>
                <c:manualLayout>
                  <c:x val="-3.7188011473471776E-2"/>
                  <c:y val="-5.7124522636612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3C-46E1-AA54-A03667BE3291}"/>
                </c:ext>
              </c:extLst>
            </c:dLbl>
            <c:dLbl>
              <c:idx val="2"/>
              <c:layout>
                <c:manualLayout>
                  <c:x val="-4.9046323859008633E-3"/>
                  <c:y val="3.1034088601935212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3C-46E1-AA54-A03667BE3291}"/>
                </c:ext>
              </c:extLst>
            </c:dLbl>
            <c:dLbl>
              <c:idx val="3"/>
              <c:layout>
                <c:manualLayout>
                  <c:x val="-3.4516707996193198E-2"/>
                  <c:y val="-4.7462195207487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3C-46E1-AA54-A03667BE3291}"/>
                </c:ext>
              </c:extLst>
            </c:dLbl>
            <c:dLbl>
              <c:idx val="4"/>
              <c:layout>
                <c:manualLayout>
                  <c:x val="3.6111111111111212E-2"/>
                  <c:y val="4.6296296296297014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3C-46E1-AA54-A03667BE3291}"/>
                </c:ext>
              </c:extLst>
            </c:dLbl>
            <c:spPr>
              <a:noFill/>
              <a:ln>
                <a:noFill/>
              </a:ln>
              <a:effectLst/>
            </c:spPr>
            <c:txPr>
              <a:bodyPr/>
              <a:lstStyle/>
              <a:p>
                <a:pPr>
                  <a:defRPr sz="1050" b="1">
                    <a:solidFill>
                      <a:srgbClr val="244A80"/>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'tusviin orlogo'!$S$32:$V$32</c:f>
              <c:strCache>
                <c:ptCount val="4"/>
                <c:pt idx="0">
                  <c:v>2018 I-II</c:v>
                </c:pt>
                <c:pt idx="1">
                  <c:v>2019 I-II</c:v>
                </c:pt>
                <c:pt idx="2">
                  <c:v>2020 I-II</c:v>
                </c:pt>
                <c:pt idx="3">
                  <c:v>2021  I-II</c:v>
                </c:pt>
              </c:strCache>
            </c:strRef>
          </c:cat>
          <c:val>
            <c:numRef>
              <c:f>'tusviin orlogo'!$S$33:$V$33</c:f>
              <c:numCache>
                <c:formatCode>0.0</c:formatCode>
                <c:ptCount val="4"/>
                <c:pt idx="0">
                  <c:v>1460.8</c:v>
                </c:pt>
                <c:pt idx="1">
                  <c:v>1956.5</c:v>
                </c:pt>
                <c:pt idx="2">
                  <c:v>2453.0500000000002</c:v>
                </c:pt>
                <c:pt idx="3">
                  <c:v>2874.29</c:v>
                </c:pt>
              </c:numCache>
            </c:numRef>
          </c:val>
          <c:smooth val="0"/>
          <c:extLst>
            <c:ext xmlns:c16="http://schemas.microsoft.com/office/drawing/2014/chart" uri="{C3380CC4-5D6E-409C-BE32-E72D297353CC}">
              <c16:uniqueId val="{00000005-403C-46E1-AA54-A03667BE3291}"/>
            </c:ext>
          </c:extLst>
        </c:ser>
        <c:ser>
          <c:idx val="1"/>
          <c:order val="1"/>
          <c:tx>
            <c:strRef>
              <c:f>'tusviin orlogo'!$P$34:$R$34</c:f>
              <c:strCache>
                <c:ptCount val="3"/>
                <c:pt idx="0">
                  <c:v>ОНТ-ийн орлого, тусламж</c:v>
                </c:pt>
              </c:strCache>
            </c:strRef>
          </c:tx>
          <c:spPr>
            <a:ln>
              <a:solidFill>
                <a:srgbClr val="C00000"/>
              </a:solidFill>
            </a:ln>
          </c:spPr>
          <c:marker>
            <c:spPr>
              <a:solidFill>
                <a:srgbClr val="88DEB0"/>
              </a:solidFill>
              <a:ln>
                <a:solidFill>
                  <a:srgbClr val="C00000"/>
                </a:solidFill>
              </a:ln>
            </c:spPr>
          </c:marker>
          <c:dLbls>
            <c:dLbl>
              <c:idx val="0"/>
              <c:layout>
                <c:manualLayout>
                  <c:x val="-3.8363284890517921E-2"/>
                  <c:y val="-7.15739896461205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3C-46E1-AA54-A03667BE3291}"/>
                </c:ext>
              </c:extLst>
            </c:dLbl>
            <c:dLbl>
              <c:idx val="1"/>
              <c:layout>
                <c:manualLayout>
                  <c:x val="-6.853811929731686E-2"/>
                  <c:y val="-4.5911329857182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3C-46E1-AA54-A03667BE3291}"/>
                </c:ext>
              </c:extLst>
            </c:dLbl>
            <c:dLbl>
              <c:idx val="2"/>
              <c:layout>
                <c:manualLayout>
                  <c:x val="-5.3005464950494033E-2"/>
                  <c:y val="-4.6800351319446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3C-46E1-AA54-A03667BE3291}"/>
                </c:ext>
              </c:extLst>
            </c:dLbl>
            <c:dLbl>
              <c:idx val="3"/>
              <c:layout>
                <c:manualLayout>
                  <c:x val="-3.1822352193428771E-2"/>
                  <c:y val="-7.01911841298219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3C-46E1-AA54-A03667BE3291}"/>
                </c:ext>
              </c:extLst>
            </c:dLbl>
            <c:dLbl>
              <c:idx val="4"/>
              <c:layout>
                <c:manualLayout>
                  <c:x val="5.2777777777777792E-2"/>
                  <c:y val="-4.6296296296297014E-3"/>
                </c:manualLayout>
              </c:layout>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3C-46E1-AA54-A03667BE3291}"/>
                </c:ext>
              </c:extLst>
            </c:dLbl>
            <c:spPr>
              <a:solidFill>
                <a:sysClr val="window" lastClr="FFFFFF"/>
              </a:solidFill>
              <a:ln>
                <a:noFill/>
              </a:ln>
              <a:effectLst/>
            </c:spPr>
            <c:txPr>
              <a:bodyPr/>
              <a:lstStyle/>
              <a:p>
                <a:pPr>
                  <a:defRPr sz="1050" b="1">
                    <a:solidFill>
                      <a:srgbClr val="377A98"/>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'tusviin orlogo'!$S$32:$V$32</c:f>
              <c:strCache>
                <c:ptCount val="4"/>
                <c:pt idx="0">
                  <c:v>2018 I-II</c:v>
                </c:pt>
                <c:pt idx="1">
                  <c:v>2019 I-II</c:v>
                </c:pt>
                <c:pt idx="2">
                  <c:v>2020 I-II</c:v>
                </c:pt>
                <c:pt idx="3">
                  <c:v>2021  I-II</c:v>
                </c:pt>
              </c:strCache>
            </c:strRef>
          </c:cat>
          <c:val>
            <c:numRef>
              <c:f>'tusviin orlogo'!$S$34:$V$34</c:f>
              <c:numCache>
                <c:formatCode>0.0</c:formatCode>
                <c:ptCount val="4"/>
                <c:pt idx="0">
                  <c:v>3897.6</c:v>
                </c:pt>
                <c:pt idx="1">
                  <c:v>5414.7</c:v>
                </c:pt>
                <c:pt idx="2">
                  <c:v>7578.35</c:v>
                </c:pt>
                <c:pt idx="3">
                  <c:v>4202.4799999999996</c:v>
                </c:pt>
              </c:numCache>
            </c:numRef>
          </c:val>
          <c:smooth val="0"/>
          <c:extLst>
            <c:ext xmlns:c16="http://schemas.microsoft.com/office/drawing/2014/chart" uri="{C3380CC4-5D6E-409C-BE32-E72D297353CC}">
              <c16:uniqueId val="{0000000B-403C-46E1-AA54-A03667BE3291}"/>
            </c:ext>
          </c:extLst>
        </c:ser>
        <c:dLbls>
          <c:showLegendKey val="0"/>
          <c:showVal val="1"/>
          <c:showCatName val="0"/>
          <c:showSerName val="0"/>
          <c:showPercent val="0"/>
          <c:showBubbleSize val="0"/>
        </c:dLbls>
        <c:marker val="1"/>
        <c:smooth val="0"/>
        <c:axId val="272895880"/>
        <c:axId val="272897840"/>
      </c:lineChart>
      <c:catAx>
        <c:axId val="272895880"/>
        <c:scaling>
          <c:orientation val="minMax"/>
        </c:scaling>
        <c:delete val="0"/>
        <c:axPos val="b"/>
        <c:numFmt formatCode="General" sourceLinked="0"/>
        <c:majorTickMark val="none"/>
        <c:minorTickMark val="none"/>
        <c:tickLblPos val="nextTo"/>
        <c:txPr>
          <a:bodyPr/>
          <a:lstStyle/>
          <a:p>
            <a:pPr>
              <a:defRPr sz="1100" b="0">
                <a:latin typeface="Arial" pitchFamily="34" charset="0"/>
                <a:cs typeface="Arial" pitchFamily="34" charset="0"/>
              </a:defRPr>
            </a:pPr>
            <a:endParaRPr lang="en-US"/>
          </a:p>
        </c:txPr>
        <c:crossAx val="272897840"/>
        <c:crosses val="autoZero"/>
        <c:auto val="1"/>
        <c:lblAlgn val="ctr"/>
        <c:lblOffset val="100"/>
        <c:noMultiLvlLbl val="0"/>
      </c:catAx>
      <c:valAx>
        <c:axId val="272897840"/>
        <c:scaling>
          <c:orientation val="minMax"/>
        </c:scaling>
        <c:delete val="1"/>
        <c:axPos val="l"/>
        <c:numFmt formatCode="0.0" sourceLinked="1"/>
        <c:majorTickMark val="none"/>
        <c:minorTickMark val="none"/>
        <c:tickLblPos val="none"/>
        <c:crossAx val="272895880"/>
        <c:crosses val="autoZero"/>
        <c:crossBetween val="between"/>
      </c:valAx>
    </c:plotArea>
    <c:legend>
      <c:legendPos val="b"/>
      <c:layout>
        <c:manualLayout>
          <c:xMode val="edge"/>
          <c:yMode val="edge"/>
          <c:x val="3.1927640305018525E-2"/>
          <c:y val="5.1042504207644626E-2"/>
          <c:w val="0.89999990850820688"/>
          <c:h val="6.4376305162493444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spPr>
    <a:ln>
      <a:noFill/>
    </a:ln>
  </c:spPr>
  <c:txPr>
    <a:bodyPr/>
    <a:lstStyle/>
    <a:p>
      <a:pPr>
        <a:defRPr sz="9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1951351645779485E-3"/>
          <c:y val="0.11035980614714452"/>
          <c:w val="0.97978272678692058"/>
          <c:h val="0.65292583097197854"/>
        </c:manualLayout>
      </c:layout>
      <c:lineChart>
        <c:grouping val="standard"/>
        <c:varyColors val="0"/>
        <c:ser>
          <c:idx val="0"/>
          <c:order val="0"/>
          <c:tx>
            <c:strRef>
              <c:f>'tusviin zarlaga'!$A$42</c:f>
              <c:strCache>
                <c:ptCount val="1"/>
                <c:pt idx="0">
                  <c:v>ТӨСВИЙН ЗАРЛАГА</c:v>
                </c:pt>
              </c:strCache>
            </c:strRef>
          </c:tx>
          <c:spPr>
            <a:ln>
              <a:solidFill>
                <a:srgbClr val="244A80"/>
              </a:solidFill>
            </a:ln>
          </c:spPr>
          <c:marker>
            <c:spPr>
              <a:solidFill>
                <a:srgbClr val="4EADAF"/>
              </a:solidFill>
              <a:ln>
                <a:solidFill>
                  <a:srgbClr val="244A80"/>
                </a:solidFill>
              </a:ln>
            </c:spPr>
          </c:marker>
          <c:dLbls>
            <c:spPr>
              <a:noFill/>
              <a:ln>
                <a:noFill/>
              </a:ln>
              <a:effectLst/>
            </c:spPr>
            <c:txPr>
              <a:bodyPr/>
              <a:lstStyle/>
              <a:p>
                <a:pPr>
                  <a:defRPr sz="1100" b="0">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'tusviin zarlaga'!$B$41:$E$41</c:f>
              <c:strCache>
                <c:ptCount val="4"/>
                <c:pt idx="0">
                  <c:v>2018 I-II</c:v>
                </c:pt>
                <c:pt idx="1">
                  <c:v>2019 I-II</c:v>
                </c:pt>
                <c:pt idx="2">
                  <c:v>2020 I-II</c:v>
                </c:pt>
                <c:pt idx="3">
                  <c:v>2021 I-II</c:v>
                </c:pt>
              </c:strCache>
            </c:strRef>
          </c:cat>
          <c:val>
            <c:numRef>
              <c:f>'tusviin zarlaga'!$B$42:$E$42</c:f>
              <c:numCache>
                <c:formatCode>0.0</c:formatCode>
                <c:ptCount val="4"/>
                <c:pt idx="0">
                  <c:v>9348.7999999999993</c:v>
                </c:pt>
                <c:pt idx="1">
                  <c:v>9992.6</c:v>
                </c:pt>
                <c:pt idx="2">
                  <c:v>11504.900000000001</c:v>
                </c:pt>
                <c:pt idx="3">
                  <c:v>9666.260000000002</c:v>
                </c:pt>
              </c:numCache>
            </c:numRef>
          </c:val>
          <c:smooth val="0"/>
          <c:extLst>
            <c:ext xmlns:c16="http://schemas.microsoft.com/office/drawing/2014/chart" uri="{C3380CC4-5D6E-409C-BE32-E72D297353CC}">
              <c16:uniqueId val="{00000000-7C9A-46F9-B613-3985EC8447A5}"/>
            </c:ext>
          </c:extLst>
        </c:ser>
        <c:dLbls>
          <c:showLegendKey val="0"/>
          <c:showVal val="1"/>
          <c:showCatName val="0"/>
          <c:showSerName val="0"/>
          <c:showPercent val="0"/>
          <c:showBubbleSize val="0"/>
        </c:dLbls>
        <c:marker val="1"/>
        <c:smooth val="0"/>
        <c:axId val="272894312"/>
        <c:axId val="272892352"/>
      </c:lineChart>
      <c:catAx>
        <c:axId val="272894312"/>
        <c:scaling>
          <c:orientation val="minMax"/>
        </c:scaling>
        <c:delete val="0"/>
        <c:axPos val="b"/>
        <c:numFmt formatCode="General" sourceLinked="0"/>
        <c:majorTickMark val="out"/>
        <c:minorTickMark val="none"/>
        <c:tickLblPos val="nextTo"/>
        <c:txPr>
          <a:bodyPr/>
          <a:lstStyle/>
          <a:p>
            <a:pPr>
              <a:defRPr sz="1100" b="0">
                <a:latin typeface="Arial" pitchFamily="34" charset="0"/>
                <a:cs typeface="Arial" pitchFamily="34" charset="0"/>
              </a:defRPr>
            </a:pPr>
            <a:endParaRPr lang="en-US"/>
          </a:p>
        </c:txPr>
        <c:crossAx val="272892352"/>
        <c:crosses val="autoZero"/>
        <c:auto val="1"/>
        <c:lblAlgn val="ctr"/>
        <c:lblOffset val="100"/>
        <c:noMultiLvlLbl val="0"/>
      </c:catAx>
      <c:valAx>
        <c:axId val="272892352"/>
        <c:scaling>
          <c:orientation val="minMax"/>
        </c:scaling>
        <c:delete val="1"/>
        <c:axPos val="l"/>
        <c:numFmt formatCode="0.0" sourceLinked="1"/>
        <c:majorTickMark val="out"/>
        <c:minorTickMark val="none"/>
        <c:tickLblPos val="none"/>
        <c:crossAx val="272894312"/>
        <c:crosses val="autoZero"/>
        <c:crossBetween val="between"/>
      </c:valAx>
      <c:spPr>
        <a:noFill/>
      </c:spPr>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33087017439907"/>
          <c:y val="0.11181845613241853"/>
          <c:w val="0.67257038561735849"/>
          <c:h val="0.72598048605625143"/>
        </c:manualLayout>
      </c:layout>
      <c:doughnutChart>
        <c:varyColors val="1"/>
        <c:ser>
          <c:idx val="0"/>
          <c:order val="0"/>
          <c:spPr>
            <a:ln>
              <a:solidFill>
                <a:schemeClr val="bg1"/>
              </a:solidFill>
            </a:ln>
          </c:spPr>
          <c:dPt>
            <c:idx val="0"/>
            <c:bubble3D val="0"/>
            <c:spPr>
              <a:solidFill>
                <a:srgbClr val="377A98"/>
              </a:solidFill>
              <a:ln>
                <a:solidFill>
                  <a:schemeClr val="bg1"/>
                </a:solidFill>
              </a:ln>
            </c:spPr>
            <c:extLst>
              <c:ext xmlns:c16="http://schemas.microsoft.com/office/drawing/2014/chart" uri="{C3380CC4-5D6E-409C-BE32-E72D297353CC}">
                <c16:uniqueId val="{00000001-13DA-4900-924C-E459CD3CD208}"/>
              </c:ext>
            </c:extLst>
          </c:dPt>
          <c:dPt>
            <c:idx val="1"/>
            <c:bubble3D val="0"/>
            <c:spPr>
              <a:solidFill>
                <a:srgbClr val="4EADAF"/>
              </a:solidFill>
              <a:ln>
                <a:solidFill>
                  <a:schemeClr val="bg1"/>
                </a:solidFill>
              </a:ln>
            </c:spPr>
            <c:extLst>
              <c:ext xmlns:c16="http://schemas.microsoft.com/office/drawing/2014/chart" uri="{C3380CC4-5D6E-409C-BE32-E72D297353CC}">
                <c16:uniqueId val="{00000003-13DA-4900-924C-E459CD3CD208}"/>
              </c:ext>
            </c:extLst>
          </c:dPt>
          <c:dPt>
            <c:idx val="2"/>
            <c:bubble3D val="0"/>
            <c:spPr>
              <a:solidFill>
                <a:srgbClr val="69CBAF"/>
              </a:solidFill>
              <a:ln>
                <a:solidFill>
                  <a:schemeClr val="bg1"/>
                </a:solidFill>
              </a:ln>
            </c:spPr>
            <c:extLst>
              <c:ext xmlns:c16="http://schemas.microsoft.com/office/drawing/2014/chart" uri="{C3380CC4-5D6E-409C-BE32-E72D297353CC}">
                <c16:uniqueId val="{00000005-13DA-4900-924C-E459CD3CD208}"/>
              </c:ext>
            </c:extLst>
          </c:dPt>
          <c:dPt>
            <c:idx val="3"/>
            <c:bubble3D val="0"/>
            <c:spPr>
              <a:solidFill>
                <a:srgbClr val="88DEB0"/>
              </a:solidFill>
              <a:ln>
                <a:solidFill>
                  <a:schemeClr val="bg1"/>
                </a:solidFill>
              </a:ln>
            </c:spPr>
            <c:extLst>
              <c:ext xmlns:c16="http://schemas.microsoft.com/office/drawing/2014/chart" uri="{C3380CC4-5D6E-409C-BE32-E72D297353CC}">
                <c16:uniqueId val="{00000007-13DA-4900-924C-E459CD3CD208}"/>
              </c:ext>
            </c:extLst>
          </c:dPt>
          <c:dLbls>
            <c:dLbl>
              <c:idx val="0"/>
              <c:layout>
                <c:manualLayout>
                  <c:x val="0.13333330290236153"/>
                  <c:y val="0.2400872751037032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DA-4900-924C-E459CD3CD208}"/>
                </c:ext>
              </c:extLst>
            </c:dLbl>
            <c:dLbl>
              <c:idx val="1"/>
              <c:layout>
                <c:manualLayout>
                  <c:x val="-0.12753620277617192"/>
                  <c:y val="0.3247682526836524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DA-4900-924C-E459CD3CD208}"/>
                </c:ext>
              </c:extLst>
            </c:dLbl>
            <c:dLbl>
              <c:idx val="2"/>
              <c:layout>
                <c:manualLayout>
                  <c:x val="-0.33623180731899865"/>
                  <c:y val="0.1499068008025863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DA-4900-924C-E459CD3CD208}"/>
                </c:ext>
              </c:extLst>
            </c:dLbl>
            <c:dLbl>
              <c:idx val="3"/>
              <c:layout>
                <c:manualLayout>
                  <c:x val="-0.35504476662221462"/>
                  <c:y val="-0.1009429472730329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DA-4900-924C-E459CD3CD208}"/>
                </c:ext>
              </c:extLst>
            </c:dLbl>
            <c:dLbl>
              <c:idx val="4"/>
              <c:layout>
                <c:manualLayout>
                  <c:x val="0.27380639648376209"/>
                  <c:y val="-0.1012025815243633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DA-4900-924C-E459CD3CD208}"/>
                </c:ext>
              </c:extLst>
            </c:dLbl>
            <c:dLbl>
              <c:idx val="5"/>
              <c:layout>
                <c:manualLayout>
                  <c:x val="0.26348367831024117"/>
                  <c:y val="-7.345021307423101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3DA-4900-924C-E459CD3CD208}"/>
                </c:ext>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'tusviin zarlaga'!$R$9:$R$13</c:f>
              <c:strCache>
                <c:ptCount val="5"/>
                <c:pt idx="0">
                  <c:v>   Цалин хөлс</c:v>
                </c:pt>
                <c:pt idx="1">
                  <c:v>   НДШ</c:v>
                </c:pt>
                <c:pt idx="2">
                  <c:v>   Бусад зардал</c:v>
                </c:pt>
                <c:pt idx="3">
                  <c:v>  Урсгал шилжүүлэг</c:v>
                </c:pt>
                <c:pt idx="4">
                  <c:v>  Хөрөнгө оруулалт</c:v>
                </c:pt>
              </c:strCache>
            </c:strRef>
          </c:cat>
          <c:val>
            <c:numRef>
              <c:f>'tusviin zarlaga'!$S$9:$S$13</c:f>
              <c:numCache>
                <c:formatCode>0.0</c:formatCode>
                <c:ptCount val="5"/>
                <c:pt idx="0">
                  <c:v>70.159503261861346</c:v>
                </c:pt>
                <c:pt idx="1">
                  <c:v>8.6638472377113782</c:v>
                </c:pt>
                <c:pt idx="2">
                  <c:v>20.113259937142182</c:v>
                </c:pt>
                <c:pt idx="3">
                  <c:v>0.12610875354066617</c:v>
                </c:pt>
                <c:pt idx="4">
                  <c:v>0.93728080974440964</c:v>
                </c:pt>
              </c:numCache>
            </c:numRef>
          </c:val>
          <c:extLst>
            <c:ext xmlns:c16="http://schemas.microsoft.com/office/drawing/2014/chart" uri="{C3380CC4-5D6E-409C-BE32-E72D297353CC}">
              <c16:uniqueId val="{0000000A-13DA-4900-924C-E459CD3CD208}"/>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0"/>
          <c:showCatName val="0"/>
          <c:showSerName val="0"/>
          <c:showPercent val="0"/>
          <c:showBubbleSize val="0"/>
        </c:dLbls>
        <c:gapWidth val="26"/>
        <c:overlap val="-25"/>
        <c:axId val="121448320"/>
        <c:axId val="122505144"/>
      </c:barChart>
      <c:catAx>
        <c:axId val="121448320"/>
        <c:scaling>
          <c:orientation val="minMax"/>
        </c:scaling>
        <c:delete val="0"/>
        <c:axPos val="l"/>
        <c:numFmt formatCode="General" sourceLinked="1"/>
        <c:majorTickMark val="none"/>
        <c:minorTickMark val="none"/>
        <c:tickLblPos val="nextTo"/>
        <c:txPr>
          <a:bodyPr rot="0" vert="horz"/>
          <a:lstStyle/>
          <a:p>
            <a:pPr>
              <a:defRPr sz="1000" b="0" i="0" u="none" strike="noStrike" baseline="0">
                <a:solidFill>
                  <a:srgbClr val="000000"/>
                </a:solidFill>
                <a:latin typeface="Arial" pitchFamily="34" charset="0"/>
                <a:ea typeface="Calibri"/>
                <a:cs typeface="Arial" pitchFamily="34" charset="0"/>
              </a:defRPr>
            </a:pPr>
            <a:endParaRPr lang="en-US"/>
          </a:p>
        </c:txPr>
        <c:crossAx val="122505144"/>
        <c:crosses val="autoZero"/>
        <c:auto val="1"/>
        <c:lblAlgn val="ctr"/>
        <c:lblOffset val="100"/>
        <c:noMultiLvlLbl val="0"/>
      </c:catAx>
      <c:valAx>
        <c:axId val="122505144"/>
        <c:scaling>
          <c:orientation val="minMax"/>
        </c:scaling>
        <c:delete val="1"/>
        <c:axPos val="b"/>
        <c:numFmt formatCode="0.00" sourceLinked="1"/>
        <c:majorTickMark val="out"/>
        <c:minorTickMark val="none"/>
        <c:tickLblPos val="nextTo"/>
        <c:crossAx val="121448320"/>
        <c:crosses val="autoZero"/>
        <c:crossBetween val="between"/>
      </c:valAx>
      <c:spPr>
        <a:solidFill>
          <a:srgbClr val="FFFFFF"/>
        </a:solidFill>
        <a:ln w="25400">
          <a:noFill/>
        </a:ln>
      </c:spPr>
    </c:plotArea>
    <c:plotVisOnly val="1"/>
    <c:dispBlanksAs val="gap"/>
    <c:showDLblsOverMax val="0"/>
  </c:chart>
  <c:spPr>
    <a:solidFill>
      <a:srgbClr val="FFFFFF"/>
    </a:solidFill>
    <a:ln w="3175">
      <a:solidFill>
        <a:schemeClr val="bg1"/>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0.28585</cdr:x>
      <cdr:y>0.06051</cdr:y>
    </cdr:from>
    <cdr:to>
      <cdr:x>0.42895</cdr:x>
      <cdr:y>0.10746</cdr:y>
    </cdr:to>
    <cdr:sp macro="" textlink="">
      <cdr:nvSpPr>
        <cdr:cNvPr id="2" name="TextBox 15"/>
        <cdr:cNvSpPr txBox="1"/>
      </cdr:nvSpPr>
      <cdr:spPr>
        <a:xfrm xmlns:a="http://schemas.openxmlformats.org/drawingml/2006/main">
          <a:off x="1638330" y="254036"/>
          <a:ext cx="820179" cy="19709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mn-MN" sz="1200" b="1">
              <a:solidFill>
                <a:srgbClr val="377A98"/>
              </a:solidFill>
              <a:latin typeface="Arial" pitchFamily="34" charset="0"/>
              <a:cs typeface="Arial" pitchFamily="34" charset="0"/>
            </a:rPr>
            <a:t>Эрэгтэй</a:t>
          </a:r>
          <a:endParaRPr lang="en-US" sz="1200" b="1">
            <a:solidFill>
              <a:srgbClr val="377A98"/>
            </a:solidFill>
            <a:latin typeface="Arial" pitchFamily="34" charset="0"/>
            <a:cs typeface="Arial" pitchFamily="34" charset="0"/>
          </a:endParaRPr>
        </a:p>
      </cdr:txBody>
    </cdr:sp>
  </cdr:relSizeAnchor>
  <cdr:relSizeAnchor xmlns:cdr="http://schemas.openxmlformats.org/drawingml/2006/chartDrawing">
    <cdr:from>
      <cdr:x>0.67344</cdr:x>
      <cdr:y>0.06693</cdr:y>
    </cdr:from>
    <cdr:to>
      <cdr:x>0.81654</cdr:x>
      <cdr:y>0.11388</cdr:y>
    </cdr:to>
    <cdr:sp macro="" textlink="">
      <cdr:nvSpPr>
        <cdr:cNvPr id="3" name="TextBox 15"/>
        <cdr:cNvSpPr txBox="1"/>
      </cdr:nvSpPr>
      <cdr:spPr>
        <a:xfrm xmlns:a="http://schemas.openxmlformats.org/drawingml/2006/main">
          <a:off x="3859836" y="280982"/>
          <a:ext cx="820179" cy="19709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mn-MN" sz="1200" b="1" dirty="0">
              <a:solidFill>
                <a:srgbClr val="4EADAF"/>
              </a:solidFill>
              <a:latin typeface="Arial" pitchFamily="34" charset="0"/>
              <a:cs typeface="Arial" pitchFamily="34" charset="0"/>
            </a:rPr>
            <a:t>Эмэгтэй</a:t>
          </a:r>
          <a:endParaRPr lang="en-US" sz="1200" b="1" dirty="0">
            <a:solidFill>
              <a:srgbClr val="4EADAF"/>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0.20932</cdr:y>
    </cdr:from>
    <cdr:to>
      <cdr:x>0.0503</cdr:x>
      <cdr:y>0.79035</cdr:y>
    </cdr:to>
    <cdr:sp macro="" textlink="">
      <cdr:nvSpPr>
        <cdr:cNvPr id="2" name="TextBox 1"/>
        <cdr:cNvSpPr txBox="1"/>
      </cdr:nvSpPr>
      <cdr:spPr>
        <a:xfrm xmlns:a="http://schemas.openxmlformats.org/drawingml/2006/main">
          <a:off x="0" y="526351"/>
          <a:ext cx="218933" cy="1461058"/>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mn-MN" sz="1600" b="1">
              <a:solidFill>
                <a:schemeClr val="tx2"/>
              </a:solidFill>
            </a:rPr>
            <a:t>Өрхийн тоо </a:t>
          </a:r>
          <a:endParaRPr lang="en-US" sz="1600" b="1">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31A44DE7-D350-441A-8348-B063E5C2FC47}" type="datetimeFigureOut">
              <a:rPr lang="en-US" smtClean="0"/>
              <a:pPr/>
              <a:t>3/16/2021</a:t>
            </a:fld>
            <a:endParaRPr lang="en-US"/>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EF2D0AFC-6A1A-4B11-B1D2-8B922FC0DC87}" type="datetimeFigureOut">
              <a:rPr lang="en-US" smtClean="0"/>
              <a:pPr/>
              <a:t>3/16/2021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12</a:t>
            </a:fld>
            <a:endParaRPr lang="en-US"/>
          </a:p>
        </p:txBody>
      </p:sp>
    </p:spTree>
    <p:extLst>
      <p:ext uri="{BB962C8B-B14F-4D97-AF65-F5344CB8AC3E}">
        <p14:creationId xmlns:p14="http://schemas.microsoft.com/office/powerpoint/2010/main" val="104049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15</a:t>
            </a:fld>
            <a:endParaRPr lang="en-US"/>
          </a:p>
        </p:txBody>
      </p:sp>
    </p:spTree>
    <p:extLst>
      <p:ext uri="{BB962C8B-B14F-4D97-AF65-F5344CB8AC3E}">
        <p14:creationId xmlns:p14="http://schemas.microsoft.com/office/powerpoint/2010/main" val="82775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3/16/2021</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4"/>
          <p:cNvSpPr/>
          <p:nvPr/>
        </p:nvSpPr>
        <p:spPr>
          <a:xfrm>
            <a:off x="1161240" y="685800"/>
            <a:ext cx="7777606" cy="556260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solidFill>
            <a:srgbClr val="7FE7DD"/>
          </a:solidFill>
          <a:ln w="6350" cap="flat">
            <a:solidFill>
              <a:schemeClr val="tx2"/>
            </a:solidFill>
            <a:prstDash val="solid"/>
            <a:miter lim="400000"/>
          </a:ln>
          <a:effectLst/>
        </p:spPr>
        <p:txBody>
          <a:bodyPr wrap="square" lIns="0" tIns="0" rIns="0" bIns="0" numCol="1" anchor="ctr">
            <a:noAutofit/>
          </a:bodyPr>
          <a:lstStyle/>
          <a:p>
            <a:pPr lvl="0"/>
            <a:endParaRPr dirty="0">
              <a:solidFill>
                <a:srgbClr val="88DEB0"/>
              </a:solidFill>
            </a:endParaRPr>
          </a:p>
        </p:txBody>
      </p:sp>
      <p:sp>
        <p:nvSpPr>
          <p:cNvPr id="4" name="Shape 34"/>
          <p:cNvSpPr/>
          <p:nvPr/>
        </p:nvSpPr>
        <p:spPr>
          <a:xfrm>
            <a:off x="1161240" y="800100"/>
            <a:ext cx="7596554" cy="533400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solidFill>
            <a:srgbClr val="377A98"/>
          </a:solidFill>
          <a:ln w="6350" cap="flat">
            <a:solidFill>
              <a:srgbClr val="FFFFFF"/>
            </a:solidFill>
            <a:prstDash val="solid"/>
            <a:miter lim="400000"/>
          </a:ln>
          <a:effectLst/>
        </p:spPr>
        <p:txBody>
          <a:bodyPr wrap="square" lIns="0" tIns="0" rIns="0" bIns="0" numCol="1" anchor="ctr">
            <a:noAutofit/>
          </a:bodyPr>
          <a:lstStyle/>
          <a:p>
            <a:pPr lvl="0"/>
            <a:endParaRPr dirty="0">
              <a:solidFill>
                <a:srgbClr val="4EADAF"/>
              </a:solidFill>
            </a:endParaRPr>
          </a:p>
        </p:txBody>
      </p:sp>
      <p:sp>
        <p:nvSpPr>
          <p:cNvPr id="29" name="Rectangle 28"/>
          <p:cNvSpPr/>
          <p:nvPr/>
        </p:nvSpPr>
        <p:spPr>
          <a:xfrm>
            <a:off x="685800" y="2057400"/>
            <a:ext cx="7620000" cy="1754326"/>
          </a:xfrm>
          <a:prstGeom prst="rect">
            <a:avLst/>
          </a:prstGeom>
        </p:spPr>
        <p:txBody>
          <a:bodyPr wrap="square">
            <a:spAutoFit/>
          </a:bodyPr>
          <a:lstStyle/>
          <a:p>
            <a:pPr algn="ctr"/>
            <a:r>
              <a:rPr lang="mn-MN" sz="3600" b="1" dirty="0">
                <a:solidFill>
                  <a:srgbClr val="88DEB0"/>
                </a:solidFill>
                <a:latin typeface="Tahoma" charset="0"/>
                <a:ea typeface="Tahoma" charset="0"/>
                <a:cs typeface="Tahoma" charset="0"/>
              </a:rPr>
              <a:t>Увс аймгийн нийгэм, </a:t>
            </a:r>
            <a:endParaRPr lang="en-US" sz="3600" b="1" dirty="0">
              <a:solidFill>
                <a:srgbClr val="88DEB0"/>
              </a:solidFill>
              <a:latin typeface="Tahoma" charset="0"/>
              <a:ea typeface="Tahoma" charset="0"/>
              <a:cs typeface="Tahoma" charset="0"/>
            </a:endParaRPr>
          </a:p>
          <a:p>
            <a:pPr algn="ctr"/>
            <a:r>
              <a:rPr lang="mn-MN" sz="3600" b="1" dirty="0">
                <a:solidFill>
                  <a:srgbClr val="88DEB0"/>
                </a:solidFill>
                <a:latin typeface="Tahoma" charset="0"/>
                <a:ea typeface="Tahoma" charset="0"/>
                <a:cs typeface="Tahoma" charset="0"/>
              </a:rPr>
              <a:t>эдийн засгийн</a:t>
            </a:r>
            <a:r>
              <a:rPr lang="en-US" sz="3600" b="1" dirty="0">
                <a:solidFill>
                  <a:srgbClr val="88DEB0"/>
                </a:solidFill>
                <a:latin typeface="Tahoma" charset="0"/>
                <a:ea typeface="Tahoma" charset="0"/>
                <a:cs typeface="Tahoma" charset="0"/>
              </a:rPr>
              <a:t> </a:t>
            </a:r>
            <a:r>
              <a:rPr lang="mn-MN" sz="3600" b="1" dirty="0">
                <a:solidFill>
                  <a:srgbClr val="88DEB0"/>
                </a:solidFill>
                <a:latin typeface="Tahoma" charset="0"/>
                <a:ea typeface="Tahoma" charset="0"/>
                <a:cs typeface="Tahoma" charset="0"/>
              </a:rPr>
              <a:t>байдал</a:t>
            </a:r>
          </a:p>
          <a:p>
            <a:pPr algn="ctr"/>
            <a:r>
              <a:rPr lang="en-US" sz="3600" b="1" dirty="0">
                <a:solidFill>
                  <a:srgbClr val="88DEB0"/>
                </a:solidFill>
                <a:latin typeface="Tahoma" charset="0"/>
                <a:ea typeface="Tahoma" charset="0"/>
                <a:cs typeface="Tahoma" charset="0"/>
              </a:rPr>
              <a:t> </a:t>
            </a:r>
            <a:r>
              <a:rPr lang="mn-MN" sz="3600" b="1" dirty="0">
                <a:solidFill>
                  <a:srgbClr val="88DEB0"/>
                </a:solidFill>
                <a:latin typeface="Tahoma" charset="0"/>
                <a:ea typeface="Tahoma" charset="0"/>
                <a:cs typeface="Tahoma" charset="0"/>
              </a:rPr>
              <a:t>2021 оны</a:t>
            </a:r>
            <a:r>
              <a:rPr lang="en-US" sz="3600" b="1">
                <a:solidFill>
                  <a:srgbClr val="88DEB0"/>
                </a:solidFill>
                <a:latin typeface="Tahoma" charset="0"/>
                <a:ea typeface="Tahoma" charset="0"/>
                <a:cs typeface="Tahoma" charset="0"/>
              </a:rPr>
              <a:t> 2 </a:t>
            </a:r>
            <a:r>
              <a:rPr lang="mn-MN" sz="3600" b="1" dirty="0">
                <a:solidFill>
                  <a:srgbClr val="88DEB0"/>
                </a:solidFill>
                <a:latin typeface="Tahoma" charset="0"/>
                <a:ea typeface="Tahoma" charset="0"/>
                <a:cs typeface="Tahoma" charset="0"/>
              </a:rPr>
              <a:t>сард</a:t>
            </a:r>
            <a:endParaRPr lang="en-US" sz="3600" b="1" dirty="0">
              <a:solidFill>
                <a:srgbClr val="88DEB0"/>
              </a:solidFill>
              <a:latin typeface="Tahoma" charset="0"/>
              <a:ea typeface="Tahoma" charset="0"/>
              <a:cs typeface="Tahoma" charset="0"/>
            </a:endParaRPr>
          </a:p>
        </p:txBody>
      </p:sp>
      <p:pic>
        <p:nvPicPr>
          <p:cNvPr id="1026" name="Picture 2" descr="No description available."/>
          <p:cNvPicPr>
            <a:picLocks noChangeAspect="1" noChangeArrowheads="1"/>
          </p:cNvPicPr>
          <p:nvPr/>
        </p:nvPicPr>
        <p:blipFill rotWithShape="1">
          <a:blip r:embed="rId2">
            <a:extLst>
              <a:ext uri="{28A0092B-C50C-407E-A947-70E740481C1C}">
                <a14:useLocalDpi xmlns:a14="http://schemas.microsoft.com/office/drawing/2010/main" val="0"/>
              </a:ext>
            </a:extLst>
          </a:blip>
          <a:srcRect l="10535" r="13917" b="8087"/>
          <a:stretch/>
        </p:blipFill>
        <p:spPr bwMode="auto">
          <a:xfrm flipH="1">
            <a:off x="4114800" y="3811726"/>
            <a:ext cx="4191000" cy="173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33171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587" y="76200"/>
            <a:ext cx="7035503" cy="8763000"/>
          </a:xfrm>
          <a:prstGeom prst="rect">
            <a:avLst/>
          </a:prstGeom>
        </p:spPr>
      </p:pic>
      <p:sp>
        <p:nvSpPr>
          <p:cNvPr id="10" name="Rectangle 9"/>
          <p:cNvSpPr/>
          <p:nvPr/>
        </p:nvSpPr>
        <p:spPr>
          <a:xfrm>
            <a:off x="1193455" y="226367"/>
            <a:ext cx="5654767"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ЗЭЭЛ</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3048000" y="914400"/>
            <a:ext cx="5562600" cy="830997"/>
          </a:xfrm>
          <a:prstGeom prst="rect">
            <a:avLst/>
          </a:prstGeom>
        </p:spPr>
        <p:txBody>
          <a:bodyPr wrap="square">
            <a:spAutoFit/>
          </a:bodyPr>
          <a:lstStyle/>
          <a:p>
            <a:r>
              <a:rPr lang="mn-MN" sz="1600" dirty="0">
                <a:latin typeface="Arial" panose="020B0604020202020204" pitchFamily="34" charset="0"/>
                <a:cs typeface="Arial" panose="020B0604020202020204" pitchFamily="34" charset="0"/>
              </a:rPr>
              <a:t>Энэ оны эхний 2 сард </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63.8</a:t>
            </a:r>
            <a:r>
              <a:rPr lang="mn-MN" sz="1600" dirty="0">
                <a:latin typeface="Arial" panose="020B0604020202020204" pitchFamily="34" charset="0"/>
                <a:cs typeface="Arial" panose="020B0604020202020204" pitchFamily="34" charset="0"/>
              </a:rPr>
              <a:t> тэрбум төгрөгийн зээлийн үлдэгдэл байгаа нь  өнгөрсөн оны мөн үеэс </a:t>
            </a:r>
            <a:r>
              <a:rPr lang="en-US" sz="1600" dirty="0">
                <a:latin typeface="Arial" panose="020B0604020202020204" pitchFamily="34" charset="0"/>
                <a:cs typeface="Arial" panose="020B0604020202020204" pitchFamily="34" charset="0"/>
              </a:rPr>
              <a:t>1.4</a:t>
            </a:r>
            <a:r>
              <a:rPr lang="mn-MN" sz="1600" dirty="0">
                <a:latin typeface="Arial" panose="020B0604020202020204" pitchFamily="34" charset="0"/>
                <a:cs typeface="Arial" panose="020B0604020202020204" pitchFamily="34" charset="0"/>
              </a:rPr>
              <a:t> хувиар буурсан байна.</a:t>
            </a:r>
            <a:endParaRPr lang="en-US" sz="1600" dirty="0">
              <a:latin typeface="Arial" panose="020B0604020202020204" pitchFamily="34" charset="0"/>
              <a:cs typeface="Arial" panose="020B0604020202020204" pitchFamily="34" charset="0"/>
            </a:endParaRPr>
          </a:p>
        </p:txBody>
      </p:sp>
      <p:sp>
        <p:nvSpPr>
          <p:cNvPr id="12" name="Rectangle 11"/>
          <p:cNvSpPr/>
          <p:nvPr/>
        </p:nvSpPr>
        <p:spPr>
          <a:xfrm>
            <a:off x="1321394" y="1931148"/>
            <a:ext cx="8194814" cy="338554"/>
          </a:xfrm>
          <a:prstGeom prst="rect">
            <a:avLst/>
          </a:prstGeom>
        </p:spPr>
        <p:txBody>
          <a:bodyPr wrap="square">
            <a:spAutoFit/>
          </a:bodyPr>
          <a:lstStyle/>
          <a:p>
            <a:pPr algn="just"/>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1336048" y="3086244"/>
            <a:ext cx="8194814" cy="338554"/>
          </a:xfrm>
          <a:prstGeom prst="rect">
            <a:avLst/>
          </a:prstGeom>
        </p:spPr>
        <p:txBody>
          <a:bodyPr wrap="square">
            <a:spAutoFit/>
          </a:bodyPr>
          <a:lstStyle/>
          <a:p>
            <a:pPr algn="just"/>
            <a:endParaRPr lang="mn-MN"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3056430" y="3079854"/>
            <a:ext cx="5630370" cy="1077218"/>
          </a:xfrm>
          <a:prstGeom prst="rect">
            <a:avLst/>
          </a:prstGeom>
        </p:spPr>
        <p:txBody>
          <a:bodyPr wrap="square">
            <a:spAutoFit/>
          </a:bodyPr>
          <a:lstStyle/>
          <a:p>
            <a:pPr algn="just"/>
            <a:r>
              <a:rPr lang="en-US" sz="1600" dirty="0">
                <a:latin typeface="Arial" panose="020B0604020202020204" pitchFamily="34" charset="0"/>
                <a:cs typeface="Arial" panose="020B0604020202020204" pitchFamily="34" charset="0"/>
              </a:rPr>
              <a:t>6.3</a:t>
            </a:r>
            <a:r>
              <a:rPr lang="mn-MN" sz="1600" dirty="0">
                <a:latin typeface="Arial" panose="020B0604020202020204" pitchFamily="34" charset="0"/>
                <a:cs typeface="Arial" panose="020B0604020202020204" pitchFamily="34" charset="0"/>
              </a:rPr>
              <a:t> тэрбум төгрөгийн найдваргүй зээл байгаа нь нийт зээлийн өрийн үлдэгдлийн 3</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9 хувийг эзэлж байгаа бөгөөд өнгөрсөн оны мөн үеэс </a:t>
            </a:r>
            <a:r>
              <a:rPr lang="en-US" sz="1600" dirty="0">
                <a:latin typeface="Arial" panose="020B0604020202020204" pitchFamily="34" charset="0"/>
                <a:cs typeface="Arial" panose="020B0604020202020204" pitchFamily="34" charset="0"/>
              </a:rPr>
              <a:t>927.8</a:t>
            </a:r>
            <a:r>
              <a:rPr lang="mn-MN" sz="1600" dirty="0">
                <a:latin typeface="Arial" panose="020B0604020202020204" pitchFamily="34" charset="0"/>
                <a:cs typeface="Arial" panose="020B0604020202020204" pitchFamily="34" charset="0"/>
              </a:rPr>
              <a:t> сая төгрөгөөр буурсан байна</a:t>
            </a:r>
            <a:endParaRPr lang="mn-MN" sz="16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15" name="Rectangle 14"/>
          <p:cNvSpPr/>
          <p:nvPr/>
        </p:nvSpPr>
        <p:spPr>
          <a:xfrm>
            <a:off x="3056430" y="5376833"/>
            <a:ext cx="5825075" cy="830997"/>
          </a:xfrm>
          <a:prstGeom prst="rect">
            <a:avLst/>
          </a:prstGeom>
        </p:spPr>
        <p:txBody>
          <a:bodyPr wrap="square">
            <a:spAutoFit/>
          </a:bodyPr>
          <a:lstStyle/>
          <a:p>
            <a:r>
              <a:rPr lang="mn-MN" sz="1600" dirty="0">
                <a:latin typeface="Arial" panose="020B0604020202020204" pitchFamily="34" charset="0"/>
                <a:cs typeface="Arial" panose="020B0604020202020204" pitchFamily="34" charset="0"/>
              </a:rPr>
              <a:t>Нийт хадгаламжийн үлдэгдлийн 7</a:t>
            </a:r>
            <a:r>
              <a:rPr lang="en-US" sz="1600" dirty="0">
                <a:latin typeface="Arial" panose="020B0604020202020204" pitchFamily="34" charset="0"/>
                <a:cs typeface="Arial" panose="020B0604020202020204" pitchFamily="34" charset="0"/>
              </a:rPr>
              <a:t>7.4</a:t>
            </a:r>
            <a:r>
              <a:rPr lang="mn-MN" sz="1600" dirty="0">
                <a:latin typeface="Arial" panose="020B0604020202020204" pitchFamily="34" charset="0"/>
                <a:cs typeface="Arial" panose="020B0604020202020204" pitchFamily="34" charset="0"/>
              </a:rPr>
              <a:t> хувь нь хугацаатай, 2</a:t>
            </a:r>
            <a:r>
              <a:rPr lang="en-US" sz="1600" dirty="0">
                <a:latin typeface="Arial" panose="020B0604020202020204" pitchFamily="34" charset="0"/>
                <a:cs typeface="Arial" panose="020B0604020202020204" pitchFamily="34" charset="0"/>
              </a:rPr>
              <a:t>2</a:t>
            </a:r>
            <a:r>
              <a:rPr lang="mn-MN"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6</a:t>
            </a:r>
            <a:r>
              <a:rPr lang="mn-MN" sz="1600" dirty="0">
                <a:latin typeface="Arial" panose="020B0604020202020204" pitchFamily="34" charset="0"/>
                <a:cs typeface="Arial" panose="020B0604020202020204" pitchFamily="34" charset="0"/>
              </a:rPr>
              <a:t> хувь нь хугацаагүй хадгаламж байна.Хадгаламж эзэмшигчдийн тоо 80.</a:t>
            </a:r>
            <a:r>
              <a:rPr lang="en-US" sz="1600" dirty="0">
                <a:latin typeface="Arial" panose="020B0604020202020204" pitchFamily="34" charset="0"/>
                <a:cs typeface="Arial" panose="020B0604020202020204" pitchFamily="34" charset="0"/>
              </a:rPr>
              <a:t>3</a:t>
            </a:r>
            <a:r>
              <a:rPr lang="mn-MN" sz="1600" dirty="0">
                <a:latin typeface="Arial" panose="020B0604020202020204" pitchFamily="34" charset="0"/>
                <a:cs typeface="Arial" panose="020B0604020202020204" pitchFamily="34" charset="0"/>
              </a:rPr>
              <a:t> мянгад хүрсэн байна.</a:t>
            </a:r>
            <a:endParaRPr lang="en-US" sz="16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071117"/>
            <a:ext cx="1566496" cy="2798649"/>
          </a:xfrm>
          <a:prstGeom prst="rect">
            <a:avLst/>
          </a:prstGeom>
        </p:spPr>
      </p:pic>
      <p:sp>
        <p:nvSpPr>
          <p:cNvPr id="2" name="TextBox 1"/>
          <p:cNvSpPr txBox="1"/>
          <p:nvPr/>
        </p:nvSpPr>
        <p:spPr>
          <a:xfrm>
            <a:off x="3048000" y="2186710"/>
            <a:ext cx="5486400" cy="584775"/>
          </a:xfrm>
          <a:prstGeom prst="rect">
            <a:avLst/>
          </a:prstGeom>
          <a:noFill/>
        </p:spPr>
        <p:txBody>
          <a:bodyPr wrap="square" rtlCol="0">
            <a:spAutoFit/>
          </a:bodyPr>
          <a:lstStyle/>
          <a:p>
            <a:pPr algn="just"/>
            <a:r>
              <a:rPr lang="mn-MN" sz="1600" dirty="0">
                <a:latin typeface="Arial" panose="020B0604020202020204" pitchFamily="34" charset="0"/>
                <a:ea typeface="Tahoma" panose="020B0604030504040204" pitchFamily="34" charset="0"/>
                <a:cs typeface="Arial" panose="020B0604020202020204" pitchFamily="34" charset="0"/>
              </a:rPr>
              <a:t>Хугацаа хэтэрсэн зээлийн өрийн үлдэгдэл </a:t>
            </a:r>
            <a:r>
              <a:rPr lang="en-US" sz="1600" dirty="0">
                <a:latin typeface="Arial" panose="020B0604020202020204" pitchFamily="34" charset="0"/>
                <a:ea typeface="Tahoma" panose="020B0604030504040204" pitchFamily="34" charset="0"/>
                <a:cs typeface="Arial" panose="020B0604020202020204" pitchFamily="34" charset="0"/>
              </a:rPr>
              <a:t>4.0</a:t>
            </a:r>
            <a:r>
              <a:rPr lang="mn-MN" sz="1600" dirty="0">
                <a:latin typeface="Arial" panose="020B0604020202020204" pitchFamily="34" charset="0"/>
                <a:ea typeface="Tahoma" panose="020B0604030504040204" pitchFamily="34" charset="0"/>
                <a:cs typeface="Arial" panose="020B0604020202020204" pitchFamily="34" charset="0"/>
              </a:rPr>
              <a:t> тэрбум төгрөг болж  өмнөх оны мөн үеэс </a:t>
            </a:r>
            <a:r>
              <a:rPr lang="en-US" sz="1600" dirty="0">
                <a:latin typeface="Arial" panose="020B0604020202020204" pitchFamily="34" charset="0"/>
                <a:ea typeface="Tahoma" panose="020B0604030504040204" pitchFamily="34" charset="0"/>
                <a:cs typeface="Arial" panose="020B0604020202020204" pitchFamily="34" charset="0"/>
              </a:rPr>
              <a:t>4.1</a:t>
            </a:r>
            <a:r>
              <a:rPr lang="mn-MN" sz="1600" dirty="0">
                <a:latin typeface="Arial" panose="020B0604020202020204" pitchFamily="34" charset="0"/>
                <a:ea typeface="Tahoma" panose="020B0604030504040204" pitchFamily="34" charset="0"/>
                <a:cs typeface="Arial" panose="020B0604020202020204" pitchFamily="34" charset="0"/>
              </a:rPr>
              <a:t> % өсчээ. </a:t>
            </a:r>
          </a:p>
        </p:txBody>
      </p:sp>
      <p:sp>
        <p:nvSpPr>
          <p:cNvPr id="17" name="Rectangle 16"/>
          <p:cNvSpPr/>
          <p:nvPr/>
        </p:nvSpPr>
        <p:spPr>
          <a:xfrm>
            <a:off x="3048000" y="4241340"/>
            <a:ext cx="5562600" cy="830997"/>
          </a:xfrm>
          <a:prstGeom prst="rect">
            <a:avLst/>
          </a:prstGeom>
        </p:spPr>
        <p:txBody>
          <a:bodyPr wrap="square">
            <a:spAutoFit/>
          </a:bodyPr>
          <a:lstStyle/>
          <a:p>
            <a:r>
              <a:rPr lang="mn-MN" sz="1600" dirty="0">
                <a:latin typeface="Arial" panose="020B0604020202020204" pitchFamily="34" charset="0"/>
                <a:cs typeface="Arial" panose="020B0604020202020204" pitchFamily="34" charset="0"/>
              </a:rPr>
              <a:t>Нийт хадгаламжийн үлдэгдэл </a:t>
            </a:r>
            <a:r>
              <a:rPr lang="en-US" sz="1600" dirty="0">
                <a:latin typeface="Arial" panose="020B0604020202020204" pitchFamily="34" charset="0"/>
                <a:cs typeface="Arial" panose="020B0604020202020204" pitchFamily="34" charset="0"/>
              </a:rPr>
              <a:t>183.4</a:t>
            </a:r>
            <a:r>
              <a:rPr lang="mn-MN" sz="1600" dirty="0">
                <a:latin typeface="Arial" panose="020B0604020202020204" pitchFamily="34" charset="0"/>
                <a:cs typeface="Arial" panose="020B0604020202020204" pitchFamily="34" charset="0"/>
              </a:rPr>
              <a:t> тэрбум төгрөг болсон нь өнгөрсөн оны мөн үеэс </a:t>
            </a:r>
            <a:r>
              <a:rPr lang="en-US" sz="1600" dirty="0">
                <a:latin typeface="Arial" panose="020B0604020202020204" pitchFamily="34" charset="0"/>
                <a:cs typeface="Arial" panose="020B0604020202020204" pitchFamily="34" charset="0"/>
              </a:rPr>
              <a:t>52.0</a:t>
            </a:r>
            <a:r>
              <a:rPr lang="mn-M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39.5</a:t>
            </a:r>
            <a:r>
              <a:rPr lang="mn-MN" sz="1600" dirty="0">
                <a:latin typeface="Arial" panose="020B0604020202020204" pitchFamily="34" charset="0"/>
                <a:cs typeface="Arial" panose="020B0604020202020204" pitchFamily="34" charset="0"/>
              </a:rPr>
              <a:t> %) тэрбум төгрөгөөр өссөн байна.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17619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374842"/>
            <a:ext cx="8077200" cy="461665"/>
          </a:xfrm>
          <a:prstGeom prst="rect">
            <a:avLst/>
          </a:prstGeom>
          <a:solidFill>
            <a:srgbClr val="00329B"/>
          </a:solidFill>
          <a:ln w="9525">
            <a:noFill/>
            <a:miter lim="800000"/>
            <a:headEnd/>
            <a:tailEnd/>
          </a:ln>
        </p:spPr>
        <p:txBody>
          <a:bodyPr wrap="square">
            <a:spAutoFit/>
          </a:bodyPr>
          <a:lstStyle/>
          <a:p>
            <a:pPr marL="514338" indent="-514338" algn="just">
              <a:spcBef>
                <a:spcPct val="20000"/>
              </a:spcBef>
              <a:buClr>
                <a:schemeClr val="accent6">
                  <a:lumMod val="50000"/>
                </a:schemeClr>
              </a:buClr>
              <a:buSzPct val="80000"/>
              <a:defRPr/>
            </a:pPr>
            <a:r>
              <a:rPr lang="mn-MN" sz="2400" b="1" dirty="0">
                <a:solidFill>
                  <a:schemeClr val="bg1"/>
                </a:solidFill>
                <a:latin typeface="Arial" pitchFamily="34" charset="0"/>
                <a:cs typeface="Arial" pitchFamily="34" charset="0"/>
              </a:rPr>
              <a:t>МАКРО ЭДИЙН ЗАСГИЙН ҮЗҮҮЛЭЛТ- Төсөв, санхүү</a:t>
            </a:r>
          </a:p>
        </p:txBody>
      </p:sp>
      <p:pic>
        <p:nvPicPr>
          <p:cNvPr id="49153" name="Picture 1" descr="\\exchange_server\TAMGIIN GAZAR\OLON NIITTEI HARILTSAH HELTES\Khanui.L\icons\Untitled-19.png"/>
          <p:cNvPicPr>
            <a:picLocks noChangeAspect="1" noChangeArrowheads="1"/>
          </p:cNvPicPr>
          <p:nvPr/>
        </p:nvPicPr>
        <p:blipFill>
          <a:blip r:embed="rId2" cstate="print"/>
          <a:srcRect/>
          <a:stretch>
            <a:fillRect/>
          </a:stretch>
        </p:blipFill>
        <p:spPr bwMode="auto">
          <a:xfrm>
            <a:off x="1689578" y="4644585"/>
            <a:ext cx="762000" cy="762000"/>
          </a:xfrm>
          <a:prstGeom prst="rect">
            <a:avLst/>
          </a:prstGeom>
          <a:noFill/>
        </p:spPr>
      </p:pic>
      <p:sp>
        <p:nvSpPr>
          <p:cNvPr id="2" name="TextBox 1"/>
          <p:cNvSpPr txBox="1"/>
          <p:nvPr/>
        </p:nvSpPr>
        <p:spPr>
          <a:xfrm>
            <a:off x="6553200" y="1088913"/>
            <a:ext cx="1981200" cy="923330"/>
          </a:xfrm>
          <a:prstGeom prst="rect">
            <a:avLst/>
          </a:prstGeom>
          <a:noFill/>
        </p:spPr>
        <p:txBody>
          <a:bodyPr wrap="square" rtlCol="0">
            <a:spAutoFit/>
          </a:bodyPr>
          <a:lstStyle/>
          <a:p>
            <a:r>
              <a:rPr lang="mn-MN" b="1" dirty="0">
                <a:solidFill>
                  <a:srgbClr val="FF0000"/>
                </a:solidFill>
                <a:latin typeface="Arial" pitchFamily="34" charset="0"/>
                <a:cs typeface="Arial" pitchFamily="34" charset="0"/>
              </a:rPr>
              <a:t>Орон нутагт олгох дэмжлэг, тусламж  </a:t>
            </a:r>
            <a:r>
              <a:rPr lang="en-US" b="1" dirty="0">
                <a:solidFill>
                  <a:srgbClr val="FF0000"/>
                </a:solidFill>
                <a:latin typeface="Arial" pitchFamily="34" charset="0"/>
                <a:cs typeface="Arial" pitchFamily="34" charset="0"/>
              </a:rPr>
              <a:t>44.5</a:t>
            </a:r>
            <a:r>
              <a:rPr lang="mn-MN" b="1" dirty="0">
                <a:solidFill>
                  <a:srgbClr val="FF0000"/>
                </a:solidFill>
                <a:latin typeface="Arial" pitchFamily="34" charset="0"/>
                <a:cs typeface="Arial" pitchFamily="34" charset="0"/>
              </a:rPr>
              <a:t>%</a:t>
            </a:r>
            <a:endParaRPr lang="en-US" b="1" dirty="0">
              <a:solidFill>
                <a:srgbClr val="FF0000"/>
              </a:solidFill>
              <a:latin typeface="Arial" pitchFamily="34" charset="0"/>
              <a:cs typeface="Arial" pitchFamily="34" charset="0"/>
            </a:endParaRPr>
          </a:p>
        </p:txBody>
      </p:sp>
      <p:sp>
        <p:nvSpPr>
          <p:cNvPr id="7" name="Down Arrow 6"/>
          <p:cNvSpPr/>
          <p:nvPr/>
        </p:nvSpPr>
        <p:spPr>
          <a:xfrm rot="10800000" flipV="1">
            <a:off x="8484577" y="1305097"/>
            <a:ext cx="533400" cy="43439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64923" y="2277008"/>
            <a:ext cx="1905000" cy="923330"/>
          </a:xfrm>
          <a:prstGeom prst="rect">
            <a:avLst/>
          </a:prstGeom>
          <a:noFill/>
        </p:spPr>
        <p:txBody>
          <a:bodyPr wrap="square" rtlCol="0">
            <a:spAutoFit/>
          </a:bodyPr>
          <a:lstStyle/>
          <a:p>
            <a:r>
              <a:rPr lang="mn-MN" b="1" dirty="0">
                <a:solidFill>
                  <a:srgbClr val="244A80"/>
                </a:solidFill>
                <a:latin typeface="Arial" pitchFamily="34" charset="0"/>
                <a:cs typeface="Arial" pitchFamily="34" charset="0"/>
              </a:rPr>
              <a:t>Аймгийн төсвийн орлого 17.2</a:t>
            </a:r>
            <a:r>
              <a:rPr lang="en-US" b="1" dirty="0">
                <a:solidFill>
                  <a:srgbClr val="244A80"/>
                </a:solidFill>
                <a:latin typeface="Arial" pitchFamily="34" charset="0"/>
                <a:cs typeface="Arial" pitchFamily="34" charset="0"/>
              </a:rPr>
              <a:t>% </a:t>
            </a:r>
          </a:p>
        </p:txBody>
      </p:sp>
      <p:sp>
        <p:nvSpPr>
          <p:cNvPr id="9" name="Up Arrow 8"/>
          <p:cNvSpPr/>
          <p:nvPr/>
        </p:nvSpPr>
        <p:spPr>
          <a:xfrm>
            <a:off x="8382000" y="2578008"/>
            <a:ext cx="533400" cy="4116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66446" y="3705236"/>
            <a:ext cx="3405553" cy="646331"/>
          </a:xfrm>
          <a:prstGeom prst="rect">
            <a:avLst/>
          </a:prstGeom>
          <a:noFill/>
        </p:spPr>
        <p:txBody>
          <a:bodyPr wrap="square" rtlCol="0">
            <a:spAutoFit/>
          </a:bodyPr>
          <a:lstStyle/>
          <a:p>
            <a:r>
              <a:rPr lang="mn-MN" b="1" dirty="0">
                <a:solidFill>
                  <a:srgbClr val="152069"/>
                </a:solidFill>
                <a:latin typeface="Arial" pitchFamily="34" charset="0"/>
                <a:cs typeface="Arial" pitchFamily="34" charset="0"/>
              </a:rPr>
              <a:t>Аймгийн төсвийн орлогын бүтэц 2021-</a:t>
            </a:r>
            <a:r>
              <a:rPr lang="en-US" b="1" dirty="0">
                <a:solidFill>
                  <a:srgbClr val="152069"/>
                </a:solidFill>
                <a:latin typeface="Arial" pitchFamily="34" charset="0"/>
                <a:cs typeface="Arial" pitchFamily="34" charset="0"/>
              </a:rPr>
              <a:t> I-II</a:t>
            </a:r>
            <a:r>
              <a:rPr lang="mn-MN" b="1" dirty="0">
                <a:solidFill>
                  <a:srgbClr val="152069"/>
                </a:solidFill>
                <a:latin typeface="Arial" pitchFamily="34" charset="0"/>
                <a:cs typeface="Arial" pitchFamily="34" charset="0"/>
              </a:rPr>
              <a:t>, хувиар</a:t>
            </a:r>
            <a:endParaRPr lang="en-US" b="1" dirty="0">
              <a:solidFill>
                <a:srgbClr val="152069"/>
              </a:solidFill>
              <a:latin typeface="Arial" pitchFamily="34" charset="0"/>
              <a:cs typeface="Arial"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3696593049"/>
              </p:ext>
            </p:extLst>
          </p:nvPr>
        </p:nvGraphicFramePr>
        <p:xfrm>
          <a:off x="3745523" y="3615980"/>
          <a:ext cx="5181600" cy="28453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762869439"/>
              </p:ext>
            </p:extLst>
          </p:nvPr>
        </p:nvGraphicFramePr>
        <p:xfrm>
          <a:off x="414048" y="1065247"/>
          <a:ext cx="6443952" cy="26399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797708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419870"/>
            <a:ext cx="8077200" cy="461665"/>
          </a:xfrm>
          <a:prstGeom prst="rect">
            <a:avLst/>
          </a:prstGeom>
          <a:solidFill>
            <a:srgbClr val="00329B"/>
          </a:solidFill>
          <a:ln w="9525">
            <a:noFill/>
            <a:miter lim="800000"/>
            <a:headEnd/>
            <a:tailEnd/>
          </a:ln>
        </p:spPr>
        <p:txBody>
          <a:bodyPr wrap="square">
            <a:spAutoFit/>
          </a:bodyPr>
          <a:lstStyle/>
          <a:p>
            <a:pPr marL="514338" indent="-514338" algn="just">
              <a:spcBef>
                <a:spcPct val="20000"/>
              </a:spcBef>
              <a:buClr>
                <a:schemeClr val="accent6">
                  <a:lumMod val="50000"/>
                </a:schemeClr>
              </a:buClr>
              <a:buSzPct val="80000"/>
              <a:defRPr/>
            </a:pPr>
            <a:r>
              <a:rPr lang="mn-MN" sz="2400" b="1" dirty="0">
                <a:solidFill>
                  <a:schemeClr val="bg1"/>
                </a:solidFill>
                <a:latin typeface="Arial" pitchFamily="34" charset="0"/>
                <a:cs typeface="Arial" pitchFamily="34" charset="0"/>
              </a:rPr>
              <a:t>МАКРО ЭДИЙН ЗАСГИЙН ҮЗҮҮЛЭЛТ- Төсөв, санхүү</a:t>
            </a:r>
          </a:p>
        </p:txBody>
      </p:sp>
      <p:pic>
        <p:nvPicPr>
          <p:cNvPr id="49153" name="Picture 1" descr="\\exchange_server\TAMGIIN GAZAR\OLON NIITTEI HARILTSAH HELTES\Khanui.L\icons\Untitled-19.png"/>
          <p:cNvPicPr>
            <a:picLocks noChangeAspect="1" noChangeArrowheads="1"/>
          </p:cNvPicPr>
          <p:nvPr/>
        </p:nvPicPr>
        <p:blipFill>
          <a:blip r:embed="rId3" cstate="print"/>
          <a:srcRect/>
          <a:stretch>
            <a:fillRect/>
          </a:stretch>
        </p:blipFill>
        <p:spPr bwMode="auto">
          <a:xfrm>
            <a:off x="1447800" y="5035405"/>
            <a:ext cx="762000" cy="762000"/>
          </a:xfrm>
          <a:prstGeom prst="rect">
            <a:avLst/>
          </a:prstGeom>
          <a:noFill/>
        </p:spPr>
      </p:pic>
      <p:sp>
        <p:nvSpPr>
          <p:cNvPr id="16" name="TextBox 15"/>
          <p:cNvSpPr txBox="1"/>
          <p:nvPr/>
        </p:nvSpPr>
        <p:spPr>
          <a:xfrm>
            <a:off x="1752600" y="971121"/>
            <a:ext cx="3657600" cy="276999"/>
          </a:xfrm>
          <a:prstGeom prst="rect">
            <a:avLst/>
          </a:prstGeom>
          <a:noFill/>
        </p:spPr>
        <p:txBody>
          <a:bodyPr wrap="square" rtlCol="0">
            <a:spAutoFit/>
          </a:bodyPr>
          <a:lstStyle/>
          <a:p>
            <a:pPr algn="ctr"/>
            <a:r>
              <a:rPr lang="mn-MN" sz="1200" b="1" dirty="0">
                <a:solidFill>
                  <a:srgbClr val="152069"/>
                </a:solidFill>
                <a:latin typeface="Arial" pitchFamily="34" charset="0"/>
                <a:cs typeface="Arial" pitchFamily="34" charset="0"/>
              </a:rPr>
              <a:t>Улс, орон нутгийн төсвийн зарлага</a:t>
            </a:r>
            <a:endParaRPr lang="en-US" sz="1200" b="1" dirty="0">
              <a:solidFill>
                <a:srgbClr val="152069"/>
              </a:solidFill>
              <a:latin typeface="Arial" pitchFamily="34" charset="0"/>
              <a:cs typeface="Arial" pitchFamily="34" charset="0"/>
            </a:endParaRPr>
          </a:p>
        </p:txBody>
      </p:sp>
      <p:sp>
        <p:nvSpPr>
          <p:cNvPr id="18" name="TextBox 17"/>
          <p:cNvSpPr txBox="1"/>
          <p:nvPr/>
        </p:nvSpPr>
        <p:spPr>
          <a:xfrm>
            <a:off x="6781800" y="1109620"/>
            <a:ext cx="2057400" cy="1754326"/>
          </a:xfrm>
          <a:prstGeom prst="rect">
            <a:avLst/>
          </a:prstGeom>
          <a:noFill/>
        </p:spPr>
        <p:txBody>
          <a:bodyPr wrap="square" rtlCol="0">
            <a:spAutoFit/>
          </a:bodyPr>
          <a:lstStyle/>
          <a:p>
            <a:pPr algn="just"/>
            <a:r>
              <a:rPr lang="mn-MN" dirty="0"/>
              <a:t>Орон нутгийн төсвийн зарлага </a:t>
            </a:r>
            <a:r>
              <a:rPr lang="en-US" dirty="0"/>
              <a:t>9.7 </a:t>
            </a:r>
            <a:r>
              <a:rPr lang="mn-MN" dirty="0"/>
              <a:t>тэрбум төгрөгт хүрч өнгөрсөн оны мөн үеэс 1</a:t>
            </a:r>
            <a:r>
              <a:rPr lang="en-US" dirty="0"/>
              <a:t>6.0</a:t>
            </a:r>
            <a:r>
              <a:rPr lang="mn-MN" dirty="0"/>
              <a:t> хувиар буурчээ. </a:t>
            </a:r>
            <a:endParaRPr lang="en-US" dirty="0"/>
          </a:p>
        </p:txBody>
      </p:sp>
      <p:sp>
        <p:nvSpPr>
          <p:cNvPr id="21" name="TextBox 20"/>
          <p:cNvSpPr txBox="1"/>
          <p:nvPr/>
        </p:nvSpPr>
        <p:spPr>
          <a:xfrm>
            <a:off x="1162661" y="3749073"/>
            <a:ext cx="1885340" cy="492443"/>
          </a:xfrm>
          <a:prstGeom prst="rect">
            <a:avLst/>
          </a:prstGeom>
          <a:noFill/>
        </p:spPr>
        <p:txBody>
          <a:bodyPr wrap="square" rtlCol="0">
            <a:spAutoFit/>
          </a:bodyPr>
          <a:lstStyle/>
          <a:p>
            <a:pPr algn="ctr"/>
            <a:r>
              <a:rPr lang="mn-MN" sz="1300" b="1" dirty="0">
                <a:solidFill>
                  <a:srgbClr val="152069"/>
                </a:solidFill>
              </a:rPr>
              <a:t>Төсвийн зарлагын бүтэц, хувиар, 2021 </a:t>
            </a:r>
            <a:r>
              <a:rPr lang="en-US" sz="1300" b="1" dirty="0">
                <a:solidFill>
                  <a:srgbClr val="152069"/>
                </a:solidFill>
              </a:rPr>
              <a:t>I-II</a:t>
            </a:r>
          </a:p>
        </p:txBody>
      </p:sp>
      <p:graphicFrame>
        <p:nvGraphicFramePr>
          <p:cNvPr id="11" name="Chart 10"/>
          <p:cNvGraphicFramePr>
            <a:graphicFrameLocks/>
          </p:cNvGraphicFramePr>
          <p:nvPr>
            <p:extLst>
              <p:ext uri="{D42A27DB-BD31-4B8C-83A1-F6EECF244321}">
                <p14:modId xmlns:p14="http://schemas.microsoft.com/office/powerpoint/2010/main" val="139173644"/>
              </p:ext>
            </p:extLst>
          </p:nvPr>
        </p:nvGraphicFramePr>
        <p:xfrm>
          <a:off x="1361574" y="1337706"/>
          <a:ext cx="4582026" cy="2217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1133286433"/>
              </p:ext>
            </p:extLst>
          </p:nvPr>
        </p:nvGraphicFramePr>
        <p:xfrm>
          <a:off x="3048001" y="3645172"/>
          <a:ext cx="5486398" cy="27804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5039168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67584" y="346342"/>
            <a:ext cx="2797561" cy="400110"/>
          </a:xfrm>
          <a:prstGeom prst="rect">
            <a:avLst/>
          </a:prstGeom>
        </p:spPr>
        <p:txBody>
          <a:bodyPr wrap="none">
            <a:spAutoFit/>
          </a:bodyPr>
          <a:lstStyle/>
          <a:p>
            <a:pPr algn="ctr"/>
            <a:r>
              <a:rPr lang="mn-MN" sz="2000" b="1" cap="all" dirty="0">
                <a:solidFill>
                  <a:srgbClr val="002060"/>
                </a:solidFill>
                <a:latin typeface="Tahoma" charset="0"/>
              </a:rPr>
              <a:t>ГАДААД ХУДАЛДАА</a:t>
            </a:r>
            <a:endParaRPr lang="en-US" sz="2000" dirty="0">
              <a:solidFill>
                <a:srgbClr val="002060"/>
              </a:solidFill>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990600"/>
            <a:ext cx="2514600" cy="2220580"/>
          </a:xfrm>
          <a:prstGeom prst="rect">
            <a:avLst/>
          </a:prstGeom>
        </p:spPr>
      </p:pic>
      <p:sp>
        <p:nvSpPr>
          <p:cNvPr id="22" name="Rectangle 21"/>
          <p:cNvSpPr/>
          <p:nvPr/>
        </p:nvSpPr>
        <p:spPr>
          <a:xfrm>
            <a:off x="4021015" y="1131462"/>
            <a:ext cx="4665785" cy="1077218"/>
          </a:xfrm>
          <a:prstGeom prst="rect">
            <a:avLst/>
          </a:prstGeom>
        </p:spPr>
        <p:txBody>
          <a:bodyPr wrap="square">
            <a:spAutoFit/>
          </a:bodyPr>
          <a:lstStyle/>
          <a:p>
            <a:pPr algn="just"/>
            <a:r>
              <a:rPr lang="mn-MN" sz="1600" dirty="0">
                <a:solidFill>
                  <a:srgbClr val="152069"/>
                </a:solidFill>
                <a:latin typeface="Arial" panose="020B0604020202020204" pitchFamily="34" charset="0"/>
                <a:cs typeface="Arial" panose="020B0604020202020204" pitchFamily="34" charset="0"/>
              </a:rPr>
              <a:t>Оны эхний </a:t>
            </a:r>
            <a:r>
              <a:rPr lang="en-US" sz="1600" dirty="0">
                <a:solidFill>
                  <a:srgbClr val="152069"/>
                </a:solidFill>
                <a:latin typeface="Arial" panose="020B0604020202020204" pitchFamily="34" charset="0"/>
                <a:cs typeface="Arial" panose="020B0604020202020204" pitchFamily="34" charset="0"/>
              </a:rPr>
              <a:t>2</a:t>
            </a:r>
            <a:r>
              <a:rPr lang="mn-MN" sz="1600" dirty="0">
                <a:solidFill>
                  <a:srgbClr val="152069"/>
                </a:solidFill>
                <a:latin typeface="Arial" panose="020B0604020202020204" pitchFamily="34" charset="0"/>
                <a:cs typeface="Arial" panose="020B0604020202020204" pitchFamily="34" charset="0"/>
              </a:rPr>
              <a:t> сард импорт </a:t>
            </a:r>
            <a:r>
              <a:rPr lang="en-US" sz="1600" dirty="0">
                <a:solidFill>
                  <a:srgbClr val="152069"/>
                </a:solidFill>
                <a:latin typeface="Arial" panose="020B0604020202020204" pitchFamily="34" charset="0"/>
                <a:cs typeface="Arial" panose="020B0604020202020204" pitchFamily="34" charset="0"/>
              </a:rPr>
              <a:t>1265.3</a:t>
            </a:r>
            <a:r>
              <a:rPr lang="mn-MN" sz="1600" dirty="0">
                <a:solidFill>
                  <a:srgbClr val="152069"/>
                </a:solidFill>
                <a:latin typeface="Arial" panose="020B0604020202020204" pitchFamily="34" charset="0"/>
                <a:cs typeface="Arial" panose="020B0604020202020204" pitchFamily="34" charset="0"/>
              </a:rPr>
              <a:t> мянган америк долларт хүрч өнгөрсөн оны мөн үеэс </a:t>
            </a:r>
            <a:r>
              <a:rPr lang="en-US" sz="1600" dirty="0">
                <a:solidFill>
                  <a:srgbClr val="152069"/>
                </a:solidFill>
                <a:latin typeface="Arial" panose="020B0604020202020204" pitchFamily="34" charset="0"/>
                <a:cs typeface="Arial" panose="020B0604020202020204" pitchFamily="34" charset="0"/>
              </a:rPr>
              <a:t>2457.1</a:t>
            </a:r>
            <a:r>
              <a:rPr lang="mn-MN" sz="1600" dirty="0">
                <a:solidFill>
                  <a:srgbClr val="152069"/>
                </a:solidFill>
                <a:latin typeface="Arial" panose="020B0604020202020204" pitchFamily="34" charset="0"/>
                <a:cs typeface="Arial" panose="020B0604020202020204" pitchFamily="34" charset="0"/>
              </a:rPr>
              <a:t> (</a:t>
            </a:r>
            <a:r>
              <a:rPr lang="en-US" sz="1600" dirty="0">
                <a:solidFill>
                  <a:srgbClr val="152069"/>
                </a:solidFill>
                <a:latin typeface="Arial" panose="020B0604020202020204" pitchFamily="34" charset="0"/>
                <a:cs typeface="Arial" panose="020B0604020202020204" pitchFamily="34" charset="0"/>
              </a:rPr>
              <a:t>66.0</a:t>
            </a:r>
            <a:r>
              <a:rPr lang="mn-MN" sz="1600" dirty="0">
                <a:solidFill>
                  <a:srgbClr val="152069"/>
                </a:solidFill>
                <a:latin typeface="Arial" panose="020B0604020202020204" pitchFamily="34" charset="0"/>
                <a:cs typeface="Arial" panose="020B0604020202020204" pitchFamily="34" charset="0"/>
              </a:rPr>
              <a:t> %) мянган америк доллараар буурсан байна.</a:t>
            </a:r>
            <a:endParaRPr lang="mn-MN" sz="1600" dirty="0">
              <a:solidFill>
                <a:srgbClr val="152069"/>
              </a:solidFill>
              <a:latin typeface="Arial" panose="020B0604020202020204" pitchFamily="34" charset="0"/>
              <a:ea typeface="Tahoma" panose="020B0604030504040204" pitchFamily="34" charset="0"/>
              <a:cs typeface="Arial" panose="020B0604020202020204" pitchFamily="34" charset="0"/>
            </a:endParaRPr>
          </a:p>
        </p:txBody>
      </p:sp>
      <p:sp>
        <p:nvSpPr>
          <p:cNvPr id="23" name="Rectangle 22"/>
          <p:cNvSpPr/>
          <p:nvPr/>
        </p:nvSpPr>
        <p:spPr>
          <a:xfrm>
            <a:off x="4032738" y="2507873"/>
            <a:ext cx="4267200" cy="338554"/>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Экспорт хийгдээгүй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4021015" y="3876308"/>
            <a:ext cx="4513385" cy="1169551"/>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Импорт өмнөх оны мөн үеэс </a:t>
            </a:r>
            <a:r>
              <a:rPr lang="en-US" sz="1600" b="1" dirty="0">
                <a:solidFill>
                  <a:srgbClr val="0033CC"/>
                </a:solidFill>
                <a:latin typeface="Tahoma" panose="020B0604030504040204" pitchFamily="34" charset="0"/>
                <a:ea typeface="Tahoma" panose="020B0604030504040204" pitchFamily="34" charset="0"/>
                <a:cs typeface="Tahoma" panose="020B0604030504040204" pitchFamily="34" charset="0"/>
              </a:rPr>
              <a:t>66.0</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 хувиар  буурсан байна.  </a:t>
            </a:r>
            <a:r>
              <a:rPr lang="mn-MN" dirty="0">
                <a:solidFill>
                  <a:srgbClr val="152069"/>
                </a:solidFill>
                <a:latin typeface="Tahoma" panose="020B0604030504040204" pitchFamily="34" charset="0"/>
                <a:ea typeface="Tahoma" panose="020B0604030504040204" pitchFamily="34" charset="0"/>
                <a:cs typeface="Tahoma" panose="020B0604030504040204" pitchFamily="34" charset="0"/>
              </a:rPr>
              <a:t>Цахилгаанаас бусад гол нэрийн бараа импорт зогссонтой холбоотой </a:t>
            </a:r>
            <a:r>
              <a:rPr lang="mn-MN" dirty="0">
                <a:solidFill>
                  <a:srgbClr val="152069"/>
                </a:solidFill>
              </a:rPr>
              <a:t>байна. </a:t>
            </a:r>
            <a:endParaRPr lang="en-US" dirty="0">
              <a:solidFill>
                <a:srgbClr val="152069"/>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876308"/>
            <a:ext cx="2514600" cy="2219692"/>
          </a:xfrm>
          <a:prstGeom prst="rect">
            <a:avLst/>
          </a:prstGeom>
        </p:spPr>
      </p:pic>
    </p:spTree>
    <p:extLst>
      <p:ext uri="{BB962C8B-B14F-4D97-AF65-F5344CB8AC3E}">
        <p14:creationId xmlns:p14="http://schemas.microsoft.com/office/powerpoint/2010/main" val="422152926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2523" y="36447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048001" y="1371372"/>
            <a:ext cx="5791200" cy="830997"/>
          </a:xfrm>
          <a:prstGeom prst="rect">
            <a:avLst/>
          </a:prstGeom>
        </p:spPr>
        <p:txBody>
          <a:bodyPr wrap="square">
            <a:spAutoFit/>
          </a:bodyPr>
          <a:lstStyle/>
          <a:p>
            <a:pPr algn="just"/>
            <a:r>
              <a:rPr lang="mn-MN" sz="1600" b="1" dirty="0">
                <a:solidFill>
                  <a:srgbClr val="00329B"/>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dirty="0">
                <a:latin typeface="Tahoma" panose="020B0604030504040204" pitchFamily="34" charset="0"/>
                <a:ea typeface="Tahoma" panose="020B0604030504040204" pitchFamily="34" charset="0"/>
                <a:cs typeface="Tahoma" panose="020B0604030504040204" pitchFamily="34" charset="0"/>
              </a:rPr>
              <a:t>202</a:t>
            </a:r>
            <a:r>
              <a:rPr lang="en-US" sz="1600" dirty="0">
                <a:latin typeface="Tahoma" panose="020B0604030504040204" pitchFamily="34" charset="0"/>
                <a:ea typeface="Tahoma" panose="020B0604030504040204" pitchFamily="34" charset="0"/>
                <a:cs typeface="Tahoma" panose="020B0604030504040204" pitchFamily="34" charset="0"/>
              </a:rPr>
              <a:t>1</a:t>
            </a:r>
            <a:r>
              <a:rPr lang="mn-MN" sz="1600" dirty="0">
                <a:latin typeface="Tahoma" panose="020B0604030504040204" pitchFamily="34" charset="0"/>
                <a:ea typeface="Tahoma" panose="020B0604030504040204" pitchFamily="34" charset="0"/>
                <a:cs typeface="Tahoma" panose="020B0604030504040204" pitchFamily="34" charset="0"/>
              </a:rPr>
              <a:t> оны 2 дугаар сард өмнөх сараас 1.0 хувиар, өмнөх оны мөн үеэс 4.5 хувиар тус тус өссөн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83170" y="2353933"/>
            <a:ext cx="5638801" cy="2062103"/>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2021 оны 2 дугаар сард өмнөх оны мөн үеэс 4.5 хувиар өсөхөд </a:t>
            </a:r>
            <a:r>
              <a:rPr lang="mn-MN" sz="1600" dirty="0">
                <a:latin typeface="Tahoma" panose="020B0604030504040204" pitchFamily="34" charset="0"/>
                <a:ea typeface="Tahoma" panose="020B0604030504040204" pitchFamily="34" charset="0"/>
                <a:cs typeface="Tahoma" panose="020B0604030504040204" pitchFamily="34" charset="0"/>
              </a:rPr>
              <a:t>эм тариа, эмнэлгийн үйлчилгээний бүлгийн үнэ 8.1 хүнсний барааны бүлгийн үнэ 7.1,гэр ахуйн тавилга, гэр ахуйн барааны бүлгийн үнэ 7.7, зочид буудал, нийтийн хоолны бүлгийн үнэ 7.2 хувиар, бусад бараа үйлчилгээний бүлгийн үнэ 5.1 хувиар өссөн нь голлон нөлөөлсөн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124201" y="4720164"/>
            <a:ext cx="5715000" cy="1569660"/>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дүнгээрээ </a:t>
            </a:r>
            <a:r>
              <a:rPr lang="mn-MN" sz="1600" dirty="0">
                <a:latin typeface="Tahoma" panose="020B0604030504040204" pitchFamily="34" charset="0"/>
                <a:ea typeface="Tahoma" panose="020B0604030504040204" pitchFamily="34" charset="0"/>
                <a:cs typeface="Tahoma" panose="020B0604030504040204" pitchFamily="34" charset="0"/>
              </a:rPr>
              <a:t>Өмнөх сарын үнээс 1.0 хувиар өссөн нь хүнсний бараа согтууруулах бус ундааны бүлгийн үнэ 2.4 хувиар, гэр ахуйн тавилга, гэр ахуйн бүлгийн үнэ 2.0 хувиар, эм тариа, эмнэлгийн үйлчилгээний бүлгийн үнэ 1.6 хувиар өссөн нь голлон нөлөөлсөн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523" y="2688244"/>
            <a:ext cx="1636877" cy="124724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523" y="1056068"/>
            <a:ext cx="1737406" cy="128614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933" y="4734818"/>
            <a:ext cx="1763996" cy="1180968"/>
          </a:xfrm>
          <a:prstGeom prst="rect">
            <a:avLst/>
          </a:prstGeom>
        </p:spPr>
      </p:pic>
    </p:spTree>
    <p:extLst>
      <p:ext uri="{BB962C8B-B14F-4D97-AF65-F5344CB8AC3E}">
        <p14:creationId xmlns:p14="http://schemas.microsoft.com/office/powerpoint/2010/main" val="71306344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43000" y="293302"/>
            <a:ext cx="7907084" cy="400110"/>
          </a:xfrm>
          <a:prstGeom prst="rect">
            <a:avLst/>
          </a:prstGeom>
          <a:solidFill>
            <a:srgbClr val="DC7D0F"/>
          </a:solidFill>
          <a:ln w="9525">
            <a:noFill/>
            <a:miter lim="800000"/>
            <a:headEnd/>
            <a:tailEnd/>
          </a:ln>
        </p:spPr>
        <p:txBody>
          <a:bodyPr wrap="square">
            <a:spAutoFit/>
          </a:bodyPr>
          <a:lstStyle/>
          <a:p>
            <a:pPr marL="514338" indent="-514338" algn="just">
              <a:spcBef>
                <a:spcPct val="20000"/>
              </a:spcBef>
              <a:buClr>
                <a:schemeClr val="accent6">
                  <a:lumMod val="50000"/>
                </a:schemeClr>
              </a:buClr>
              <a:buSzPct val="80000"/>
              <a:defRPr/>
            </a:pPr>
            <a:r>
              <a:rPr lang="mn-MN" sz="2000" b="1" dirty="0">
                <a:solidFill>
                  <a:schemeClr val="bg1"/>
                </a:solidFill>
                <a:latin typeface="Arial" pitchFamily="34" charset="0"/>
                <a:cs typeface="Arial" pitchFamily="34" charset="0"/>
              </a:rPr>
              <a:t>ЭДИЙН ЗАСГИЙН ҮЗҮҮЛЭЛТ- </a:t>
            </a:r>
            <a:r>
              <a:rPr lang="mn-MN" sz="2000" b="1" dirty="0">
                <a:solidFill>
                  <a:schemeClr val="bg1"/>
                </a:solidFill>
                <a:latin typeface="ө"/>
                <a:cs typeface="Arial" pitchFamily="34" charset="0"/>
              </a:rPr>
              <a:t> ХӨДӨӨ АЖ АХУЙ</a:t>
            </a:r>
            <a:endParaRPr lang="mn-MN" sz="2000" b="1" dirty="0">
              <a:solidFill>
                <a:schemeClr val="bg1"/>
              </a:solidFill>
              <a:latin typeface="Arial" pitchFamily="34" charset="0"/>
              <a:cs typeface="Arial" pitchFamily="34" charset="0"/>
            </a:endParaRPr>
          </a:p>
        </p:txBody>
      </p:sp>
      <p:sp>
        <p:nvSpPr>
          <p:cNvPr id="14" name="Rectangle 13"/>
          <p:cNvSpPr/>
          <p:nvPr/>
        </p:nvSpPr>
        <p:spPr>
          <a:xfrm>
            <a:off x="1686053" y="752975"/>
            <a:ext cx="3917315" cy="338554"/>
          </a:xfrm>
          <a:prstGeom prst="rect">
            <a:avLst/>
          </a:prstGeom>
        </p:spPr>
        <p:txBody>
          <a:bodyPr wrap="square">
            <a:spAutoFit/>
          </a:bodyPr>
          <a:lstStyle/>
          <a:p>
            <a:r>
              <a:rPr lang="mn-MN" sz="1600" b="1" dirty="0">
                <a:latin typeface="Arial" pitchFamily="34" charset="0"/>
                <a:cs typeface="Arial" pitchFamily="34" charset="0"/>
              </a:rPr>
              <a:t>       ТОМ МАЛЫН ХОРОГДОЛ</a:t>
            </a:r>
            <a:endParaRPr lang="en-US" sz="1600" dirty="0">
              <a:latin typeface="Arial" pitchFamily="34" charset="0"/>
              <a:cs typeface="Arial" pitchFamily="34" charset="0"/>
            </a:endParaRPr>
          </a:p>
        </p:txBody>
      </p:sp>
      <p:cxnSp>
        <p:nvCxnSpPr>
          <p:cNvPr id="10" name="Straight Connector 9"/>
          <p:cNvCxnSpPr/>
          <p:nvPr/>
        </p:nvCxnSpPr>
        <p:spPr>
          <a:xfrm flipH="1">
            <a:off x="5304023" y="1040969"/>
            <a:ext cx="1588" cy="53417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5" name="Picture 14" descr="18.jpg"/>
          <p:cNvPicPr/>
          <p:nvPr/>
        </p:nvPicPr>
        <p:blipFill>
          <a:blip r:embed="rId3" cstate="print">
            <a:extLst>
              <a:ext uri="{28A0092B-C50C-407E-A947-70E740481C1C}">
                <a14:useLocalDpi xmlns:a14="http://schemas.microsoft.com/office/drawing/2010/main" val="0"/>
              </a:ext>
            </a:extLst>
          </a:blip>
          <a:stretch>
            <a:fillRect/>
          </a:stretch>
        </p:blipFill>
        <p:spPr>
          <a:xfrm>
            <a:off x="1066181" y="693412"/>
            <a:ext cx="427855" cy="441966"/>
          </a:xfrm>
          <a:prstGeom prst="rect">
            <a:avLst/>
          </a:prstGeom>
        </p:spPr>
      </p:pic>
      <p:sp>
        <p:nvSpPr>
          <p:cNvPr id="8" name="Rectangle 7"/>
          <p:cNvSpPr>
            <a:spLocks noChangeArrowheads="1"/>
          </p:cNvSpPr>
          <p:nvPr/>
        </p:nvSpPr>
        <p:spPr bwMode="auto">
          <a:xfrm>
            <a:off x="4495800" y="838200"/>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mn-MN" altLang="en-US" sz="1000" dirty="0">
                <a:latin typeface="Arial" panose="020B0604020202020204" pitchFamily="34" charset="0"/>
                <a:ea typeface="Times New Roman" panose="02020603050405020304" pitchFamily="18" charset="0"/>
                <a:cs typeface="Arial" panose="020B0604020202020204" pitchFamily="34" charset="0"/>
              </a:rPr>
              <a:t>  </a:t>
            </a:r>
            <a:endParaRPr lang="en-US" altLang="en-US" sz="800" dirty="0"/>
          </a:p>
          <a:p>
            <a:pPr eaLnBrk="0" fontAlgn="base" hangingPunct="0">
              <a:spcBef>
                <a:spcPct val="0"/>
              </a:spcBef>
              <a:spcAft>
                <a:spcPct val="0"/>
              </a:spcAft>
            </a:pPr>
            <a:endParaRPr lang="en-US" altLang="en-US" dirty="0">
              <a:latin typeface="Arial" panose="020B0604020202020204" pitchFamily="34" charset="0"/>
            </a:endParaRPr>
          </a:p>
        </p:txBody>
      </p:sp>
      <p:sp>
        <p:nvSpPr>
          <p:cNvPr id="9" name="Rectangle 8"/>
          <p:cNvSpPr>
            <a:spLocks noChangeArrowheads="1"/>
          </p:cNvSpPr>
          <p:nvPr/>
        </p:nvSpPr>
        <p:spPr bwMode="auto">
          <a:xfrm>
            <a:off x="4953000" y="3938678"/>
            <a:ext cx="518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1821615" y="1938676"/>
            <a:ext cx="3429000" cy="261610"/>
          </a:xfrm>
          <a:prstGeom prst="rect">
            <a:avLst/>
          </a:prstGeom>
          <a:noFill/>
        </p:spPr>
        <p:txBody>
          <a:bodyPr wrap="square" rtlCol="0">
            <a:spAutoFit/>
          </a:bodyPr>
          <a:lstStyle/>
          <a:p>
            <a:r>
              <a:rPr lang="mn-MN" sz="1100" dirty="0">
                <a:latin typeface="Arial" pitchFamily="34" charset="0"/>
                <a:cs typeface="Arial" pitchFamily="34" charset="0"/>
              </a:rPr>
              <a:t>Том малын хорогдол, мянган.толгой</a:t>
            </a:r>
            <a:endParaRPr lang="en-US" sz="1100" dirty="0">
              <a:latin typeface="Arial" pitchFamily="34" charset="0"/>
              <a:cs typeface="Arial" pitchFamily="34" charset="0"/>
            </a:endParaRPr>
          </a:p>
        </p:txBody>
      </p:sp>
      <p:sp>
        <p:nvSpPr>
          <p:cNvPr id="16" name="TextBox 15"/>
          <p:cNvSpPr txBox="1"/>
          <p:nvPr/>
        </p:nvSpPr>
        <p:spPr>
          <a:xfrm>
            <a:off x="1528176" y="4152095"/>
            <a:ext cx="3276600" cy="261610"/>
          </a:xfrm>
          <a:prstGeom prst="rect">
            <a:avLst/>
          </a:prstGeom>
          <a:noFill/>
        </p:spPr>
        <p:txBody>
          <a:bodyPr wrap="square" rtlCol="0">
            <a:spAutoFit/>
          </a:bodyPr>
          <a:lstStyle/>
          <a:p>
            <a:r>
              <a:rPr lang="mn-MN" sz="1100" dirty="0">
                <a:latin typeface="Arial" pitchFamily="34" charset="0"/>
                <a:cs typeface="Arial" pitchFamily="34" charset="0"/>
              </a:rPr>
              <a:t>Нийт хорогдолд эзлэх хувь</a:t>
            </a:r>
            <a:endParaRPr lang="en-US" sz="1100" dirty="0">
              <a:latin typeface="Arial" pitchFamily="34" charset="0"/>
              <a:cs typeface="Arial" pitchFamily="34" charset="0"/>
            </a:endParaRPr>
          </a:p>
        </p:txBody>
      </p:sp>
      <p:sp>
        <p:nvSpPr>
          <p:cNvPr id="17" name="Rectangle 16"/>
          <p:cNvSpPr/>
          <p:nvPr/>
        </p:nvSpPr>
        <p:spPr>
          <a:xfrm>
            <a:off x="685800" y="1066800"/>
            <a:ext cx="4114800" cy="338554"/>
          </a:xfrm>
          <a:prstGeom prst="rect">
            <a:avLst/>
          </a:prstGeom>
        </p:spPr>
        <p:txBody>
          <a:bodyPr wrap="square">
            <a:spAutoFit/>
          </a:bodyPr>
          <a:lstStyle/>
          <a:p>
            <a:pPr algn="just"/>
            <a:endParaRPr lang="en-US" sz="1600" dirty="0">
              <a:latin typeface="Arial" pitchFamily="34" charset="0"/>
              <a:cs typeface="Arial" pitchFamily="34" charset="0"/>
            </a:endParaRPr>
          </a:p>
        </p:txBody>
      </p:sp>
      <p:graphicFrame>
        <p:nvGraphicFramePr>
          <p:cNvPr id="18" name="Chart 17"/>
          <p:cNvGraphicFramePr>
            <a:graphicFrameLocks/>
          </p:cNvGraphicFramePr>
          <p:nvPr/>
        </p:nvGraphicFramePr>
        <p:xfrm>
          <a:off x="10591800" y="2797638"/>
          <a:ext cx="5822584" cy="5006798"/>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5640986" y="930227"/>
            <a:ext cx="4358970" cy="261610"/>
          </a:xfrm>
          <a:prstGeom prst="rect">
            <a:avLst/>
          </a:prstGeom>
          <a:noFill/>
        </p:spPr>
        <p:txBody>
          <a:bodyPr wrap="square" rtlCol="0">
            <a:spAutoFit/>
          </a:bodyPr>
          <a:lstStyle/>
          <a:p>
            <a:r>
              <a:rPr lang="mn-MN" sz="1100" dirty="0">
                <a:latin typeface="Arial" pitchFamily="34" charset="0"/>
                <a:cs typeface="Arial" pitchFamily="34" charset="0"/>
              </a:rPr>
              <a:t>Оны эхний малд  хорогдсон малын  эзлэх хувь</a:t>
            </a:r>
            <a:endParaRPr lang="en-US" sz="1100" dirty="0">
              <a:latin typeface="Arial" pitchFamily="34" charset="0"/>
              <a:cs typeface="Arial" pitchFamily="34" charset="0"/>
            </a:endParaRPr>
          </a:p>
        </p:txBody>
      </p:sp>
      <p:sp>
        <p:nvSpPr>
          <p:cNvPr id="2" name="Rectangle 1"/>
          <p:cNvSpPr/>
          <p:nvPr/>
        </p:nvSpPr>
        <p:spPr>
          <a:xfrm>
            <a:off x="1066181" y="997451"/>
            <a:ext cx="4211638" cy="954107"/>
          </a:xfrm>
          <a:prstGeom prst="rect">
            <a:avLst/>
          </a:prstGeom>
        </p:spPr>
        <p:txBody>
          <a:bodyPr wrap="square">
            <a:spAutoFit/>
          </a:bodyPr>
          <a:lstStyle/>
          <a:p>
            <a:pPr algn="just">
              <a:tabLst>
                <a:tab pos="2000250" algn="l"/>
              </a:tabLst>
            </a:pPr>
            <a:r>
              <a:rPr lang="mn-MN" sz="1400" dirty="0">
                <a:latin typeface="Arial" panose="020B0604020202020204" pitchFamily="34" charset="0"/>
                <a:ea typeface="Times New Roman" panose="02020603050405020304" pitchFamily="18" charset="0"/>
              </a:rPr>
              <a:t>       Оны эхний малын </a:t>
            </a:r>
            <a:r>
              <a:rPr lang="en-US" sz="1400" dirty="0">
                <a:latin typeface="Arial" panose="020B0604020202020204" pitchFamily="34" charset="0"/>
                <a:ea typeface="Times New Roman" panose="02020603050405020304" pitchFamily="18" charset="0"/>
              </a:rPr>
              <a:t>0.0</a:t>
            </a:r>
            <a:r>
              <a:rPr lang="mn-MN" sz="1400" dirty="0">
                <a:latin typeface="Arial" panose="020B0604020202020204" pitchFamily="34" charset="0"/>
                <a:ea typeface="Times New Roman" panose="02020603050405020304" pitchFamily="18" charset="0"/>
              </a:rPr>
              <a:t>3 хувь буюу </a:t>
            </a:r>
            <a:r>
              <a:rPr lang="en-US" sz="1400" dirty="0">
                <a:latin typeface="Arial" panose="020B0604020202020204" pitchFamily="34" charset="0"/>
                <a:ea typeface="Times New Roman" panose="02020603050405020304" pitchFamily="18" charset="0"/>
              </a:rPr>
              <a:t>0.</a:t>
            </a:r>
            <a:r>
              <a:rPr lang="mn-MN" sz="1400" dirty="0">
                <a:latin typeface="Arial" panose="020B0604020202020204" pitchFamily="34" charset="0"/>
                <a:ea typeface="Times New Roman" panose="02020603050405020304" pitchFamily="18" charset="0"/>
              </a:rPr>
              <a:t>9  мянган толгой мал хорогдсон нь өнгөрсөн оныхоос 73</a:t>
            </a:r>
            <a:r>
              <a:rPr lang="en-US" sz="1400" dirty="0">
                <a:latin typeface="Arial" panose="020B0604020202020204" pitchFamily="34" charset="0"/>
                <a:ea typeface="Times New Roman" panose="02020603050405020304" pitchFamily="18" charset="0"/>
              </a:rPr>
              <a:t>.</a:t>
            </a:r>
            <a:r>
              <a:rPr lang="mn-MN" sz="1400" dirty="0">
                <a:latin typeface="Arial" panose="020B0604020202020204" pitchFamily="34" charset="0"/>
                <a:ea typeface="Times New Roman" panose="02020603050405020304" pitchFamily="18" charset="0"/>
              </a:rPr>
              <a:t>3 хувь буюу </a:t>
            </a:r>
            <a:r>
              <a:rPr lang="en-US" sz="1400" dirty="0">
                <a:latin typeface="Arial" panose="020B0604020202020204" pitchFamily="34" charset="0"/>
                <a:ea typeface="Times New Roman" panose="02020603050405020304" pitchFamily="18" charset="0"/>
              </a:rPr>
              <a:t>2</a:t>
            </a:r>
            <a:r>
              <a:rPr lang="mn-MN" sz="1400" dirty="0">
                <a:latin typeface="Arial" panose="020B0604020202020204" pitchFamily="34" charset="0"/>
                <a:ea typeface="Times New Roman" panose="02020603050405020304" pitchFamily="18" charset="0"/>
              </a:rPr>
              <a:t>.4  мянган толгойгоор буурсан байна.</a:t>
            </a:r>
            <a:r>
              <a:rPr lang="en-US" sz="1400" dirty="0">
                <a:latin typeface="Arial" panose="020B060402020202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p:txBody>
      </p:sp>
      <p:sp>
        <p:nvSpPr>
          <p:cNvPr id="3" name="Rectangle 2"/>
          <p:cNvSpPr>
            <a:spLocks noChangeArrowheads="1"/>
          </p:cNvSpPr>
          <p:nvPr/>
        </p:nvSpPr>
        <p:spPr bwMode="auto">
          <a:xfrm>
            <a:off x="186532" y="232932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flipV="1">
            <a:off x="1009403" y="4519400"/>
            <a:ext cx="117604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5486400" y="1264231"/>
            <a:ext cx="147875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rotWithShape="1">
          <a:blip r:embed="rId5"/>
          <a:srcRect r="53846"/>
          <a:stretch/>
        </p:blipFill>
        <p:spPr>
          <a:xfrm>
            <a:off x="1648058" y="2229264"/>
            <a:ext cx="2743076" cy="1763702"/>
          </a:xfrm>
          <a:prstGeom prst="rect">
            <a:avLst/>
          </a:prstGeom>
        </p:spPr>
      </p:pic>
      <p:pic>
        <p:nvPicPr>
          <p:cNvPr id="12" name="Picture 11"/>
          <p:cNvPicPr>
            <a:picLocks noChangeAspect="1"/>
          </p:cNvPicPr>
          <p:nvPr/>
        </p:nvPicPr>
        <p:blipFill rotWithShape="1">
          <a:blip r:embed="rId6"/>
          <a:srcRect r="52564"/>
          <a:stretch/>
        </p:blipFill>
        <p:spPr>
          <a:xfrm>
            <a:off x="1486252" y="4519400"/>
            <a:ext cx="2819276" cy="2059431"/>
          </a:xfrm>
          <a:prstGeom prst="rect">
            <a:avLst/>
          </a:prstGeom>
        </p:spPr>
      </p:pic>
      <p:pic>
        <p:nvPicPr>
          <p:cNvPr id="20" name="Picture 19"/>
          <p:cNvPicPr>
            <a:picLocks noChangeAspect="1"/>
          </p:cNvPicPr>
          <p:nvPr/>
        </p:nvPicPr>
        <p:blipFill rotWithShape="1">
          <a:blip r:embed="rId7"/>
          <a:srcRect r="38461"/>
          <a:stretch/>
        </p:blipFill>
        <p:spPr>
          <a:xfrm>
            <a:off x="5386356" y="1361420"/>
            <a:ext cx="3657476" cy="4420688"/>
          </a:xfrm>
          <a:prstGeom prst="rect">
            <a:avLst/>
          </a:prstGeom>
        </p:spPr>
      </p:pic>
    </p:spTree>
    <p:extLst>
      <p:ext uri="{BB962C8B-B14F-4D97-AF65-F5344CB8AC3E}">
        <p14:creationId xmlns:p14="http://schemas.microsoft.com/office/powerpoint/2010/main" val="196276387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76777" y="950117"/>
            <a:ext cx="1680756" cy="1121522"/>
          </a:xfrm>
          <a:prstGeom prst="rect">
            <a:avLst/>
          </a:prstGeom>
        </p:spPr>
      </p:pic>
      <p:pic>
        <p:nvPicPr>
          <p:cNvPr id="5" name="Picture 4"/>
          <p:cNvPicPr>
            <a:picLocks noChangeAspect="1"/>
          </p:cNvPicPr>
          <p:nvPr/>
        </p:nvPicPr>
        <p:blipFill>
          <a:blip r:embed="rId3" cstate="print"/>
          <a:stretch>
            <a:fillRect/>
          </a:stretch>
        </p:blipFill>
        <p:spPr>
          <a:xfrm>
            <a:off x="1076777" y="4822844"/>
            <a:ext cx="2228126" cy="1485417"/>
          </a:xfrm>
          <a:prstGeom prst="rect">
            <a:avLst/>
          </a:prstGeom>
        </p:spPr>
      </p:pic>
      <p:pic>
        <p:nvPicPr>
          <p:cNvPr id="6" name="Picture 5"/>
          <p:cNvPicPr>
            <a:picLocks noChangeAspect="1"/>
          </p:cNvPicPr>
          <p:nvPr/>
        </p:nvPicPr>
        <p:blipFill>
          <a:blip r:embed="rId4" cstate="print"/>
          <a:stretch>
            <a:fillRect/>
          </a:stretch>
        </p:blipFill>
        <p:spPr>
          <a:xfrm>
            <a:off x="1170457" y="2743200"/>
            <a:ext cx="1877543" cy="736521"/>
          </a:xfrm>
          <a:prstGeom prst="rect">
            <a:avLst/>
          </a:prstGeom>
        </p:spPr>
      </p:pic>
      <p:sp>
        <p:nvSpPr>
          <p:cNvPr id="7" name="Rectangle 6"/>
          <p:cNvSpPr/>
          <p:nvPr/>
        </p:nvSpPr>
        <p:spPr>
          <a:xfrm>
            <a:off x="1065954" y="262700"/>
            <a:ext cx="2440092" cy="461665"/>
          </a:xfrm>
          <a:prstGeom prst="rect">
            <a:avLst/>
          </a:prstGeom>
        </p:spPr>
        <p:txBody>
          <a:bodyPr wrap="none">
            <a:spAutoFit/>
          </a:bodyPr>
          <a:lstStyle/>
          <a:p>
            <a:r>
              <a:rPr lang="mn-MN" sz="2400" b="1" cap="all" dirty="0">
                <a:solidFill>
                  <a:srgbClr val="002060"/>
                </a:solidFill>
                <a:latin typeface="Tahoma" charset="0"/>
              </a:rPr>
              <a:t>АЖ ҮЙЛДВЭР</a:t>
            </a:r>
            <a:r>
              <a:rPr lang="en-US" sz="2400" b="1" cap="all" dirty="0">
                <a:solidFill>
                  <a:srgbClr val="002060"/>
                </a:solidFill>
                <a:latin typeface="Tahoma" charset="0"/>
              </a:rPr>
              <a:t> </a:t>
            </a:r>
          </a:p>
        </p:txBody>
      </p:sp>
      <p:sp>
        <p:nvSpPr>
          <p:cNvPr id="8" name="Rectangle 7"/>
          <p:cNvSpPr/>
          <p:nvPr/>
        </p:nvSpPr>
        <p:spPr>
          <a:xfrm>
            <a:off x="2895600" y="871391"/>
            <a:ext cx="6019800" cy="984885"/>
          </a:xfrm>
          <a:prstGeom prst="rect">
            <a:avLst/>
          </a:prstGeom>
        </p:spPr>
        <p:txBody>
          <a:bodyPr wrap="square">
            <a:spAutoFit/>
          </a:bodyPr>
          <a:lstStyle/>
          <a:p>
            <a:r>
              <a:rPr lang="mn-MN" sz="1400" dirty="0">
                <a:latin typeface="Arial" panose="020B0604020202020204" pitchFamily="34" charset="0"/>
                <a:cs typeface="Arial" panose="020B0604020202020204" pitchFamily="34" charset="0"/>
              </a:rPr>
              <a:t>Аж үйлдвэрийн салбарын аж ахуйн нэгжүүд оны эхний 2 сард </a:t>
            </a:r>
            <a:r>
              <a:rPr lang="en-US" sz="1400" dirty="0">
                <a:latin typeface="Arial" panose="020B0604020202020204" pitchFamily="34" charset="0"/>
                <a:cs typeface="Arial" panose="020B0604020202020204" pitchFamily="34" charset="0"/>
              </a:rPr>
              <a:t>3.6</a:t>
            </a:r>
            <a:r>
              <a:rPr lang="mn-MN" sz="1400" dirty="0">
                <a:latin typeface="Arial" panose="020B0604020202020204" pitchFamily="34" charset="0"/>
                <a:cs typeface="Arial" panose="020B0604020202020204" pitchFamily="34" charset="0"/>
              </a:rPr>
              <a:t> тэрбум төгрөгийн нийт бүтээгдэхүүн үйлдвэрлэснийг өнгөрсөн оны мөн үетэй харьцуулбал </a:t>
            </a:r>
            <a:r>
              <a:rPr lang="en-US" sz="1400" dirty="0">
                <a:latin typeface="Arial" panose="020B0604020202020204" pitchFamily="34" charset="0"/>
                <a:cs typeface="Arial" panose="020B0604020202020204" pitchFamily="34" charset="0"/>
              </a:rPr>
              <a:t>1</a:t>
            </a:r>
            <a:r>
              <a:rPr lang="mn-MN"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5 </a:t>
            </a:r>
            <a:r>
              <a:rPr lang="mn-MN" sz="1400" dirty="0">
                <a:latin typeface="Arial" panose="020B0604020202020204" pitchFamily="34" charset="0"/>
                <a:cs typeface="Arial" panose="020B0604020202020204" pitchFamily="34" charset="0"/>
              </a:rPr>
              <a:t>хувиар өссөн байна. </a:t>
            </a:r>
            <a:endParaRPr lang="en-US" sz="1400" dirty="0">
              <a:latin typeface="Arial" panose="020B0604020202020204" pitchFamily="34" charset="0"/>
              <a:cs typeface="Arial" panose="020B0604020202020204" pitchFamily="34" charset="0"/>
            </a:endParaRPr>
          </a:p>
          <a:p>
            <a:endParaRPr lang="en-US" sz="1600" dirty="0"/>
          </a:p>
        </p:txBody>
      </p:sp>
      <p:sp>
        <p:nvSpPr>
          <p:cNvPr id="9" name="Rectangle 8"/>
          <p:cNvSpPr/>
          <p:nvPr/>
        </p:nvSpPr>
        <p:spPr>
          <a:xfrm>
            <a:off x="3048000" y="2561951"/>
            <a:ext cx="6096000" cy="2062103"/>
          </a:xfrm>
          <a:prstGeom prst="rect">
            <a:avLst/>
          </a:prstGeom>
        </p:spPr>
        <p:txBody>
          <a:bodyPr wrap="square">
            <a:spAutoFit/>
          </a:bodyPr>
          <a:lstStyle/>
          <a:p>
            <a:pPr algn="just"/>
            <a:r>
              <a:rPr lang="mn-MN" sz="1600" dirty="0"/>
              <a:t> </a:t>
            </a:r>
            <a:r>
              <a:rPr lang="mn-MN" sz="1400" dirty="0">
                <a:latin typeface="Arial" panose="020B0604020202020204" pitchFamily="34" charset="0"/>
                <a:cs typeface="Arial" panose="020B0604020202020204" pitchFamily="34" charset="0"/>
              </a:rPr>
              <a:t>Нийт үйлдвэрлэлтийн 71</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3 хувийг </a:t>
            </a:r>
            <a:r>
              <a:rPr lang="en-US" sz="1400" dirty="0" err="1">
                <a:latin typeface="Arial" panose="020B0604020202020204" pitchFamily="34" charset="0"/>
                <a:cs typeface="Arial" panose="020B0604020202020204" pitchFamily="34" charset="0"/>
              </a:rPr>
              <a:t>дулаан</a:t>
            </a:r>
            <a:r>
              <a:rPr lang="mn-MN" sz="1400" dirty="0">
                <a:latin typeface="Arial" panose="020B0604020202020204" pitchFamily="34" charset="0"/>
                <a:cs typeface="Arial" panose="020B0604020202020204" pitchFamily="34" charset="0"/>
              </a:rPr>
              <a:t> түгээлт, усан хангамж, хог зайлуулалт, 14.3 хувийг боловсруулах салбарын үйлдвэрлэл, 14.4 хувийг уул уурхайн олборлолт эзэлж байна.</a:t>
            </a:r>
            <a:endParaRPr lang="en-US" sz="1400" dirty="0">
              <a:latin typeface="Arial" panose="020B0604020202020204" pitchFamily="34" charset="0"/>
              <a:cs typeface="Arial" panose="020B0604020202020204" pitchFamily="34" charset="0"/>
            </a:endParaRPr>
          </a:p>
          <a:p>
            <a:pPr algn="just"/>
            <a:r>
              <a:rPr lang="mn-MN"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algn="just"/>
            <a:r>
              <a:rPr lang="en-US" sz="1400" dirty="0" err="1">
                <a:latin typeface="Arial" panose="020B0604020202020204" pitchFamily="34" charset="0"/>
                <a:cs typeface="Arial" panose="020B0604020202020204" pitchFamily="34" charset="0"/>
              </a:rPr>
              <a:t>Энэ</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он</a:t>
            </a:r>
            <a:r>
              <a:rPr lang="mn-MN" sz="1400" dirty="0">
                <a:latin typeface="Arial" panose="020B0604020202020204" pitchFamily="34" charset="0"/>
                <a:cs typeface="Arial" panose="020B0604020202020204" pitchFamily="34" charset="0"/>
              </a:rPr>
              <a:t>ы эхний 2 сард аж ахуйн нэгжүүд 3</a:t>
            </a:r>
            <a:r>
              <a:rPr lang="en-US" sz="1400" dirty="0">
                <a:latin typeface="Arial" panose="020B0604020202020204" pitchFamily="34" charset="0"/>
                <a:cs typeface="Arial" panose="020B0604020202020204" pitchFamily="34" charset="0"/>
              </a:rPr>
              <a:t>7 </a:t>
            </a:r>
            <a:r>
              <a:rPr lang="mn-MN" sz="1400" dirty="0">
                <a:latin typeface="Arial" panose="020B0604020202020204" pitchFamily="34" charset="0"/>
                <a:cs typeface="Arial" panose="020B0604020202020204" pitchFamily="34" charset="0"/>
              </a:rPr>
              <a:t>нэрийн бүтээгдэхүүн үйлдвэрлэснийг өнгөрсөн оны мөн үетэй харьцуулахад </a:t>
            </a:r>
            <a:r>
              <a:rPr lang="en-US" sz="1400" dirty="0">
                <a:latin typeface="Arial" panose="020B0604020202020204" pitchFamily="34" charset="0"/>
                <a:cs typeface="Arial" panose="020B0604020202020204" pitchFamily="34" charset="0"/>
              </a:rPr>
              <a:t>1</a:t>
            </a:r>
            <a:r>
              <a:rPr lang="mn-MN" sz="1400" dirty="0">
                <a:latin typeface="Arial" panose="020B0604020202020204" pitchFamily="34" charset="0"/>
                <a:cs typeface="Arial" panose="020B0604020202020204" pitchFamily="34" charset="0"/>
              </a:rPr>
              <a:t>8 нэрийн бүтээгдэхүүний үйлдвэрлэлтэнд өсөлт гарч үүнээс өмнөх оны мөн үед үйлдвэрлэгдэж байгаагүй 3 нэрийн бүтээгдэхүүнийг үйлдвэрлэсэн байна. </a:t>
            </a:r>
            <a:endParaRPr lang="en-US" sz="1400" dirty="0">
              <a:latin typeface="Arial" panose="020B0604020202020204" pitchFamily="34" charset="0"/>
              <a:cs typeface="Arial" panose="020B0604020202020204" pitchFamily="34" charset="0"/>
            </a:endParaRPr>
          </a:p>
        </p:txBody>
      </p:sp>
      <p:sp>
        <p:nvSpPr>
          <p:cNvPr id="10" name="Rectangle 9"/>
          <p:cNvSpPr/>
          <p:nvPr/>
        </p:nvSpPr>
        <p:spPr>
          <a:xfrm>
            <a:off x="3276600" y="5212302"/>
            <a:ext cx="5791200" cy="523220"/>
          </a:xfrm>
          <a:prstGeom prst="rect">
            <a:avLst/>
          </a:prstGeom>
        </p:spPr>
        <p:txBody>
          <a:bodyPr wrap="square">
            <a:spAutoFit/>
          </a:bodyPr>
          <a:lstStyle/>
          <a:p>
            <a:pPr algn="just"/>
            <a:r>
              <a:rPr lang="mn-MN" sz="1400" dirty="0">
                <a:solidFill>
                  <a:srgbClr val="000000"/>
                </a:solidFill>
                <a:latin typeface="Tahoma" charset="0"/>
              </a:rPr>
              <a:t>Аж үйлдвэрийн салбарын борлуулсан бүтээгдэхүүн оны үнээр 4.1 тэрбум төгрөгт хүрч, өмнөх оны мөн үеэс 29.7 % -иар өссөн байна. </a:t>
            </a:r>
            <a:endParaRPr lang="en-US" sz="1400" dirty="0">
              <a:solidFill>
                <a:srgbClr val="FF0000"/>
              </a:solidFill>
              <a:latin typeface="Tahoma" charset="0"/>
            </a:endParaRPr>
          </a:p>
        </p:txBody>
      </p:sp>
    </p:spTree>
    <p:extLst>
      <p:ext uri="{BB962C8B-B14F-4D97-AF65-F5344CB8AC3E}">
        <p14:creationId xmlns:p14="http://schemas.microsoft.com/office/powerpoint/2010/main" val="372689422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914400"/>
            <a:ext cx="7239000" cy="4154984"/>
          </a:xfrm>
          <a:prstGeom prst="rect">
            <a:avLst/>
          </a:prstGeom>
        </p:spPr>
        <p:txBody>
          <a:bodyPr wrap="square">
            <a:spAutoFit/>
          </a:bodyPr>
          <a:lstStyle/>
          <a:p>
            <a:pPr algn="ctr"/>
            <a:r>
              <a:rPr lang="mn-MN" sz="4400" b="1" cap="all" dirty="0">
                <a:solidFill>
                  <a:srgbClr val="002060"/>
                </a:solidFill>
                <a:latin typeface="Tahoma" charset="0"/>
              </a:rPr>
              <a:t>Илүү дэлгэрэнгүй мэдээлэл авахыг хүсвэл</a:t>
            </a:r>
          </a:p>
          <a:p>
            <a:endParaRPr lang="mn-MN" sz="4400" b="1" cap="all" dirty="0">
              <a:solidFill>
                <a:srgbClr val="002060"/>
              </a:solidFill>
              <a:latin typeface="Tahoma" charset="0"/>
            </a:endParaRPr>
          </a:p>
          <a:p>
            <a:r>
              <a:rPr lang="en-US" sz="4400" b="1" cap="all" dirty="0">
                <a:solidFill>
                  <a:srgbClr val="002060"/>
                </a:solidFill>
                <a:latin typeface="Tahoma" charset="0"/>
              </a:rPr>
              <a:t>UVS.NSO.MN </a:t>
            </a:r>
            <a:r>
              <a:rPr lang="mn-MN" sz="4400" b="1" cap="all" dirty="0">
                <a:solidFill>
                  <a:srgbClr val="002060"/>
                </a:solidFill>
                <a:latin typeface="Tahoma" charset="0"/>
              </a:rPr>
              <a:t>сайтаас авна уу.</a:t>
            </a:r>
            <a:endParaRPr lang="en-US" sz="4400" b="1" cap="all" dirty="0">
              <a:solidFill>
                <a:srgbClr val="002060"/>
              </a:solidFill>
              <a:latin typeface="Tahoma" charset="0"/>
            </a:endParaRPr>
          </a:p>
        </p:txBody>
      </p:sp>
    </p:spTree>
    <p:extLst>
      <p:ext uri="{BB962C8B-B14F-4D97-AF65-F5344CB8AC3E}">
        <p14:creationId xmlns:p14="http://schemas.microsoft.com/office/powerpoint/2010/main" val="312956492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33400"/>
            <a:ext cx="7848600" cy="5943600"/>
          </a:xfrm>
          <a:prstGeom prst="rect">
            <a:avLst/>
          </a:prstGeom>
        </p:spPr>
      </p:pic>
      <p:sp>
        <p:nvSpPr>
          <p:cNvPr id="2" name="TextBox 1"/>
          <p:cNvSpPr txBox="1"/>
          <p:nvPr/>
        </p:nvSpPr>
        <p:spPr>
          <a:xfrm>
            <a:off x="1295400" y="649069"/>
            <a:ext cx="1143000" cy="646331"/>
          </a:xfrm>
          <a:prstGeom prst="rect">
            <a:avLst/>
          </a:prstGeom>
          <a:solidFill>
            <a:schemeClr val="bg1"/>
          </a:solidFill>
        </p:spPr>
        <p:txBody>
          <a:bodyPr wrap="square" rtlCol="0">
            <a:spAutoFit/>
          </a:bodyPr>
          <a:lstStyle/>
          <a:p>
            <a:endParaRPr lang="en-US" sz="36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97100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4464-EE5C-45CB-977E-362D3752A766}"/>
              </a:ext>
            </a:extLst>
          </p:cNvPr>
          <p:cNvSpPr>
            <a:spLocks noGrp="1"/>
          </p:cNvSpPr>
          <p:nvPr>
            <p:ph type="title"/>
          </p:nvPr>
        </p:nvSpPr>
        <p:spPr>
          <a:xfrm>
            <a:off x="1752600" y="533400"/>
            <a:ext cx="1752600" cy="411161"/>
          </a:xfrm>
        </p:spPr>
        <p:txBody>
          <a:bodyPr>
            <a:noAutofit/>
          </a:bodyPr>
          <a:lstStyle/>
          <a:p>
            <a:r>
              <a:rPr lang="mn-MN" sz="3000" dirty="0">
                <a:solidFill>
                  <a:srgbClr val="152069"/>
                </a:solidFill>
                <a:latin typeface="Arial" panose="020B0604020202020204" pitchFamily="34" charset="0"/>
                <a:cs typeface="Arial" panose="020B0604020202020204" pitchFamily="34" charset="0"/>
              </a:rPr>
              <a:t>ХҮН АМ</a:t>
            </a:r>
            <a:endParaRPr lang="en-US" sz="3000" dirty="0">
              <a:solidFill>
                <a:srgbClr val="152069"/>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F78CF90-14B5-4B40-90D7-5E4D1B35B1C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47775" y="479900"/>
            <a:ext cx="504825" cy="518160"/>
          </a:xfrm>
          <a:prstGeom prst="rect">
            <a:avLst/>
          </a:prstGeom>
        </p:spPr>
      </p:pic>
      <p:sp>
        <p:nvSpPr>
          <p:cNvPr id="9" name="TextBox 8">
            <a:extLst>
              <a:ext uri="{FF2B5EF4-FFF2-40B4-BE49-F238E27FC236}">
                <a16:creationId xmlns:a16="http://schemas.microsoft.com/office/drawing/2014/main" id="{F0EDCEC0-CA58-4D34-8A25-CDA2FD13D233}"/>
              </a:ext>
            </a:extLst>
          </p:cNvPr>
          <p:cNvSpPr txBox="1"/>
          <p:nvPr/>
        </p:nvSpPr>
        <p:spPr>
          <a:xfrm>
            <a:off x="1524000" y="4846921"/>
            <a:ext cx="7086600" cy="1200329"/>
          </a:xfrm>
          <a:prstGeom prst="rect">
            <a:avLst/>
          </a:prstGeom>
          <a:noFill/>
        </p:spPr>
        <p:txBody>
          <a:bodyPr wrap="square">
            <a:spAutoFit/>
          </a:bodyPr>
          <a:lstStyle/>
          <a:p>
            <a:pPr marL="0" marR="0" indent="457200" algn="just">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Хүн ам, өрхийн мэдээллийн сангаас үндэслэн гаргасан хүн амын тоо 20</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20</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оны жилийн эцсийн дүнгээр 42.</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3</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мянган эрэгтэй, 4</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2.0</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мянган эмэгтэй нийт </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84.3</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мянгад хүрч 201</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9</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оноос нийт хүн амын тоо </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1</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6</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хувиар буюу 1.</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4</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мянган хүнээр  өссөн байна.</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00000000-0008-0000-0400-000096587E03}"/>
              </a:ext>
            </a:extLst>
          </p:cNvPr>
          <p:cNvGraphicFramePr/>
          <p:nvPr>
            <p:extLst>
              <p:ext uri="{D42A27DB-BD31-4B8C-83A1-F6EECF244321}">
                <p14:modId xmlns:p14="http://schemas.microsoft.com/office/powerpoint/2010/main" val="2305585338"/>
              </p:ext>
            </p:extLst>
          </p:nvPr>
        </p:nvGraphicFramePr>
        <p:xfrm>
          <a:off x="1681162" y="1120608"/>
          <a:ext cx="6777038" cy="3603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475409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3822C9-E608-4C1A-B0CD-F6B82F3AF670}"/>
              </a:ext>
            </a:extLst>
          </p:cNvPr>
          <p:cNvSpPr>
            <a:spLocks noGrp="1"/>
          </p:cNvSpPr>
          <p:nvPr>
            <p:ph type="title"/>
          </p:nvPr>
        </p:nvSpPr>
        <p:spPr>
          <a:xfrm>
            <a:off x="1752600" y="533400"/>
            <a:ext cx="1752600" cy="411161"/>
          </a:xfrm>
        </p:spPr>
        <p:txBody>
          <a:bodyPr>
            <a:noAutofit/>
          </a:bodyPr>
          <a:lstStyle/>
          <a:p>
            <a:r>
              <a:rPr lang="mn-MN" sz="3000" dirty="0">
                <a:solidFill>
                  <a:srgbClr val="152069"/>
                </a:solidFill>
                <a:latin typeface="Arial" panose="020B0604020202020204" pitchFamily="34" charset="0"/>
                <a:cs typeface="Arial" panose="020B0604020202020204" pitchFamily="34" charset="0"/>
              </a:rPr>
              <a:t>ХҮН АМ</a:t>
            </a:r>
            <a:endParaRPr lang="en-US" sz="3000" dirty="0">
              <a:solidFill>
                <a:srgbClr val="152069"/>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6792CC2-6AF1-43A2-B157-9E8943A939A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47775" y="479900"/>
            <a:ext cx="504825" cy="518160"/>
          </a:xfrm>
          <a:prstGeom prst="rect">
            <a:avLst/>
          </a:prstGeom>
        </p:spPr>
      </p:pic>
      <p:graphicFrame>
        <p:nvGraphicFramePr>
          <p:cNvPr id="6" name="Chart 5">
            <a:extLst>
              <a:ext uri="{FF2B5EF4-FFF2-40B4-BE49-F238E27FC236}">
                <a16:creationId xmlns:a16="http://schemas.microsoft.com/office/drawing/2014/main" id="{959B2040-5F9B-41E9-8879-C18E9EB8B46A}"/>
              </a:ext>
            </a:extLst>
          </p:cNvPr>
          <p:cNvGraphicFramePr/>
          <p:nvPr>
            <p:extLst>
              <p:ext uri="{D42A27DB-BD31-4B8C-83A1-F6EECF244321}">
                <p14:modId xmlns:p14="http://schemas.microsoft.com/office/powerpoint/2010/main" val="2479968772"/>
              </p:ext>
            </p:extLst>
          </p:nvPr>
        </p:nvGraphicFramePr>
        <p:xfrm>
          <a:off x="1295400" y="1447800"/>
          <a:ext cx="5024755" cy="45415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EDFB836-294C-4097-BF4C-31D3B7F92AA7}"/>
              </a:ext>
            </a:extLst>
          </p:cNvPr>
          <p:cNvSpPr txBox="1"/>
          <p:nvPr/>
        </p:nvSpPr>
        <p:spPr>
          <a:xfrm>
            <a:off x="1219200" y="998060"/>
            <a:ext cx="4572000" cy="646331"/>
          </a:xfrm>
          <a:prstGeom prst="rect">
            <a:avLst/>
          </a:prstGeom>
          <a:noFill/>
        </p:spPr>
        <p:txBody>
          <a:bodyPr wrap="square">
            <a:spAutoFit/>
          </a:bodyPr>
          <a:lstStyle/>
          <a:p>
            <a:pPr marL="0" marR="0" algn="ctr">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Хүн амын тоо сумуудаар, нийт хүн амд эзлэх хувиар</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00FA873-DB83-492E-9F98-66AC83ADA1CF}"/>
              </a:ext>
            </a:extLst>
          </p:cNvPr>
          <p:cNvSpPr txBox="1"/>
          <p:nvPr/>
        </p:nvSpPr>
        <p:spPr>
          <a:xfrm>
            <a:off x="6629400" y="1981200"/>
            <a:ext cx="2057400" cy="3139321"/>
          </a:xfrm>
          <a:prstGeom prst="rect">
            <a:avLst/>
          </a:prstGeom>
          <a:noFill/>
        </p:spPr>
        <p:txBody>
          <a:bodyPr wrap="square">
            <a:spAutoFit/>
          </a:bodyPr>
          <a:lstStyle/>
          <a:p>
            <a:pPr marL="0" marR="0" algn="just">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Давст сумын хүн амын тоо өмнөх оноос  0.1 хувиар, Түргэн сумын 1 хүнээр буурч, бусад сумдын хүн амын тоо өнгөрсөн оноос 0.1 – 3.9 хувиар тус тус өссөн байна. </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55686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8440C6-5ED7-45EB-B9E9-19CDFBE867A5}"/>
              </a:ext>
            </a:extLst>
          </p:cNvPr>
          <p:cNvSpPr>
            <a:spLocks noGrp="1"/>
          </p:cNvSpPr>
          <p:nvPr>
            <p:ph type="title"/>
          </p:nvPr>
        </p:nvSpPr>
        <p:spPr>
          <a:xfrm>
            <a:off x="1752600" y="533400"/>
            <a:ext cx="1752600" cy="411161"/>
          </a:xfrm>
        </p:spPr>
        <p:txBody>
          <a:bodyPr>
            <a:noAutofit/>
          </a:bodyPr>
          <a:lstStyle/>
          <a:p>
            <a:r>
              <a:rPr lang="mn-MN" sz="3000" dirty="0">
                <a:solidFill>
                  <a:srgbClr val="152069"/>
                </a:solidFill>
                <a:latin typeface="Arial" panose="020B0604020202020204" pitchFamily="34" charset="0"/>
                <a:cs typeface="Arial" panose="020B0604020202020204" pitchFamily="34" charset="0"/>
              </a:rPr>
              <a:t>ХҮН АМ</a:t>
            </a:r>
            <a:endParaRPr lang="en-US" sz="3000" dirty="0">
              <a:solidFill>
                <a:srgbClr val="152069"/>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209B1A1-71AA-4E4C-8554-61EE22E2DD1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47775" y="479900"/>
            <a:ext cx="504825" cy="518160"/>
          </a:xfrm>
          <a:prstGeom prst="rect">
            <a:avLst/>
          </a:prstGeom>
        </p:spPr>
      </p:pic>
      <p:graphicFrame>
        <p:nvGraphicFramePr>
          <p:cNvPr id="6" name="Chart 5">
            <a:extLst>
              <a:ext uri="{FF2B5EF4-FFF2-40B4-BE49-F238E27FC236}">
                <a16:creationId xmlns:a16="http://schemas.microsoft.com/office/drawing/2014/main" id="{C1AA46D6-907B-4F54-9D4D-FC5131AE26B3}"/>
              </a:ext>
            </a:extLst>
          </p:cNvPr>
          <p:cNvGraphicFramePr/>
          <p:nvPr>
            <p:extLst>
              <p:ext uri="{D42A27DB-BD31-4B8C-83A1-F6EECF244321}">
                <p14:modId xmlns:p14="http://schemas.microsoft.com/office/powerpoint/2010/main" val="1385554567"/>
              </p:ext>
            </p:extLst>
          </p:nvPr>
        </p:nvGraphicFramePr>
        <p:xfrm>
          <a:off x="1600200" y="1143000"/>
          <a:ext cx="6477000" cy="419798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EEA49C7-A3BB-4F5B-9C61-B79847155F7B}"/>
              </a:ext>
            </a:extLst>
          </p:cNvPr>
          <p:cNvSpPr txBox="1"/>
          <p:nvPr/>
        </p:nvSpPr>
        <p:spPr>
          <a:xfrm>
            <a:off x="800100" y="958334"/>
            <a:ext cx="5410200" cy="369332"/>
          </a:xfrm>
          <a:prstGeom prst="rect">
            <a:avLst/>
          </a:prstGeom>
          <a:noFill/>
        </p:spPr>
        <p:txBody>
          <a:bodyPr wrap="square">
            <a:spAutoFit/>
          </a:bodyPr>
          <a:lstStyle/>
          <a:p>
            <a:pPr marL="0" marR="0" indent="457200" algn="just">
              <a:spcBef>
                <a:spcPts val="0"/>
              </a:spcBef>
              <a:spcAft>
                <a:spcPts val="0"/>
              </a:spcAft>
            </a:pPr>
            <a:r>
              <a:rPr lang="mn-MN" sz="1800" dirty="0">
                <a:effectLst/>
                <a:latin typeface="Arial" panose="020B0604020202020204" pitchFamily="34" charset="0"/>
                <a:ea typeface="Times New Roman" panose="02020603050405020304" pitchFamily="18" charset="0"/>
                <a:cs typeface="Times New Roman" panose="02020603050405020304" pitchFamily="18" charset="0"/>
              </a:rPr>
              <a:t>Хүн амын нас хүйсийн суварга, 2020 он</a:t>
            </a:r>
            <a:endParaRPr lang="en-US" sz="2000" dirty="0">
              <a:effectLst/>
              <a:latin typeface="Arial Mon" panose="020B05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DA4320B-6584-462C-95BC-CD6237D0D2B8}"/>
              </a:ext>
            </a:extLst>
          </p:cNvPr>
          <p:cNvSpPr txBox="1"/>
          <p:nvPr/>
        </p:nvSpPr>
        <p:spPr>
          <a:xfrm>
            <a:off x="1371600" y="5253335"/>
            <a:ext cx="7080312" cy="1200329"/>
          </a:xfrm>
          <a:prstGeom prst="rect">
            <a:avLst/>
          </a:prstGeom>
          <a:noFill/>
        </p:spPr>
        <p:txBody>
          <a:bodyPr wrap="square">
            <a:spAutoFit/>
          </a:bodyPr>
          <a:lstStyle/>
          <a:p>
            <a:pPr marL="0" marR="0" indent="457200" algn="just">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Хүн амын </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3</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4.1 хувийг 0-14 насны хүүхэд,</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6</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5.9 хувийг хөдөлмөрийн насны хүн ам</a:t>
            </a:r>
            <a:r>
              <a:rPr lang="en-US" dirty="0">
                <a:solidFill>
                  <a:srgbClr val="152069"/>
                </a:solidFill>
                <a:latin typeface="Arial" panose="020B0604020202020204" pitchFamily="34" charset="0"/>
                <a:ea typeface="Times New Roman" panose="02020603050405020304" pitchFamily="18" charset="0"/>
                <a:cs typeface="Times New Roman" panose="02020603050405020304" pitchFamily="18" charset="0"/>
              </a:rPr>
              <a:t> </a:t>
            </a:r>
            <a:r>
              <a:rPr lang="mn-MN" dirty="0">
                <a:solidFill>
                  <a:srgbClr val="152069"/>
                </a:solidFill>
                <a:latin typeface="Arial" panose="020B0604020202020204" pitchFamily="34" charset="0"/>
                <a:ea typeface="Times New Roman" panose="02020603050405020304" pitchFamily="18" charset="0"/>
                <a:cs typeface="Times New Roman" panose="02020603050405020304" pitchFamily="18" charset="0"/>
              </a:rPr>
              <a:t>эзэлж байна. </a:t>
            </a:r>
          </a:p>
          <a:p>
            <a:pPr marL="0" marR="0" indent="457200" algn="just">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Нийт хүн амын 6.3 хувийг 60-аас дээш насны хүн ам эзэлж</a:t>
            </a:r>
            <a:r>
              <a:rPr lang="en-US"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a:t>
            </a: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байна.  </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83711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1B873-2008-45DC-AE18-D06B17E8DA3B}"/>
              </a:ext>
            </a:extLst>
          </p:cNvPr>
          <p:cNvSpPr>
            <a:spLocks noGrp="1"/>
          </p:cNvSpPr>
          <p:nvPr>
            <p:ph type="title"/>
          </p:nvPr>
        </p:nvSpPr>
        <p:spPr>
          <a:xfrm>
            <a:off x="1752600" y="533400"/>
            <a:ext cx="1752600" cy="411161"/>
          </a:xfrm>
        </p:spPr>
        <p:txBody>
          <a:bodyPr>
            <a:noAutofit/>
          </a:bodyPr>
          <a:lstStyle/>
          <a:p>
            <a:r>
              <a:rPr lang="mn-MN" sz="3000" dirty="0">
                <a:solidFill>
                  <a:srgbClr val="152069"/>
                </a:solidFill>
                <a:latin typeface="Arial" panose="020B0604020202020204" pitchFamily="34" charset="0"/>
                <a:cs typeface="Arial" panose="020B0604020202020204" pitchFamily="34" charset="0"/>
              </a:rPr>
              <a:t>ХҮН АМ</a:t>
            </a:r>
            <a:endParaRPr lang="en-US" sz="3000" dirty="0">
              <a:solidFill>
                <a:srgbClr val="152069"/>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F068247-3B56-4592-B3B2-2C29ECE4F69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47775" y="479900"/>
            <a:ext cx="504825" cy="518160"/>
          </a:xfrm>
          <a:prstGeom prst="rect">
            <a:avLst/>
          </a:prstGeom>
        </p:spPr>
      </p:pic>
      <p:sp>
        <p:nvSpPr>
          <p:cNvPr id="10" name="TextBox 9">
            <a:extLst>
              <a:ext uri="{FF2B5EF4-FFF2-40B4-BE49-F238E27FC236}">
                <a16:creationId xmlns:a16="http://schemas.microsoft.com/office/drawing/2014/main" id="{A5854920-C9D0-4BBB-A564-F4029E111680}"/>
              </a:ext>
            </a:extLst>
          </p:cNvPr>
          <p:cNvSpPr txBox="1"/>
          <p:nvPr/>
        </p:nvSpPr>
        <p:spPr>
          <a:xfrm>
            <a:off x="762000" y="998060"/>
            <a:ext cx="6324600" cy="369332"/>
          </a:xfrm>
          <a:prstGeom prst="rect">
            <a:avLst/>
          </a:prstGeom>
          <a:noFill/>
        </p:spPr>
        <p:txBody>
          <a:bodyPr wrap="square">
            <a:spAutoFit/>
          </a:bodyPr>
          <a:lstStyle/>
          <a:p>
            <a:pPr marL="0" marR="0" indent="457200" algn="ctr">
              <a:spcBef>
                <a:spcPts val="0"/>
              </a:spcBef>
              <a:spcAft>
                <a:spcPts val="0"/>
              </a:spcAft>
            </a:pPr>
            <a:r>
              <a:rPr lang="mn-MN" sz="1800" dirty="0">
                <a:effectLst/>
                <a:latin typeface="Arial" panose="020B0604020202020204" pitchFamily="34" charset="0"/>
                <a:ea typeface="Times New Roman" panose="02020603050405020304" pitchFamily="18" charset="0"/>
                <a:cs typeface="Times New Roman" panose="02020603050405020304" pitchFamily="18" charset="0"/>
              </a:rPr>
              <a:t>Өрхийн тоо, нэг өрхөд ноогдох хүний тоо, онуудаар</a:t>
            </a:r>
            <a:endParaRPr lang="en-US" sz="2000" dirty="0">
              <a:effectLst/>
              <a:latin typeface="Arial Mon" panose="020B05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21CFAC4-22A5-4D73-B7A3-1B28E236104F}"/>
              </a:ext>
            </a:extLst>
          </p:cNvPr>
          <p:cNvSpPr txBox="1"/>
          <p:nvPr/>
        </p:nvSpPr>
        <p:spPr>
          <a:xfrm>
            <a:off x="1247775" y="4876800"/>
            <a:ext cx="7591425" cy="1754326"/>
          </a:xfrm>
          <a:prstGeom prst="rect">
            <a:avLst/>
          </a:prstGeom>
          <a:noFill/>
        </p:spPr>
        <p:txBody>
          <a:bodyPr wrap="square">
            <a:spAutoFit/>
          </a:bodyPr>
          <a:lstStyle/>
          <a:p>
            <a:pPr marL="0" marR="0" algn="just">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Нийт өрхийн 37.9 хувь нь аймгийн төвд, 20.0 хувь нь сумын төвд, 42.1 хувь нь хөдөөд амьдарч байна.</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mn-MN" sz="1800"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Ам бүлийн тоогоор авч үзвэл нийт өрхийн 13.7 хувь нь нэг ам бүлтэй, 66.5 хувь нь 2-5 ам бүлтэй, 19.7 хувь нь 6-9 ам бүлтэй, 0.1 хувь нь арав ба түүнээс дээш ам бүлтэй өрхүүд байна.</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solidFill>
                  <a:srgbClr val="15206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solidFill>
                <a:srgbClr val="152069"/>
              </a:solidFill>
              <a:effectLst/>
              <a:latin typeface="Arial Mon" panose="020B0500000000000000" pitchFamily="34" charset="0"/>
              <a:ea typeface="Times New Roman" panose="02020603050405020304" pitchFamily="18"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0D3F5E76-8215-4BAA-8B0C-8C8E71A9A6E3}"/>
              </a:ext>
            </a:extLst>
          </p:cNvPr>
          <p:cNvGraphicFramePr/>
          <p:nvPr>
            <p:extLst>
              <p:ext uri="{D42A27DB-BD31-4B8C-83A1-F6EECF244321}">
                <p14:modId xmlns:p14="http://schemas.microsoft.com/office/powerpoint/2010/main" val="389302243"/>
              </p:ext>
            </p:extLst>
          </p:nvPr>
        </p:nvGraphicFramePr>
        <p:xfrm>
          <a:off x="1624012" y="1420891"/>
          <a:ext cx="6986588" cy="34559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976536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166650" y="5456650"/>
            <a:ext cx="7847754" cy="738664"/>
          </a:xfrm>
          <a:prstGeom prst="rect">
            <a:avLst/>
          </a:prstGeom>
        </p:spPr>
        <p:txBody>
          <a:bodyPr wrap="square">
            <a:spAutoFit/>
          </a:bodyPr>
          <a:lstStyle/>
          <a:p>
            <a:pPr algn="just"/>
            <a:r>
              <a:rPr lang="mn-MN" sz="1400" dirty="0">
                <a:latin typeface="Tahoma" panose="020B0604030504040204" pitchFamily="34" charset="0"/>
                <a:ea typeface="Tahoma" panose="020B0604030504040204" pitchFamily="34" charset="0"/>
                <a:cs typeface="Tahoma" panose="020B0604030504040204" pitchFamily="34" charset="0"/>
              </a:rPr>
              <a:t>202</a:t>
            </a:r>
            <a:r>
              <a:rPr lang="en-US" sz="1400" dirty="0">
                <a:latin typeface="Tahoma" panose="020B0604030504040204" pitchFamily="34" charset="0"/>
                <a:ea typeface="Tahoma" panose="020B0604030504040204" pitchFamily="34" charset="0"/>
                <a:cs typeface="Tahoma" panose="020B0604030504040204" pitchFamily="34" charset="0"/>
              </a:rPr>
              <a:t>1</a:t>
            </a:r>
            <a:r>
              <a:rPr lang="mn-MN" sz="1400" dirty="0">
                <a:latin typeface="Tahoma" panose="020B0604030504040204" pitchFamily="34" charset="0"/>
                <a:ea typeface="Tahoma" panose="020B0604030504040204" pitchFamily="34" charset="0"/>
                <a:cs typeface="Tahoma" panose="020B0604030504040204" pitchFamily="34" charset="0"/>
              </a:rPr>
              <a:t> оны эхний 2 сард </a:t>
            </a:r>
            <a:r>
              <a:rPr lang="en-US" sz="1400" dirty="0">
                <a:latin typeface="Tahoma" panose="020B0604030504040204" pitchFamily="34" charset="0"/>
                <a:ea typeface="Tahoma" panose="020B0604030504040204" pitchFamily="34" charset="0"/>
                <a:cs typeface="Tahoma" panose="020B0604030504040204" pitchFamily="34" charset="0"/>
              </a:rPr>
              <a:t>1</a:t>
            </a:r>
            <a:r>
              <a:rPr lang="mn-Mong-MN" sz="1400" dirty="0">
                <a:latin typeface="Tahoma" panose="020B0604030504040204" pitchFamily="34" charset="0"/>
                <a:ea typeface="Tahoma" panose="020B0604030504040204" pitchFamily="34" charset="0"/>
                <a:cs typeface="Tahoma" panose="020B0604030504040204" pitchFamily="34" charset="0"/>
              </a:rPr>
              <a:t>80</a:t>
            </a:r>
            <a:r>
              <a:rPr lang="mn-MN" sz="1400" dirty="0">
                <a:latin typeface="Tahoma" panose="020B0604030504040204" pitchFamily="34" charset="0"/>
                <a:ea typeface="Tahoma" panose="020B0604030504040204" pitchFamily="34" charset="0"/>
                <a:cs typeface="Tahoma" panose="020B0604030504040204" pitchFamily="34" charset="0"/>
              </a:rPr>
              <a:t> хүн </a:t>
            </a:r>
            <a:r>
              <a:rPr lang="en-US" sz="1400" dirty="0" err="1">
                <a:latin typeface="Tahoma" panose="020B0604030504040204" pitchFamily="34" charset="0"/>
                <a:ea typeface="Tahoma" panose="020B0604030504040204" pitchFamily="34" charset="0"/>
                <a:cs typeface="Tahoma" panose="020B0604030504040204" pitchFamily="34" charset="0"/>
              </a:rPr>
              <a:t>шинээр</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бүртгүүлж</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бүртгэлтэй</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байсан</a:t>
            </a:r>
            <a:r>
              <a:rPr lang="en-US" sz="1400" dirty="0">
                <a:latin typeface="Tahoma" panose="020B0604030504040204" pitchFamily="34" charset="0"/>
                <a:ea typeface="Tahoma" panose="020B0604030504040204" pitchFamily="34" charset="0"/>
                <a:cs typeface="Tahoma" panose="020B0604030504040204" pitchFamily="34" charset="0"/>
              </a:rPr>
              <a:t> 2</a:t>
            </a:r>
            <a:r>
              <a:rPr lang="mn-Mong-MN" sz="1400" dirty="0">
                <a:latin typeface="Tahoma" panose="020B0604030504040204" pitchFamily="34" charset="0"/>
                <a:ea typeface="Tahoma" panose="020B0604030504040204" pitchFamily="34" charset="0"/>
                <a:cs typeface="Tahoma" panose="020B0604030504040204" pitchFamily="34" charset="0"/>
              </a:rPr>
              <a:t>5</a:t>
            </a:r>
            <a:r>
              <a:rPr lang="mn-MN"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иргэн</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ажилд</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зуучлагдан</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орж</a:t>
            </a:r>
            <a:r>
              <a:rPr lang="en-US" sz="1400" dirty="0">
                <a:latin typeface="Tahoma" panose="020B0604030504040204" pitchFamily="34" charset="0"/>
                <a:ea typeface="Tahoma" panose="020B0604030504040204" pitchFamily="34" charset="0"/>
                <a:cs typeface="Tahoma" panose="020B0604030504040204" pitchFamily="34" charset="0"/>
              </a:rPr>
              <a:t>, </a:t>
            </a:r>
            <a:r>
              <a:rPr lang="mn-Mong-MN" sz="1400" dirty="0">
                <a:latin typeface="Tahoma" panose="020B0604030504040204" pitchFamily="34" charset="0"/>
                <a:ea typeface="Tahoma" panose="020B0604030504040204" pitchFamily="34" charset="0"/>
                <a:cs typeface="Tahoma" panose="020B0604030504040204" pitchFamily="34" charset="0"/>
              </a:rPr>
              <a:t>209</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иргэн</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ажил</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идэвхтэй</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хайхгүй</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байгаа</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шалтгаанаар</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бүртгэлээс</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хасагдсан</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байна</a:t>
            </a:r>
            <a:r>
              <a:rPr lang="en-US" sz="1400" dirty="0">
                <a:latin typeface="Tahoma" panose="020B0604030504040204" pitchFamily="34" charset="0"/>
                <a:ea typeface="Tahoma" panose="020B0604030504040204" pitchFamily="34" charset="0"/>
                <a:cs typeface="Tahoma" panose="020B0604030504040204" pitchFamily="34" charset="0"/>
              </a:rPr>
              <a:t>. </a:t>
            </a:r>
          </a:p>
        </p:txBody>
      </p:sp>
      <p:sp>
        <p:nvSpPr>
          <p:cNvPr id="5" name="Rectangle 4"/>
          <p:cNvSpPr/>
          <p:nvPr/>
        </p:nvSpPr>
        <p:spPr>
          <a:xfrm>
            <a:off x="1676400" y="308530"/>
            <a:ext cx="3114955" cy="307777"/>
          </a:xfrm>
          <a:prstGeom prst="rect">
            <a:avLst/>
          </a:prstGeom>
        </p:spPr>
        <p:txBody>
          <a:bodyPr wrap="none">
            <a:spAutoFit/>
          </a:bodyPr>
          <a:lstStyle/>
          <a:p>
            <a:r>
              <a:rPr lang="mn-MN" sz="1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1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9" name="Group 8">
            <a:extLst>
              <a:ext uri="{FF2B5EF4-FFF2-40B4-BE49-F238E27FC236}">
                <a16:creationId xmlns:a16="http://schemas.microsoft.com/office/drawing/2014/main" id="{86C6592C-9372-4FCE-A651-F326EB9A647E}"/>
              </a:ext>
            </a:extLst>
          </p:cNvPr>
          <p:cNvGrpSpPr/>
          <p:nvPr/>
        </p:nvGrpSpPr>
        <p:grpSpPr>
          <a:xfrm>
            <a:off x="1326085" y="3216319"/>
            <a:ext cx="2810385" cy="1436919"/>
            <a:chOff x="1302271" y="3198633"/>
            <a:chExt cx="2810385" cy="1436919"/>
          </a:xfrm>
        </p:grpSpPr>
        <p:grpSp>
          <p:nvGrpSpPr>
            <p:cNvPr id="20" name="Group 19"/>
            <p:cNvGrpSpPr/>
            <p:nvPr/>
          </p:nvGrpSpPr>
          <p:grpSpPr>
            <a:xfrm>
              <a:off x="1302271" y="3198633"/>
              <a:ext cx="2810385" cy="1436919"/>
              <a:chOff x="1509656" y="2893833"/>
              <a:chExt cx="2436042" cy="1436919"/>
            </a:xfrm>
          </p:grpSpPr>
          <p:grpSp>
            <p:nvGrpSpPr>
              <p:cNvPr id="24" name="Group 23"/>
              <p:cNvGrpSpPr/>
              <p:nvPr/>
            </p:nvGrpSpPr>
            <p:grpSpPr>
              <a:xfrm>
                <a:off x="1509656" y="3331556"/>
                <a:ext cx="1901232" cy="999196"/>
                <a:chOff x="1509656" y="3331556"/>
                <a:chExt cx="1901232" cy="999196"/>
              </a:xfrm>
            </p:grpSpPr>
            <p:pic>
              <p:nvPicPr>
                <p:cNvPr id="25" name="Picture 24"/>
                <p:cNvPicPr>
                  <a:picLocks noChangeAspect="1"/>
                </p:cNvPicPr>
                <p:nvPr/>
              </p:nvPicPr>
              <p:blipFill>
                <a:blip r:embed="rId2" cstate="print"/>
                <a:stretch>
                  <a:fillRect/>
                </a:stretch>
              </p:blipFill>
              <p:spPr>
                <a:xfrm>
                  <a:off x="1509656" y="3432680"/>
                  <a:ext cx="304800" cy="898072"/>
                </a:xfrm>
                <a:prstGeom prst="rect">
                  <a:avLst/>
                </a:prstGeom>
              </p:spPr>
            </p:pic>
            <p:sp>
              <p:nvSpPr>
                <p:cNvPr id="26" name="Rectangle 25"/>
                <p:cNvSpPr/>
                <p:nvPr/>
              </p:nvSpPr>
              <p:spPr>
                <a:xfrm>
                  <a:off x="2502990" y="3832900"/>
                  <a:ext cx="723729" cy="307777"/>
                </a:xfrm>
                <a:prstGeom prst="rect">
                  <a:avLst/>
                </a:prstGeom>
              </p:spPr>
              <p:txBody>
                <a:bodyPr wrap="square">
                  <a:spAutoFit/>
                </a:bodyPr>
                <a:lstStyle/>
                <a:p>
                  <a:r>
                    <a:rPr lang="en-US" sz="1400" dirty="0">
                      <a:solidFill>
                        <a:srgbClr val="002060"/>
                      </a:solidFill>
                      <a:latin typeface="Tahoma" panose="020B0604030504040204" pitchFamily="34" charset="0"/>
                      <a:ea typeface="Tahoma" panose="020B0604030504040204" pitchFamily="34" charset="0"/>
                      <a:cs typeface="Tahoma" panose="020B0604030504040204" pitchFamily="34" charset="0"/>
                    </a:rPr>
                    <a:t>1</a:t>
                  </a:r>
                  <a:r>
                    <a:rPr lang="mn-MN" sz="1400" dirty="0">
                      <a:solidFill>
                        <a:srgbClr val="002060"/>
                      </a:solidFill>
                      <a:latin typeface="Tahoma" panose="020B0604030504040204" pitchFamily="34" charset="0"/>
                      <a:ea typeface="Tahoma" panose="020B0604030504040204" pitchFamily="34" charset="0"/>
                      <a:cs typeface="Tahoma" panose="020B0604030504040204" pitchFamily="34" charset="0"/>
                    </a:rPr>
                    <a:t>3.8</a:t>
                  </a:r>
                  <a:r>
                    <a:rPr lang="en-US" sz="1400"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
              <p:nvSpPr>
                <p:cNvPr id="28" name="TextBox 27"/>
                <p:cNvSpPr txBox="1"/>
                <p:nvPr/>
              </p:nvSpPr>
              <p:spPr>
                <a:xfrm>
                  <a:off x="2113079" y="3331556"/>
                  <a:ext cx="1297809" cy="523220"/>
                </a:xfrm>
                <a:prstGeom prst="rect">
                  <a:avLst/>
                </a:prstGeom>
                <a:noFill/>
              </p:spPr>
              <p:txBody>
                <a:bodyPr wrap="square" rtlCol="0">
                  <a:spAutoFit/>
                </a:bodyPr>
                <a:lstStyle/>
                <a:p>
                  <a:pPr algn="ctr"/>
                  <a:r>
                    <a:rPr lang="mn-MN" sz="1400" dirty="0">
                      <a:solidFill>
                        <a:srgbClr val="002060"/>
                      </a:solidFill>
                      <a:latin typeface="Tahoma" panose="020B0604030504040204" pitchFamily="34" charset="0"/>
                      <a:ea typeface="Tahoma" panose="020B0604030504040204" pitchFamily="34" charset="0"/>
                      <a:cs typeface="Tahoma" panose="020B0604030504040204" pitchFamily="34" charset="0"/>
                    </a:rPr>
                    <a:t>Өмнөх</a:t>
                  </a:r>
                  <a:r>
                    <a:rPr lang="en-US" sz="1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sz="1400" dirty="0">
                      <a:solidFill>
                        <a:srgbClr val="002060"/>
                      </a:solidFill>
                      <a:latin typeface="Tahoma" panose="020B0604030504040204" pitchFamily="34" charset="0"/>
                      <a:ea typeface="Tahoma" panose="020B0604030504040204" pitchFamily="34" charset="0"/>
                      <a:cs typeface="Tahoma" panose="020B0604030504040204" pitchFamily="34" charset="0"/>
                    </a:rPr>
                    <a:t>оны</a:t>
                  </a:r>
                  <a:r>
                    <a:rPr lang="en-US" sz="1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sz="1400" dirty="0">
                      <a:solidFill>
                        <a:srgbClr val="002060"/>
                      </a:solidFill>
                      <a:latin typeface="Tahoma" panose="020B0604030504040204" pitchFamily="34" charset="0"/>
                      <a:ea typeface="Tahoma" panose="020B0604030504040204" pitchFamily="34" charset="0"/>
                      <a:cs typeface="Tahoma" panose="020B0604030504040204" pitchFamily="34" charset="0"/>
                    </a:rPr>
                    <a:t>мөн үеэс</a:t>
                  </a:r>
                </a:p>
              </p:txBody>
            </p:sp>
          </p:grpSp>
          <p:sp>
            <p:nvSpPr>
              <p:cNvPr id="22" name="Rectangle 21"/>
              <p:cNvSpPr/>
              <p:nvPr/>
            </p:nvSpPr>
            <p:spPr>
              <a:xfrm>
                <a:off x="1509656" y="2893833"/>
                <a:ext cx="2436042" cy="307777"/>
              </a:xfrm>
              <a:prstGeom prst="rect">
                <a:avLst/>
              </a:prstGeom>
            </p:spPr>
            <p:txBody>
              <a:bodyPr wrap="none">
                <a:spAutoFit/>
              </a:bodyPr>
              <a:lstStyle/>
              <a:p>
                <a:r>
                  <a:rPr lang="mn-MN" sz="1400" dirty="0">
                    <a:latin typeface="Tahoma" panose="020B0604030504040204" pitchFamily="34" charset="0"/>
                    <a:ea typeface="Tahoma" panose="020B0604030504040204" pitchFamily="34" charset="0"/>
                    <a:cs typeface="Tahoma" panose="020B0604030504040204" pitchFamily="34" charset="0"/>
                  </a:rPr>
                  <a:t>Нийт бүртгэлтэй ажилгүй иргэд</a:t>
                </a:r>
                <a:endParaRPr lang="en-US" sz="1400" dirty="0">
                  <a:latin typeface="Tahoma" panose="020B0604030504040204" pitchFamily="34" charset="0"/>
                  <a:ea typeface="Tahoma" panose="020B0604030504040204" pitchFamily="34" charset="0"/>
                  <a:cs typeface="Tahoma" panose="020B0604030504040204" pitchFamily="34" charset="0"/>
                </a:endParaRPr>
              </a:p>
            </p:txBody>
          </p:sp>
        </p:grpSp>
        <p:sp>
          <p:nvSpPr>
            <p:cNvPr id="30" name="Arrow: Up 29">
              <a:extLst>
                <a:ext uri="{FF2B5EF4-FFF2-40B4-BE49-F238E27FC236}">
                  <a16:creationId xmlns:a16="http://schemas.microsoft.com/office/drawing/2014/main" id="{C7518EC6-8F8A-4F97-8396-7A63AC2B71B4}"/>
                </a:ext>
              </a:extLst>
            </p:cNvPr>
            <p:cNvSpPr/>
            <p:nvPr/>
          </p:nvSpPr>
          <p:spPr>
            <a:xfrm rot="10800000" flipV="1">
              <a:off x="3434012" y="3881651"/>
              <a:ext cx="350000" cy="658715"/>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6" name="Group 5">
            <a:extLst>
              <a:ext uri="{FF2B5EF4-FFF2-40B4-BE49-F238E27FC236}">
                <a16:creationId xmlns:a16="http://schemas.microsoft.com/office/drawing/2014/main" id="{F73C37A9-FD39-4E30-8FC9-3A48BBAF42B7}"/>
              </a:ext>
            </a:extLst>
          </p:cNvPr>
          <p:cNvGrpSpPr/>
          <p:nvPr/>
        </p:nvGrpSpPr>
        <p:grpSpPr>
          <a:xfrm>
            <a:off x="4914490" y="858633"/>
            <a:ext cx="3918026" cy="2310806"/>
            <a:chOff x="5705425" y="1005519"/>
            <a:chExt cx="5884754" cy="2993330"/>
          </a:xfrm>
        </p:grpSpPr>
        <p:grpSp>
          <p:nvGrpSpPr>
            <p:cNvPr id="8" name="Group 7"/>
            <p:cNvGrpSpPr/>
            <p:nvPr/>
          </p:nvGrpSpPr>
          <p:grpSpPr>
            <a:xfrm>
              <a:off x="5705425" y="1005519"/>
              <a:ext cx="5884754" cy="2993330"/>
              <a:chOff x="2189477" y="1007114"/>
              <a:chExt cx="4410083" cy="2993330"/>
            </a:xfrm>
          </p:grpSpPr>
          <p:pic>
            <p:nvPicPr>
              <p:cNvPr id="11" name="Picture 10"/>
              <p:cNvPicPr>
                <a:picLocks noChangeAspect="1"/>
              </p:cNvPicPr>
              <p:nvPr/>
            </p:nvPicPr>
            <p:blipFill>
              <a:blip r:embed="rId3" cstate="print"/>
              <a:stretch>
                <a:fillRect/>
              </a:stretch>
            </p:blipFill>
            <p:spPr>
              <a:xfrm>
                <a:off x="2220419" y="1753503"/>
                <a:ext cx="2008909" cy="891049"/>
              </a:xfrm>
              <a:prstGeom prst="rect">
                <a:avLst/>
              </a:prstGeom>
            </p:spPr>
          </p:pic>
          <p:pic>
            <p:nvPicPr>
              <p:cNvPr id="12" name="Picture 11"/>
              <p:cNvPicPr>
                <a:picLocks noChangeAspect="1"/>
              </p:cNvPicPr>
              <p:nvPr/>
            </p:nvPicPr>
            <p:blipFill>
              <a:blip r:embed="rId4" cstate="print"/>
              <a:stretch>
                <a:fillRect/>
              </a:stretch>
            </p:blipFill>
            <p:spPr>
              <a:xfrm>
                <a:off x="4620846" y="1731365"/>
                <a:ext cx="642635" cy="891048"/>
              </a:xfrm>
              <a:prstGeom prst="rect">
                <a:avLst/>
              </a:prstGeom>
            </p:spPr>
          </p:pic>
          <p:sp>
            <p:nvSpPr>
              <p:cNvPr id="13" name="Rectangle 12"/>
              <p:cNvSpPr/>
              <p:nvPr/>
            </p:nvSpPr>
            <p:spPr>
              <a:xfrm>
                <a:off x="2220419" y="2735368"/>
                <a:ext cx="2288956" cy="398683"/>
              </a:xfrm>
              <a:prstGeom prst="rect">
                <a:avLst/>
              </a:prstGeom>
            </p:spPr>
            <p:txBody>
              <a:bodyPr wrap="square">
                <a:spAutoFit/>
              </a:bodyPr>
              <a:lstStyle/>
              <a:p>
                <a:r>
                  <a:rPr lang="mn-MN" sz="1400" dirty="0">
                    <a:solidFill>
                      <a:srgbClr val="00D0A8"/>
                    </a:solidFill>
                    <a:latin typeface="Tahoma" panose="020B0604030504040204" pitchFamily="34" charset="0"/>
                    <a:ea typeface="Tahoma" panose="020B0604030504040204" pitchFamily="34" charset="0"/>
                    <a:cs typeface="Tahoma" panose="020B0604030504040204" pitchFamily="34" charset="0"/>
                  </a:rPr>
                  <a:t>Ажилгүй иргэд</a:t>
                </a:r>
                <a:r>
                  <a:rPr lang="en-US" sz="1400" dirty="0">
                    <a:solidFill>
                      <a:srgbClr val="00D0A8"/>
                    </a:solidFill>
                    <a:latin typeface="Tahoma" panose="020B0604030504040204" pitchFamily="34" charset="0"/>
                    <a:ea typeface="Tahoma" panose="020B0604030504040204" pitchFamily="34" charset="0"/>
                    <a:cs typeface="Tahoma" panose="020B0604030504040204" pitchFamily="34" charset="0"/>
                  </a:rPr>
                  <a:t> </a:t>
                </a:r>
              </a:p>
            </p:txBody>
          </p:sp>
          <p:sp>
            <p:nvSpPr>
              <p:cNvPr id="14" name="Rectangle 13"/>
              <p:cNvSpPr/>
              <p:nvPr/>
            </p:nvSpPr>
            <p:spPr>
              <a:xfrm>
                <a:off x="4269209" y="2764530"/>
                <a:ext cx="2330351" cy="1235914"/>
              </a:xfrm>
              <a:prstGeom prst="rect">
                <a:avLst/>
              </a:prstGeom>
            </p:spPr>
            <p:txBody>
              <a:bodyPr wrap="square">
                <a:spAutoFit/>
              </a:bodyPr>
              <a:lstStyle/>
              <a:p>
                <a:r>
                  <a:rPr lang="mn-MN" sz="1400" dirty="0">
                    <a:solidFill>
                      <a:srgbClr val="00B0F0"/>
                    </a:solidFill>
                    <a:latin typeface="Tahoma" panose="020B0604030504040204" pitchFamily="34" charset="0"/>
                    <a:ea typeface="Tahoma" panose="020B0604030504040204" pitchFamily="34" charset="0"/>
                    <a:cs typeface="Tahoma" panose="020B0604030504040204" pitchFamily="34" charset="0"/>
                  </a:rPr>
                  <a:t>Сургууль төгсөөд болон цэргээс халагдаад ажил хайж байгаа иргэд</a:t>
                </a:r>
                <a:endParaRPr lang="en-US" sz="14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2189477" y="1029039"/>
                <a:ext cx="1720299" cy="677759"/>
              </a:xfrm>
              <a:prstGeom prst="rect">
                <a:avLst/>
              </a:prstGeom>
            </p:spPr>
            <p:txBody>
              <a:bodyPr wrap="square">
                <a:spAutoFit/>
              </a:bodyPr>
              <a:lstStyle/>
              <a:p>
                <a:r>
                  <a:rPr lang="en-US" sz="1400" dirty="0">
                    <a:solidFill>
                      <a:srgbClr val="00D0A8"/>
                    </a:solidFill>
                    <a:latin typeface="Tahoma" panose="020B0604030504040204" pitchFamily="34" charset="0"/>
                    <a:ea typeface="Tahoma" panose="020B0604030504040204" pitchFamily="34" charset="0"/>
                    <a:cs typeface="Tahoma" panose="020B0604030504040204" pitchFamily="34" charset="0"/>
                  </a:rPr>
                  <a:t>     </a:t>
                </a:r>
                <a:r>
                  <a:rPr lang="mn-MN" sz="1400" dirty="0">
                    <a:solidFill>
                      <a:srgbClr val="00D0A8"/>
                    </a:solidFill>
                    <a:latin typeface="Tahoma" panose="020B0604030504040204" pitchFamily="34" charset="0"/>
                    <a:ea typeface="Tahoma" panose="020B0604030504040204" pitchFamily="34" charset="0"/>
                    <a:cs typeface="Tahoma" panose="020B0604030504040204" pitchFamily="34" charset="0"/>
                  </a:rPr>
                  <a:t>87.0</a:t>
                </a:r>
                <a:r>
                  <a:rPr lang="en-US" sz="1400" dirty="0">
                    <a:solidFill>
                      <a:srgbClr val="00D0A8"/>
                    </a:solidFill>
                    <a:latin typeface="Tahoma" panose="020B0604030504040204" pitchFamily="34" charset="0"/>
                    <a:ea typeface="Tahoma" panose="020B0604030504040204" pitchFamily="34" charset="0"/>
                    <a:cs typeface="Tahoma" panose="020B0604030504040204" pitchFamily="34" charset="0"/>
                  </a:rPr>
                  <a:t>%</a:t>
                </a:r>
              </a:p>
              <a:p>
                <a:r>
                  <a:rPr lang="en-US" sz="1400" dirty="0">
                    <a:solidFill>
                      <a:srgbClr val="00D0A8"/>
                    </a:solidFill>
                    <a:latin typeface="Tahoma" panose="020B0604030504040204" pitchFamily="34" charset="0"/>
                    <a:ea typeface="Tahoma" panose="020B0604030504040204" pitchFamily="34" charset="0"/>
                    <a:cs typeface="Tahoma" panose="020B0604030504040204" pitchFamily="34" charset="0"/>
                  </a:rPr>
                  <a:t> (</a:t>
                </a:r>
                <a:r>
                  <a:rPr lang="mn-MN" sz="1400" dirty="0">
                    <a:solidFill>
                      <a:srgbClr val="00D0A8"/>
                    </a:solidFill>
                    <a:latin typeface="Tahoma" panose="020B0604030504040204" pitchFamily="34" charset="0"/>
                    <a:ea typeface="Tahoma" panose="020B0604030504040204" pitchFamily="34" charset="0"/>
                    <a:cs typeface="Tahoma" panose="020B0604030504040204" pitchFamily="34" charset="0"/>
                  </a:rPr>
                  <a:t>662 иргэн</a:t>
                </a:r>
                <a:r>
                  <a:rPr lang="en-US" sz="1400" dirty="0">
                    <a:solidFill>
                      <a:srgbClr val="00D0A8"/>
                    </a:solidFill>
                    <a:latin typeface="Tahoma" panose="020B0604030504040204" pitchFamily="34" charset="0"/>
                    <a:ea typeface="Tahoma" panose="020B0604030504040204" pitchFamily="34" charset="0"/>
                    <a:cs typeface="Tahoma" panose="020B0604030504040204" pitchFamily="34" charset="0"/>
                  </a:rPr>
                  <a:t>)</a:t>
                </a:r>
              </a:p>
            </p:txBody>
          </p:sp>
          <p:sp>
            <p:nvSpPr>
              <p:cNvPr id="17" name="Rectangle 16"/>
              <p:cNvSpPr/>
              <p:nvPr/>
            </p:nvSpPr>
            <p:spPr>
              <a:xfrm>
                <a:off x="4446428" y="1007114"/>
                <a:ext cx="2073078" cy="677759"/>
              </a:xfrm>
              <a:prstGeom prst="rect">
                <a:avLst/>
              </a:prstGeom>
            </p:spPr>
            <p:txBody>
              <a:bodyPr wrap="square">
                <a:spAutoFit/>
              </a:bodyPr>
              <a:lstStyle/>
              <a:p>
                <a:r>
                  <a:rPr lang="en-US" sz="14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mn-MN" sz="1400" dirty="0">
                    <a:solidFill>
                      <a:srgbClr val="00B0F0"/>
                    </a:solidFill>
                    <a:latin typeface="Tahoma" panose="020B0604030504040204" pitchFamily="34" charset="0"/>
                    <a:ea typeface="Tahoma" panose="020B0604030504040204" pitchFamily="34" charset="0"/>
                    <a:cs typeface="Tahoma" panose="020B0604030504040204" pitchFamily="34" charset="0"/>
                  </a:rPr>
                  <a:t>13.0</a:t>
                </a:r>
                <a:r>
                  <a:rPr lang="en-US" sz="1400" dirty="0">
                    <a:solidFill>
                      <a:srgbClr val="00B0F0"/>
                    </a:solidFill>
                    <a:latin typeface="Tahoma" panose="020B0604030504040204" pitchFamily="34" charset="0"/>
                    <a:ea typeface="Tahoma" panose="020B0604030504040204" pitchFamily="34" charset="0"/>
                    <a:cs typeface="Tahoma" panose="020B0604030504040204" pitchFamily="34" charset="0"/>
                  </a:rPr>
                  <a:t> %</a:t>
                </a:r>
              </a:p>
              <a:p>
                <a:r>
                  <a:rPr lang="mn-MN" sz="14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00B0F0"/>
                    </a:solidFill>
                    <a:latin typeface="Tahoma" panose="020B0604030504040204" pitchFamily="34" charset="0"/>
                    <a:ea typeface="Tahoma" panose="020B0604030504040204" pitchFamily="34" charset="0"/>
                    <a:cs typeface="Tahoma" panose="020B0604030504040204" pitchFamily="34" charset="0"/>
                  </a:rPr>
                  <a:t>(</a:t>
                </a:r>
                <a:r>
                  <a:rPr lang="mn-MN" sz="1400" dirty="0">
                    <a:solidFill>
                      <a:srgbClr val="00B0F0"/>
                    </a:solidFill>
                    <a:latin typeface="Tahoma" panose="020B0604030504040204" pitchFamily="34" charset="0"/>
                    <a:ea typeface="Tahoma" panose="020B0604030504040204" pitchFamily="34" charset="0"/>
                    <a:cs typeface="Tahoma" panose="020B0604030504040204" pitchFamily="34" charset="0"/>
                  </a:rPr>
                  <a:t>99 иргэн</a:t>
                </a:r>
                <a:r>
                  <a:rPr lang="en-US" sz="1400" dirty="0">
                    <a:solidFill>
                      <a:srgbClr val="00B0F0"/>
                    </a:solidFill>
                    <a:latin typeface="Tahoma" panose="020B0604030504040204" pitchFamily="34" charset="0"/>
                    <a:ea typeface="Tahoma" panose="020B0604030504040204" pitchFamily="34" charset="0"/>
                    <a:cs typeface="Tahoma" panose="020B0604030504040204" pitchFamily="34" charset="0"/>
                  </a:rPr>
                  <a:t>)</a:t>
                </a:r>
              </a:p>
            </p:txBody>
          </p:sp>
        </p:grpSp>
        <p:pic>
          <p:nvPicPr>
            <p:cNvPr id="36" name="Picture 35"/>
            <p:cNvPicPr>
              <a:picLocks noChangeAspect="1"/>
            </p:cNvPicPr>
            <p:nvPr/>
          </p:nvPicPr>
          <p:blipFill>
            <a:blip r:embed="rId2" cstate="print"/>
            <a:stretch>
              <a:fillRect/>
            </a:stretch>
          </p:blipFill>
          <p:spPr>
            <a:xfrm>
              <a:off x="9882257" y="1733021"/>
              <a:ext cx="435913" cy="884544"/>
            </a:xfrm>
            <a:prstGeom prst="rect">
              <a:avLst/>
            </a:prstGeom>
          </p:spPr>
        </p:pic>
        <p:pic>
          <p:nvPicPr>
            <p:cNvPr id="39" name="Picture 38">
              <a:extLst>
                <a:ext uri="{FF2B5EF4-FFF2-40B4-BE49-F238E27FC236}">
                  <a16:creationId xmlns:a16="http://schemas.microsoft.com/office/drawing/2014/main" id="{20A0A874-F07F-4C80-8BA3-5853CF6317F0}"/>
                </a:ext>
              </a:extLst>
            </p:cNvPr>
            <p:cNvPicPr>
              <a:picLocks noChangeAspect="1"/>
            </p:cNvPicPr>
            <p:nvPr/>
          </p:nvPicPr>
          <p:blipFill rotWithShape="1">
            <a:blip r:embed="rId3" cstate="print"/>
            <a:srcRect r="83739"/>
            <a:stretch/>
          </p:blipFill>
          <p:spPr>
            <a:xfrm>
              <a:off x="8464167" y="1729770"/>
              <a:ext cx="435913" cy="891048"/>
            </a:xfrm>
            <a:prstGeom prst="rect">
              <a:avLst/>
            </a:prstGeom>
          </p:spPr>
        </p:pic>
      </p:grpSp>
      <p:pic>
        <p:nvPicPr>
          <p:cNvPr id="4" name="Picture 3">
            <a:extLst>
              <a:ext uri="{FF2B5EF4-FFF2-40B4-BE49-F238E27FC236}">
                <a16:creationId xmlns:a16="http://schemas.microsoft.com/office/drawing/2014/main" id="{EB3E67A2-DFB9-414C-8378-30D4EA011D14}"/>
              </a:ext>
            </a:extLst>
          </p:cNvPr>
          <p:cNvPicPr>
            <a:picLocks noChangeAspect="1"/>
          </p:cNvPicPr>
          <p:nvPr/>
        </p:nvPicPr>
        <p:blipFill>
          <a:blip r:embed="rId5" cstate="print"/>
          <a:stretch>
            <a:fillRect/>
          </a:stretch>
        </p:blipFill>
        <p:spPr>
          <a:xfrm>
            <a:off x="1264911" y="880803"/>
            <a:ext cx="987798" cy="1514261"/>
          </a:xfrm>
          <a:prstGeom prst="rect">
            <a:avLst/>
          </a:prstGeom>
        </p:spPr>
      </p:pic>
      <p:sp>
        <p:nvSpPr>
          <p:cNvPr id="7" name="TextBox 6">
            <a:extLst>
              <a:ext uri="{FF2B5EF4-FFF2-40B4-BE49-F238E27FC236}">
                <a16:creationId xmlns:a16="http://schemas.microsoft.com/office/drawing/2014/main" id="{E1EAD9E5-E875-4D3D-AD39-206D4FFA4683}"/>
              </a:ext>
            </a:extLst>
          </p:cNvPr>
          <p:cNvSpPr txBox="1"/>
          <p:nvPr/>
        </p:nvSpPr>
        <p:spPr>
          <a:xfrm>
            <a:off x="2348172" y="861602"/>
            <a:ext cx="1905000" cy="1600438"/>
          </a:xfrm>
          <a:prstGeom prst="rect">
            <a:avLst/>
          </a:prstGeom>
          <a:noFill/>
        </p:spPr>
        <p:txBody>
          <a:bodyPr wrap="square" rtlCol="0">
            <a:spAutoFit/>
          </a:bodyPr>
          <a:lstStyle/>
          <a:p>
            <a:r>
              <a:rPr lang="mn-MN" sz="1400" dirty="0">
                <a:latin typeface="Tahoma" panose="020B0604030504040204" pitchFamily="34" charset="0"/>
                <a:ea typeface="Tahoma" panose="020B0604030504040204" pitchFamily="34" charset="0"/>
                <a:cs typeface="Tahoma" panose="020B0604030504040204" pitchFamily="34" charset="0"/>
              </a:rPr>
              <a:t>Хөдөлмөр халамж үйлчилгээний газарт ажил хайж бүртгүүлсэн иргэд 202</a:t>
            </a:r>
            <a:r>
              <a:rPr lang="en-US" sz="1400" dirty="0">
                <a:latin typeface="Tahoma" panose="020B0604030504040204" pitchFamily="34" charset="0"/>
                <a:ea typeface="Tahoma" panose="020B0604030504040204" pitchFamily="34" charset="0"/>
                <a:cs typeface="Tahoma" panose="020B0604030504040204" pitchFamily="34" charset="0"/>
              </a:rPr>
              <a:t>1</a:t>
            </a:r>
            <a:r>
              <a:rPr lang="mn-MN" sz="1400" dirty="0">
                <a:latin typeface="Tahoma" panose="020B0604030504040204" pitchFamily="34" charset="0"/>
                <a:ea typeface="Tahoma" panose="020B0604030504040204" pitchFamily="34" charset="0"/>
                <a:cs typeface="Tahoma" panose="020B0604030504040204" pitchFamily="34" charset="0"/>
              </a:rPr>
              <a:t> оны эхний 2 сард 761 иргэн байна.</a:t>
            </a:r>
            <a:endParaRPr lang="en-US" sz="1400" dirty="0">
              <a:latin typeface="Tahoma" panose="020B0604030504040204" pitchFamily="34" charset="0"/>
              <a:ea typeface="Tahoma" panose="020B0604030504040204" pitchFamily="34" charset="0"/>
              <a:cs typeface="Tahoma" panose="020B0604030504040204" pitchFamily="34" charset="0"/>
            </a:endParaRPr>
          </a:p>
        </p:txBody>
      </p:sp>
      <p:cxnSp>
        <p:nvCxnSpPr>
          <p:cNvPr id="15" name="Straight Connector 14">
            <a:extLst>
              <a:ext uri="{FF2B5EF4-FFF2-40B4-BE49-F238E27FC236}">
                <a16:creationId xmlns:a16="http://schemas.microsoft.com/office/drawing/2014/main" id="{C55B67B1-906D-4AD8-A6BA-80F6088445D6}"/>
              </a:ext>
            </a:extLst>
          </p:cNvPr>
          <p:cNvCxnSpPr/>
          <p:nvPr/>
        </p:nvCxnSpPr>
        <p:spPr>
          <a:xfrm>
            <a:off x="4648200" y="1134764"/>
            <a:ext cx="0" cy="3810000"/>
          </a:xfrm>
          <a:prstGeom prst="line">
            <a:avLst/>
          </a:prstGeom>
        </p:spPr>
        <p:style>
          <a:lnRef idx="3">
            <a:schemeClr val="accent3"/>
          </a:lnRef>
          <a:fillRef idx="0">
            <a:schemeClr val="accent3"/>
          </a:fillRef>
          <a:effectRef idx="2">
            <a:schemeClr val="accent3"/>
          </a:effectRef>
          <a:fontRef idx="minor">
            <a:schemeClr val="tx1"/>
          </a:fontRef>
        </p:style>
      </p:cxnSp>
      <p:grpSp>
        <p:nvGrpSpPr>
          <p:cNvPr id="50" name="Group 49">
            <a:extLst>
              <a:ext uri="{FF2B5EF4-FFF2-40B4-BE49-F238E27FC236}">
                <a16:creationId xmlns:a16="http://schemas.microsoft.com/office/drawing/2014/main" id="{74A882CD-6BE5-4619-97B8-0DBC067AE90A}"/>
              </a:ext>
            </a:extLst>
          </p:cNvPr>
          <p:cNvGrpSpPr/>
          <p:nvPr/>
        </p:nvGrpSpPr>
        <p:grpSpPr>
          <a:xfrm>
            <a:off x="4559559" y="3218553"/>
            <a:ext cx="4454845" cy="1982317"/>
            <a:chOff x="6074330" y="2895600"/>
            <a:chExt cx="4697198" cy="1982317"/>
          </a:xfrm>
        </p:grpSpPr>
        <p:pic>
          <p:nvPicPr>
            <p:cNvPr id="43" name="Picture 42">
              <a:extLst>
                <a:ext uri="{FF2B5EF4-FFF2-40B4-BE49-F238E27FC236}">
                  <a16:creationId xmlns:a16="http://schemas.microsoft.com/office/drawing/2014/main" id="{6983EF44-BFCB-4B9C-A9F9-72E3BAA143FA}"/>
                </a:ext>
              </a:extLst>
            </p:cNvPr>
            <p:cNvPicPr>
              <a:picLocks noChangeAspect="1"/>
            </p:cNvPicPr>
            <p:nvPr/>
          </p:nvPicPr>
          <p:blipFill>
            <a:blip r:embed="rId6" cstate="print"/>
            <a:stretch>
              <a:fillRect/>
            </a:stretch>
          </p:blipFill>
          <p:spPr>
            <a:xfrm>
              <a:off x="9222985" y="2923289"/>
              <a:ext cx="1306190" cy="1306190"/>
            </a:xfrm>
            <a:prstGeom prst="rect">
              <a:avLst/>
            </a:prstGeom>
          </p:spPr>
        </p:pic>
        <p:pic>
          <p:nvPicPr>
            <p:cNvPr id="44" name="Picture 43">
              <a:extLst>
                <a:ext uri="{FF2B5EF4-FFF2-40B4-BE49-F238E27FC236}">
                  <a16:creationId xmlns:a16="http://schemas.microsoft.com/office/drawing/2014/main" id="{C08D75CB-F5D8-4A51-847B-71E9D3D978C3}"/>
                </a:ext>
              </a:extLst>
            </p:cNvPr>
            <p:cNvPicPr>
              <a:picLocks noChangeAspect="1"/>
            </p:cNvPicPr>
            <p:nvPr/>
          </p:nvPicPr>
          <p:blipFill>
            <a:blip r:embed="rId7" cstate="print"/>
            <a:stretch>
              <a:fillRect/>
            </a:stretch>
          </p:blipFill>
          <p:spPr>
            <a:xfrm>
              <a:off x="7853754" y="3085770"/>
              <a:ext cx="1029660" cy="1029660"/>
            </a:xfrm>
            <a:prstGeom prst="rect">
              <a:avLst/>
            </a:prstGeom>
          </p:spPr>
        </p:pic>
        <p:pic>
          <p:nvPicPr>
            <p:cNvPr id="46" name="Picture 45">
              <a:extLst>
                <a:ext uri="{FF2B5EF4-FFF2-40B4-BE49-F238E27FC236}">
                  <a16:creationId xmlns:a16="http://schemas.microsoft.com/office/drawing/2014/main" id="{CD94767B-FA1A-4349-9939-0CEB83028E63}"/>
                </a:ext>
              </a:extLst>
            </p:cNvPr>
            <p:cNvPicPr>
              <a:picLocks noChangeAspect="1"/>
            </p:cNvPicPr>
            <p:nvPr/>
          </p:nvPicPr>
          <p:blipFill>
            <a:blip r:embed="rId8" cstate="print"/>
            <a:stretch>
              <a:fillRect/>
            </a:stretch>
          </p:blipFill>
          <p:spPr>
            <a:xfrm>
              <a:off x="6211422" y="2895600"/>
              <a:ext cx="1402958" cy="1402958"/>
            </a:xfrm>
            <a:prstGeom prst="rect">
              <a:avLst/>
            </a:prstGeom>
          </p:spPr>
        </p:pic>
        <p:sp>
          <p:nvSpPr>
            <p:cNvPr id="47" name="TextBox 46">
              <a:extLst>
                <a:ext uri="{FF2B5EF4-FFF2-40B4-BE49-F238E27FC236}">
                  <a16:creationId xmlns:a16="http://schemas.microsoft.com/office/drawing/2014/main" id="{2B49F9D3-6066-44C6-AD06-DEDFF1D60C86}"/>
                </a:ext>
              </a:extLst>
            </p:cNvPr>
            <p:cNvSpPr txBox="1"/>
            <p:nvPr/>
          </p:nvSpPr>
          <p:spPr>
            <a:xfrm>
              <a:off x="6074330" y="4127760"/>
              <a:ext cx="1632321" cy="523220"/>
            </a:xfrm>
            <a:prstGeom prst="rect">
              <a:avLst/>
            </a:prstGeom>
            <a:noFill/>
          </p:spPr>
          <p:txBody>
            <a:bodyPr wrap="square" rtlCol="0">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4</a:t>
              </a:r>
              <a:r>
                <a:rPr lang="mn-MN" sz="1400" dirty="0">
                  <a:latin typeface="Tahoma" panose="020B0604030504040204" pitchFamily="34" charset="0"/>
                  <a:ea typeface="Tahoma" panose="020B0604030504040204" pitchFamily="34" charset="0"/>
                  <a:cs typeface="Tahoma" panose="020B0604030504040204" pitchFamily="34" charset="0"/>
                </a:rPr>
                <a:t>32</a:t>
              </a:r>
              <a:r>
                <a:rPr lang="en-US" sz="1400" dirty="0">
                  <a:latin typeface="Tahoma" panose="020B0604030504040204" pitchFamily="34" charset="0"/>
                  <a:ea typeface="Tahoma" panose="020B0604030504040204" pitchFamily="34" charset="0"/>
                  <a:cs typeface="Tahoma" panose="020B0604030504040204" pitchFamily="34" charset="0"/>
                </a:rPr>
                <a:t> (</a:t>
              </a:r>
              <a:r>
                <a:rPr lang="mn-MN" sz="1400" dirty="0">
                  <a:latin typeface="Tahoma" panose="020B0604030504040204" pitchFamily="34" charset="0"/>
                  <a:ea typeface="Tahoma" panose="020B0604030504040204" pitchFamily="34" charset="0"/>
                  <a:cs typeface="Tahoma" panose="020B0604030504040204" pitchFamily="34" charset="0"/>
                </a:rPr>
                <a:t>56.8</a:t>
              </a:r>
              <a:r>
                <a:rPr lang="en-US" sz="1400" dirty="0">
                  <a:latin typeface="Tahoma" panose="020B0604030504040204" pitchFamily="34" charset="0"/>
                  <a:ea typeface="Tahoma" panose="020B0604030504040204" pitchFamily="34" charset="0"/>
                  <a:cs typeface="Tahoma" panose="020B0604030504040204" pitchFamily="34" charset="0"/>
                </a:rPr>
                <a:t>%) </a:t>
              </a:r>
              <a:r>
                <a:rPr lang="mn-MN" sz="1400" dirty="0">
                  <a:latin typeface="Tahoma" panose="020B0604030504040204" pitchFamily="34" charset="0"/>
                  <a:ea typeface="Tahoma" panose="020B0604030504040204" pitchFamily="34" charset="0"/>
                  <a:cs typeface="Tahoma" panose="020B0604030504040204" pitchFamily="34" charset="0"/>
                </a:rPr>
                <a:t>нь</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эмэгтэй</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a16="http://schemas.microsoft.com/office/drawing/2014/main" id="{7C1BB65F-CEE9-4C32-88F2-1F483A1013CF}"/>
                </a:ext>
              </a:extLst>
            </p:cNvPr>
            <p:cNvSpPr txBox="1"/>
            <p:nvPr/>
          </p:nvSpPr>
          <p:spPr>
            <a:xfrm>
              <a:off x="7765540" y="4139253"/>
              <a:ext cx="1475091" cy="738664"/>
            </a:xfrm>
            <a:prstGeom prst="rect">
              <a:avLst/>
            </a:prstGeom>
            <a:noFill/>
          </p:spPr>
          <p:txBody>
            <a:bodyPr wrap="square" rtlCol="0">
              <a:spAutoFit/>
            </a:bodyPr>
            <a:lstStyle/>
            <a:p>
              <a:r>
                <a:rPr lang="mn-MN" sz="1400" dirty="0">
                  <a:latin typeface="Tahoma" panose="020B0604030504040204" pitchFamily="34" charset="0"/>
                  <a:ea typeface="Tahoma" panose="020B0604030504040204" pitchFamily="34" charset="0"/>
                  <a:cs typeface="Tahoma" panose="020B0604030504040204" pitchFamily="34" charset="0"/>
                </a:rPr>
                <a:t>22 </a:t>
              </a:r>
              <a:r>
                <a:rPr lang="en-US" sz="1400" dirty="0">
                  <a:latin typeface="Tahoma" panose="020B0604030504040204" pitchFamily="34" charset="0"/>
                  <a:ea typeface="Tahoma" panose="020B0604030504040204" pitchFamily="34" charset="0"/>
                  <a:cs typeface="Tahoma" panose="020B0604030504040204" pitchFamily="34" charset="0"/>
                </a:rPr>
                <a:t>(2.</a:t>
              </a:r>
              <a:r>
                <a:rPr lang="mn-MN" sz="1400" dirty="0">
                  <a:latin typeface="Tahoma" panose="020B0604030504040204" pitchFamily="34" charset="0"/>
                  <a:ea typeface="Tahoma" panose="020B0604030504040204" pitchFamily="34" charset="0"/>
                  <a:cs typeface="Tahoma" panose="020B0604030504040204" pitchFamily="34" charset="0"/>
                </a:rPr>
                <a:t>9</a:t>
              </a:r>
              <a:r>
                <a:rPr lang="en-US" sz="1400" dirty="0">
                  <a:latin typeface="Tahoma" panose="020B0604030504040204" pitchFamily="34" charset="0"/>
                  <a:ea typeface="Tahoma" panose="020B0604030504040204" pitchFamily="34" charset="0"/>
                  <a:cs typeface="Tahoma" panose="020B0604030504040204" pitchFamily="34" charset="0"/>
                </a:rPr>
                <a:t>%) </a:t>
              </a:r>
              <a:r>
                <a:rPr lang="mn-MN" sz="1400" dirty="0">
                  <a:latin typeface="Tahoma" panose="020B0604030504040204" pitchFamily="34" charset="0"/>
                  <a:ea typeface="Tahoma" panose="020B0604030504040204" pitchFamily="34" charset="0"/>
                  <a:cs typeface="Tahoma" panose="020B0604030504040204" pitchFamily="34" charset="0"/>
                </a:rPr>
                <a:t>нь хөгжлийн бэрхшээлтэй</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id="{896836C0-262B-4BAE-9F68-80FB0A0B31E7}"/>
                </a:ext>
              </a:extLst>
            </p:cNvPr>
            <p:cNvSpPr txBox="1"/>
            <p:nvPr/>
          </p:nvSpPr>
          <p:spPr>
            <a:xfrm>
              <a:off x="8980632" y="4127760"/>
              <a:ext cx="1790896" cy="738664"/>
            </a:xfrm>
            <a:prstGeom prst="rect">
              <a:avLst/>
            </a:prstGeom>
            <a:noFill/>
          </p:spPr>
          <p:txBody>
            <a:bodyPr wrap="square" rtlCol="0">
              <a:spAutoFit/>
            </a:bodyPr>
            <a:lstStyle/>
            <a:p>
              <a:pPr algn="ctr"/>
              <a:r>
                <a:rPr lang="mn-MN" sz="1400" dirty="0">
                  <a:latin typeface="Tahoma" panose="020B0604030504040204" pitchFamily="34" charset="0"/>
                  <a:ea typeface="Tahoma" panose="020B0604030504040204" pitchFamily="34" charset="0"/>
                  <a:cs typeface="Tahoma" panose="020B0604030504040204" pitchFamily="34" charset="0"/>
                </a:rPr>
                <a:t>409</a:t>
              </a:r>
              <a:r>
                <a:rPr lang="en-US" sz="1400" dirty="0">
                  <a:latin typeface="Tahoma" panose="020B0604030504040204" pitchFamily="34" charset="0"/>
                  <a:ea typeface="Tahoma" panose="020B0604030504040204" pitchFamily="34" charset="0"/>
                  <a:cs typeface="Tahoma" panose="020B0604030504040204" pitchFamily="34" charset="0"/>
                </a:rPr>
                <a:t> (5</a:t>
              </a:r>
              <a:r>
                <a:rPr lang="mn-MN" sz="1400" dirty="0">
                  <a:latin typeface="Tahoma" panose="020B0604030504040204" pitchFamily="34" charset="0"/>
                  <a:ea typeface="Tahoma" panose="020B0604030504040204" pitchFamily="34" charset="0"/>
                  <a:cs typeface="Tahoma" panose="020B0604030504040204" pitchFamily="34" charset="0"/>
                </a:rPr>
                <a:t>3.7</a:t>
              </a:r>
              <a:r>
                <a:rPr lang="en-US" sz="1400" dirty="0">
                  <a:latin typeface="Tahoma" panose="020B0604030504040204" pitchFamily="34" charset="0"/>
                  <a:ea typeface="Tahoma" panose="020B0604030504040204" pitchFamily="34" charset="0"/>
                  <a:cs typeface="Tahoma" panose="020B0604030504040204" pitchFamily="34" charset="0"/>
                </a:rPr>
                <a:t>%) </a:t>
              </a:r>
              <a:r>
                <a:rPr lang="mn-MN" sz="1400" dirty="0">
                  <a:latin typeface="Tahoma" panose="020B0604030504040204" pitchFamily="34" charset="0"/>
                  <a:ea typeface="Tahoma" panose="020B0604030504040204" pitchFamily="34" charset="0"/>
                  <a:cs typeface="Tahoma" panose="020B0604030504040204" pitchFamily="34" charset="0"/>
                </a:rPr>
                <a:t>нь</a:t>
              </a:r>
              <a:r>
                <a:rPr lang="en-US" sz="1400" dirty="0">
                  <a:latin typeface="Tahoma" panose="020B0604030504040204" pitchFamily="34" charset="0"/>
                  <a:ea typeface="Tahoma" panose="020B0604030504040204" pitchFamily="34" charset="0"/>
                  <a:cs typeface="Tahoma" panose="020B0604030504040204" pitchFamily="34" charset="0"/>
                </a:rPr>
                <a:t> </a:t>
              </a:r>
              <a:r>
                <a:rPr lang="mn-MN"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15-34 </a:t>
              </a:r>
              <a:r>
                <a:rPr lang="en-US" sz="1400" dirty="0" err="1">
                  <a:latin typeface="Tahoma" panose="020B0604030504040204" pitchFamily="34" charset="0"/>
                  <a:ea typeface="Tahoma" panose="020B0604030504040204" pitchFamily="34" charset="0"/>
                  <a:cs typeface="Tahoma" panose="020B0604030504040204" pitchFamily="34" charset="0"/>
                </a:rPr>
                <a:t>насны</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залуучууд</a:t>
              </a:r>
              <a:r>
                <a:rPr lang="en-US" sz="1400" dirty="0">
                  <a:latin typeface="Tahoma" panose="020B0604030504040204" pitchFamily="34" charset="0"/>
                  <a:ea typeface="Tahoma" panose="020B0604030504040204" pitchFamily="34" charset="0"/>
                  <a:cs typeface="Tahoma" panose="020B0604030504040204" pitchFamily="34" charset="0"/>
                </a:rPr>
                <a:t> </a:t>
              </a:r>
            </a:p>
          </p:txBody>
        </p:sp>
      </p:grpSp>
    </p:spTree>
    <p:extLst>
      <p:ext uri="{BB962C8B-B14F-4D97-AF65-F5344CB8AC3E}">
        <p14:creationId xmlns:p14="http://schemas.microsoft.com/office/powerpoint/2010/main" val="117698234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C3A0D7-D8EA-4054-B819-32C4B3717858}"/>
              </a:ext>
            </a:extLst>
          </p:cNvPr>
          <p:cNvSpPr>
            <a:spLocks noGrp="1"/>
          </p:cNvSpPr>
          <p:nvPr>
            <p:ph type="title"/>
          </p:nvPr>
        </p:nvSpPr>
        <p:spPr>
          <a:xfrm>
            <a:off x="1346688" y="694729"/>
            <a:ext cx="7715250" cy="479822"/>
          </a:xfrm>
        </p:spPr>
        <p:txBody>
          <a:bodyPr>
            <a:normAutofit/>
          </a:bodyPr>
          <a:lstStyle/>
          <a:p>
            <a:pPr algn="l"/>
            <a:r>
              <a:rPr lang="mn-MN" sz="18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 </a:t>
            </a:r>
            <a:endParaRPr lang="en-US" sz="1800" dirty="0"/>
          </a:p>
        </p:txBody>
      </p:sp>
      <p:sp>
        <p:nvSpPr>
          <p:cNvPr id="6" name="Text Placeholder 5">
            <a:extLst>
              <a:ext uri="{FF2B5EF4-FFF2-40B4-BE49-F238E27FC236}">
                <a16:creationId xmlns:a16="http://schemas.microsoft.com/office/drawing/2014/main" id="{9E62F6BD-0256-4E7D-9609-DA0119C23195}"/>
              </a:ext>
            </a:extLst>
          </p:cNvPr>
          <p:cNvSpPr>
            <a:spLocks noGrp="1"/>
          </p:cNvSpPr>
          <p:nvPr>
            <p:ph type="body" idx="1"/>
          </p:nvPr>
        </p:nvSpPr>
        <p:spPr>
          <a:xfrm>
            <a:off x="1200150" y="1524000"/>
            <a:ext cx="3486153" cy="498873"/>
          </a:xfrm>
        </p:spPr>
        <p:txBody>
          <a:bodyPr>
            <a:normAutofit fontScale="77500" lnSpcReduction="20000"/>
          </a:bodyPr>
          <a:lstStyle/>
          <a:p>
            <a:pPr algn="ctr"/>
            <a:r>
              <a:rPr lang="mn-MN" dirty="0">
                <a:solidFill>
                  <a:schemeClr val="accent6"/>
                </a:solidFill>
                <a:latin typeface="Tahoma" panose="020B0604030504040204" pitchFamily="34" charset="0"/>
                <a:ea typeface="Tahoma" panose="020B0604030504040204" pitchFamily="34" charset="0"/>
                <a:cs typeface="Tahoma" panose="020B0604030504040204" pitchFamily="34" charset="0"/>
              </a:rPr>
              <a:t>Нийгмийн даатгалын сан</a:t>
            </a:r>
            <a:endParaRPr lang="en-US"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a:extLst>
              <a:ext uri="{FF2B5EF4-FFF2-40B4-BE49-F238E27FC236}">
                <a16:creationId xmlns:a16="http://schemas.microsoft.com/office/drawing/2014/main" id="{FA840F01-219D-44D7-BC08-A711A7CB856A}"/>
              </a:ext>
            </a:extLst>
          </p:cNvPr>
          <p:cNvSpPr>
            <a:spLocks noGrp="1"/>
          </p:cNvSpPr>
          <p:nvPr>
            <p:ph type="body" sz="quarter" idx="3"/>
          </p:nvPr>
        </p:nvSpPr>
        <p:spPr>
          <a:xfrm>
            <a:off x="5029200" y="1636811"/>
            <a:ext cx="3657603" cy="413743"/>
          </a:xfrm>
        </p:spPr>
        <p:txBody>
          <a:bodyPr>
            <a:normAutofit fontScale="77500" lnSpcReduction="20000"/>
          </a:bodyPr>
          <a:lstStyle/>
          <a:p>
            <a:pPr algn="ctr"/>
            <a:r>
              <a:rPr lang="mn-MN" dirty="0">
                <a:solidFill>
                  <a:schemeClr val="accent4"/>
                </a:solidFill>
                <a:latin typeface="Tahoma" panose="020B0604030504040204" pitchFamily="34" charset="0"/>
                <a:ea typeface="Tahoma" panose="020B0604030504040204" pitchFamily="34" charset="0"/>
                <a:cs typeface="Tahoma" panose="020B0604030504040204" pitchFamily="34" charset="0"/>
              </a:rPr>
              <a:t>Нийгмийн халамжийн сан</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22FF4C18-D76E-4DED-A5C1-52879F05ADB3}"/>
              </a:ext>
            </a:extLst>
          </p:cNvPr>
          <p:cNvSpPr>
            <a:spLocks noGrp="1"/>
          </p:cNvSpPr>
          <p:nvPr>
            <p:ph sz="quarter" idx="4"/>
          </p:nvPr>
        </p:nvSpPr>
        <p:spPr>
          <a:xfrm>
            <a:off x="4972051" y="2914650"/>
            <a:ext cx="3943352" cy="2743200"/>
          </a:xfrm>
        </p:spPr>
        <p:txBody>
          <a:bodyPr>
            <a:noAutofit/>
          </a:bodyPr>
          <a:lstStyle/>
          <a:p>
            <a:pPr marL="0" indent="0">
              <a:buNone/>
            </a:pPr>
            <a:r>
              <a:rPr lang="mn-MN" sz="1400" dirty="0">
                <a:latin typeface="Tahoma" panose="020B0604030504040204" pitchFamily="34" charset="0"/>
                <a:ea typeface="Tahoma" panose="020B0604030504040204" pitchFamily="34" charset="0"/>
                <a:cs typeface="Tahoma" panose="020B0604030504040204" pitchFamily="34" charset="0"/>
              </a:rPr>
              <a:t>Нийгмийн халамжийн сангаас 20</a:t>
            </a:r>
            <a:r>
              <a:rPr lang="en-US" sz="1400" dirty="0">
                <a:latin typeface="Tahoma" panose="020B0604030504040204" pitchFamily="34" charset="0"/>
                <a:ea typeface="Tahoma" panose="020B0604030504040204" pitchFamily="34" charset="0"/>
                <a:cs typeface="Tahoma" panose="020B0604030504040204" pitchFamily="34" charset="0"/>
              </a:rPr>
              <a:t>2</a:t>
            </a:r>
            <a:r>
              <a:rPr lang="mn-MN" sz="1400" dirty="0">
                <a:latin typeface="Tahoma" panose="020B0604030504040204" pitchFamily="34" charset="0"/>
                <a:ea typeface="Tahoma" panose="020B0604030504040204" pitchFamily="34" charset="0"/>
                <a:cs typeface="Tahoma" panose="020B0604030504040204" pitchFamily="34" charset="0"/>
              </a:rPr>
              <a:t>1 оны </a:t>
            </a:r>
            <a:r>
              <a:rPr lang="en-US" sz="1400" dirty="0">
                <a:latin typeface="Tahoma" panose="020B0604030504040204" pitchFamily="34" charset="0"/>
                <a:ea typeface="Tahoma" panose="020B0604030504040204" pitchFamily="34" charset="0"/>
                <a:cs typeface="Tahoma" panose="020B0604030504040204" pitchFamily="34" charset="0"/>
              </a:rPr>
              <a:t>2</a:t>
            </a:r>
            <a:r>
              <a:rPr lang="mn-MN" sz="1400" dirty="0">
                <a:latin typeface="Tahoma" panose="020B0604030504040204" pitchFamily="34" charset="0"/>
                <a:ea typeface="Tahoma" panose="020B0604030504040204" pitchFamily="34" charset="0"/>
                <a:cs typeface="Tahoma" panose="020B0604030504040204" pitchFamily="34" charset="0"/>
              </a:rPr>
              <a:t> дүгээр сард </a:t>
            </a:r>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accent4"/>
                </a:solidFill>
                <a:latin typeface="Tahoma" panose="020B0604030504040204" pitchFamily="34" charset="0"/>
                <a:ea typeface="Tahoma" panose="020B0604030504040204" pitchFamily="34" charset="0"/>
                <a:cs typeface="Tahoma" panose="020B0604030504040204" pitchFamily="34" charset="0"/>
              </a:rPr>
              <a:t>31.6</a:t>
            </a:r>
            <a:r>
              <a:rPr lang="mn-MN" sz="1400" b="1" dirty="0">
                <a:solidFill>
                  <a:schemeClr val="accent4"/>
                </a:solidFill>
                <a:latin typeface="Tahoma" panose="020B0604030504040204" pitchFamily="34" charset="0"/>
                <a:ea typeface="Tahoma" panose="020B0604030504040204" pitchFamily="34" charset="0"/>
                <a:cs typeface="Tahoma" panose="020B0604030504040204" pitchFamily="34" charset="0"/>
              </a:rPr>
              <a:t> мянган хүнд </a:t>
            </a:r>
            <a:r>
              <a:rPr lang="en-US" sz="1400" dirty="0">
                <a:latin typeface="Tahoma" panose="020B0604030504040204" pitchFamily="34" charset="0"/>
                <a:ea typeface="Tahoma" panose="020B0604030504040204" pitchFamily="34" charset="0"/>
                <a:cs typeface="Tahoma" panose="020B0604030504040204" pitchFamily="34" charset="0"/>
              </a:rPr>
              <a:t>[</a:t>
            </a:r>
            <a:r>
              <a:rPr lang="mn-MN" sz="14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400" dirty="0">
                <a:latin typeface="Tahoma" panose="020B0604030504040204" pitchFamily="34" charset="0"/>
                <a:ea typeface="Tahoma" panose="020B0604030504040204" pitchFamily="34" charset="0"/>
                <a:cs typeface="Tahoma" panose="020B0604030504040204" pitchFamily="34" charset="0"/>
              </a:rPr>
              <a:t> 7.5%</a:t>
            </a:r>
            <a:r>
              <a:rPr lang="mn-MN"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dirty="0">
                <a:latin typeface="Tahoma" panose="020B0604030504040204" pitchFamily="34" charset="0"/>
                <a:ea typeface="Tahoma" panose="020B0604030504040204" pitchFamily="34" charset="0"/>
                <a:cs typeface="Tahoma" panose="020B0604030504040204" pitchFamily="34" charset="0"/>
              </a:rPr>
              <a:t> ]</a:t>
            </a:r>
          </a:p>
          <a:p>
            <a:r>
              <a:rPr lang="en-US" sz="1400" b="1" dirty="0">
                <a:solidFill>
                  <a:schemeClr val="accent4"/>
                </a:solidFill>
                <a:latin typeface="Tahoma" panose="020B0604030504040204" pitchFamily="34" charset="0"/>
                <a:ea typeface="Tahoma" panose="020B0604030504040204" pitchFamily="34" charset="0"/>
                <a:cs typeface="Tahoma" panose="020B0604030504040204" pitchFamily="34" charset="0"/>
              </a:rPr>
              <a:t>3.4 </a:t>
            </a:r>
            <a:r>
              <a:rPr lang="mn-MN" sz="1400" b="1" dirty="0">
                <a:solidFill>
                  <a:schemeClr val="accent4"/>
                </a:solidFill>
                <a:latin typeface="Tahoma" panose="020B0604030504040204" pitchFamily="34" charset="0"/>
                <a:ea typeface="Tahoma" panose="020B0604030504040204" pitchFamily="34" charset="0"/>
                <a:cs typeface="Tahoma" panose="020B0604030504040204" pitchFamily="34" charset="0"/>
              </a:rPr>
              <a:t>тэрбум төгрөгийн тэтгэвэр, тэтгэмж</a:t>
            </a:r>
            <a:r>
              <a:rPr lang="mn-MN" sz="1400"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a:t>
            </a:r>
            <a:r>
              <a:rPr lang="mn-MN" sz="14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400" dirty="0">
                <a:latin typeface="Tahoma" panose="020B0604030504040204" pitchFamily="34" charset="0"/>
                <a:ea typeface="Tahoma" panose="020B0604030504040204" pitchFamily="34" charset="0"/>
                <a:cs typeface="Tahoma" panose="020B0604030504040204" pitchFamily="34" charset="0"/>
              </a:rPr>
              <a:t>14.5%   ]</a:t>
            </a:r>
            <a:r>
              <a:rPr lang="mn-MN" sz="1400" dirty="0">
                <a:latin typeface="Tahoma" panose="020B0604030504040204" pitchFamily="34" charset="0"/>
                <a:ea typeface="Tahoma" panose="020B0604030504040204" pitchFamily="34" charset="0"/>
                <a:cs typeface="Tahoma" panose="020B0604030504040204" pitchFamily="34" charset="0"/>
              </a:rPr>
              <a:t> олгожээ.</a:t>
            </a:r>
          </a:p>
          <a:p>
            <a:r>
              <a:rPr lang="mn-MN" sz="1400" dirty="0">
                <a:latin typeface="Arial" panose="020B0604020202020204" pitchFamily="34" charset="0"/>
                <a:cs typeface="Arial" panose="020B0604020202020204" pitchFamily="34" charset="0"/>
              </a:rPr>
              <a:t>Хүнс тэжээлийн тусламжинд  </a:t>
            </a:r>
            <a:r>
              <a:rPr lang="en-US" sz="1400" dirty="0">
                <a:latin typeface="Arial" panose="020B0604020202020204" pitchFamily="34" charset="0"/>
                <a:cs typeface="Arial" panose="020B0604020202020204" pitchFamily="34" charset="0"/>
              </a:rPr>
              <a:t>8692</a:t>
            </a:r>
          </a:p>
          <a:p>
            <a:r>
              <a:rPr lang="mn-MN" sz="1400" dirty="0">
                <a:latin typeface="Arial" panose="020B0604020202020204" pitchFamily="34" charset="0"/>
                <a:cs typeface="Arial" panose="020B0604020202020204" pitchFamily="34" charset="0"/>
              </a:rPr>
              <a:t>Өрх толгойлсон эцэг эхийн тэтгэмжинд 196 хүн тус тус хамрагдсан байна. </a:t>
            </a: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id="{E2D39514-D003-4AA9-AE3B-67B9EA442CF0}"/>
              </a:ext>
            </a:extLst>
          </p:cNvPr>
          <p:cNvSpPr>
            <a:spLocks noGrp="1"/>
          </p:cNvSpPr>
          <p:nvPr>
            <p:ph sz="half" idx="2"/>
          </p:nvPr>
        </p:nvSpPr>
        <p:spPr>
          <a:xfrm>
            <a:off x="1200150" y="2914651"/>
            <a:ext cx="3525838" cy="2537222"/>
          </a:xfrm>
        </p:spPr>
        <p:txBody>
          <a:bodyPr>
            <a:noAutofit/>
          </a:bodyPr>
          <a:lstStyle/>
          <a:p>
            <a:pPr marL="0" indent="0">
              <a:buNone/>
            </a:pPr>
            <a:r>
              <a:rPr lang="mn-MN" sz="1400" dirty="0">
                <a:latin typeface="Tahoma" panose="020B0604030504040204" pitchFamily="34" charset="0"/>
                <a:ea typeface="Tahoma" panose="020B0604030504040204" pitchFamily="34" charset="0"/>
                <a:cs typeface="Tahoma" panose="020B0604030504040204" pitchFamily="34" charset="0"/>
              </a:rPr>
              <a:t>20</a:t>
            </a:r>
            <a:r>
              <a:rPr lang="en-US" sz="1400" dirty="0">
                <a:latin typeface="Tahoma" panose="020B0604030504040204" pitchFamily="34" charset="0"/>
                <a:ea typeface="Tahoma" panose="020B0604030504040204" pitchFamily="34" charset="0"/>
                <a:cs typeface="Tahoma" panose="020B0604030504040204" pitchFamily="34" charset="0"/>
              </a:rPr>
              <a:t>21</a:t>
            </a:r>
            <a:r>
              <a:rPr lang="mn-MN" sz="1400" dirty="0">
                <a:latin typeface="Tahoma" panose="020B0604030504040204" pitchFamily="34" charset="0"/>
                <a:ea typeface="Tahoma" panose="020B0604030504040204" pitchFamily="34" charset="0"/>
                <a:cs typeface="Tahoma" panose="020B0604030504040204" pitchFamily="34" charset="0"/>
              </a:rPr>
              <a:t> оны </a:t>
            </a:r>
            <a:r>
              <a:rPr lang="en-US" sz="1400" dirty="0">
                <a:latin typeface="Tahoma" panose="020B0604030504040204" pitchFamily="34" charset="0"/>
                <a:ea typeface="Tahoma" panose="020B0604030504040204" pitchFamily="34" charset="0"/>
                <a:cs typeface="Tahoma" panose="020B0604030504040204" pitchFamily="34" charset="0"/>
              </a:rPr>
              <a:t>2</a:t>
            </a:r>
            <a:r>
              <a:rPr lang="mn-MN" sz="1400" dirty="0">
                <a:latin typeface="Tahoma" panose="020B0604030504040204" pitchFamily="34" charset="0"/>
                <a:ea typeface="Tahoma" panose="020B0604030504040204" pitchFamily="34" charset="0"/>
                <a:cs typeface="Tahoma" panose="020B0604030504040204" pitchFamily="34" charset="0"/>
              </a:rPr>
              <a:t> сард нийгмийн даатгалын сангийн </a:t>
            </a:r>
          </a:p>
          <a:p>
            <a:r>
              <a:rPr lang="mn-MN" sz="1400" b="1" dirty="0">
                <a:solidFill>
                  <a:schemeClr val="accent6"/>
                </a:solidFill>
                <a:latin typeface="Tahoma" panose="020B0604030504040204" pitchFamily="34" charset="0"/>
                <a:ea typeface="Tahoma" panose="020B0604030504040204" pitchFamily="34" charset="0"/>
                <a:cs typeface="Tahoma" panose="020B0604030504040204" pitchFamily="34" charset="0"/>
              </a:rPr>
              <a:t>орлого</a:t>
            </a:r>
            <a:r>
              <a:rPr lang="mn-MN" sz="14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400" b="1" dirty="0">
                <a:solidFill>
                  <a:schemeClr val="accent6"/>
                </a:solidFill>
                <a:latin typeface="Tahoma" panose="020B0604030504040204" pitchFamily="34" charset="0"/>
                <a:ea typeface="Tahoma" panose="020B0604030504040204" pitchFamily="34" charset="0"/>
                <a:cs typeface="Tahoma" panose="020B0604030504040204" pitchFamily="34" charset="0"/>
              </a:rPr>
              <a:t>3.4</a:t>
            </a:r>
            <a:r>
              <a:rPr lang="mn-MN" sz="1400" b="1" dirty="0">
                <a:solidFill>
                  <a:schemeClr val="accent6"/>
                </a:solidFill>
                <a:latin typeface="Tahoma" panose="020B0604030504040204" pitchFamily="34" charset="0"/>
                <a:ea typeface="Tahoma" panose="020B0604030504040204" pitchFamily="34" charset="0"/>
                <a:cs typeface="Tahoma" panose="020B0604030504040204" pitchFamily="34" charset="0"/>
              </a:rPr>
              <a:t> тэрбум төгрөг </a:t>
            </a:r>
            <a:r>
              <a:rPr lang="en-US" sz="1400" dirty="0">
                <a:latin typeface="Tahoma" panose="020B0604030504040204" pitchFamily="34" charset="0"/>
                <a:ea typeface="Tahoma" panose="020B0604030504040204" pitchFamily="34" charset="0"/>
                <a:cs typeface="Tahoma" panose="020B0604030504040204" pitchFamily="34" charset="0"/>
              </a:rPr>
              <a:t>[</a:t>
            </a:r>
            <a:r>
              <a:rPr lang="mn-MN" sz="14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400" dirty="0">
                <a:latin typeface="Tahoma" panose="020B0604030504040204" pitchFamily="34" charset="0"/>
                <a:ea typeface="Tahoma" panose="020B0604030504040204" pitchFamily="34" charset="0"/>
                <a:cs typeface="Tahoma" panose="020B0604030504040204" pitchFamily="34" charset="0"/>
              </a:rPr>
              <a:t>2.1</a:t>
            </a:r>
            <a:r>
              <a:rPr lang="mn-MN" sz="1400" dirty="0">
                <a:latin typeface="Tahoma" panose="020B0604030504040204" pitchFamily="34" charset="0"/>
                <a:ea typeface="Tahoma" panose="020B0604030504040204" pitchFamily="34" charset="0"/>
                <a:cs typeface="Tahoma" panose="020B0604030504040204" pitchFamily="34" charset="0"/>
              </a:rPr>
              <a:t>%</a:t>
            </a:r>
            <a:r>
              <a:rPr lang="en-US"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dirty="0">
                <a:latin typeface="Tahoma" panose="020B0604030504040204" pitchFamily="34" charset="0"/>
                <a:ea typeface="Tahoma" panose="020B0604030504040204" pitchFamily="34" charset="0"/>
                <a:cs typeface="Tahoma" panose="020B0604030504040204" pitchFamily="34" charset="0"/>
              </a:rPr>
              <a:t>]</a:t>
            </a:r>
            <a:r>
              <a:rPr lang="mn-MN" sz="1400" dirty="0">
                <a:latin typeface="Tahoma" panose="020B0604030504040204" pitchFamily="34" charset="0"/>
                <a:ea typeface="Tahoma" panose="020B0604030504040204" pitchFamily="34" charset="0"/>
                <a:cs typeface="Tahoma" panose="020B0604030504040204" pitchFamily="34" charset="0"/>
              </a:rPr>
              <a:t>, </a:t>
            </a:r>
          </a:p>
          <a:p>
            <a:r>
              <a:rPr lang="mn-MN" sz="1400" b="1" dirty="0">
                <a:solidFill>
                  <a:schemeClr val="accent6"/>
                </a:solidFill>
                <a:latin typeface="Tahoma" panose="020B0604030504040204" pitchFamily="34" charset="0"/>
                <a:ea typeface="Tahoma" panose="020B0604030504040204" pitchFamily="34" charset="0"/>
                <a:cs typeface="Tahoma" panose="020B0604030504040204" pitchFamily="34" charset="0"/>
              </a:rPr>
              <a:t>зарлага</a:t>
            </a:r>
            <a:r>
              <a:rPr lang="mn-MN" sz="14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400" b="1" dirty="0">
                <a:solidFill>
                  <a:schemeClr val="accent6"/>
                </a:solidFill>
                <a:latin typeface="Tahoma" panose="020B0604030504040204" pitchFamily="34" charset="0"/>
                <a:ea typeface="Tahoma" panose="020B0604030504040204" pitchFamily="34" charset="0"/>
                <a:cs typeface="Tahoma" panose="020B0604030504040204" pitchFamily="34" charset="0"/>
              </a:rPr>
              <a:t>10.6</a:t>
            </a:r>
            <a:r>
              <a:rPr lang="mn-MN" sz="1400" b="1" dirty="0">
                <a:solidFill>
                  <a:schemeClr val="accent6"/>
                </a:solidFill>
                <a:latin typeface="Tahoma" panose="020B0604030504040204" pitchFamily="34" charset="0"/>
                <a:ea typeface="Tahoma" panose="020B0604030504040204" pitchFamily="34" charset="0"/>
                <a:cs typeface="Tahoma" panose="020B0604030504040204" pitchFamily="34" charset="0"/>
              </a:rPr>
              <a:t> тэрбум төгрөг </a:t>
            </a:r>
            <a:r>
              <a:rPr lang="en-US" sz="1400" dirty="0">
                <a:latin typeface="Tahoma" panose="020B0604030504040204" pitchFamily="34" charset="0"/>
                <a:ea typeface="Tahoma" panose="020B0604030504040204" pitchFamily="34" charset="0"/>
                <a:cs typeface="Tahoma" panose="020B0604030504040204" pitchFamily="34" charset="0"/>
              </a:rPr>
              <a:t>[</a:t>
            </a:r>
            <a:r>
              <a:rPr lang="mn-MN" sz="14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400" dirty="0">
                <a:latin typeface="Tahoma" panose="020B0604030504040204" pitchFamily="34" charset="0"/>
                <a:ea typeface="Tahoma" panose="020B0604030504040204" pitchFamily="34" charset="0"/>
                <a:cs typeface="Tahoma" panose="020B0604030504040204" pitchFamily="34" charset="0"/>
              </a:rPr>
              <a:t>0.9</a:t>
            </a:r>
            <a:r>
              <a:rPr lang="mn-MN" sz="1400" dirty="0">
                <a:latin typeface="Tahoma" panose="020B0604030504040204" pitchFamily="34" charset="0"/>
                <a:ea typeface="Tahoma" panose="020B0604030504040204" pitchFamily="34" charset="0"/>
                <a:cs typeface="Tahoma" panose="020B0604030504040204" pitchFamily="34" charset="0"/>
              </a:rPr>
              <a:t>%</a:t>
            </a:r>
            <a:r>
              <a:rPr lang="en-US"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400" dirty="0">
                <a:latin typeface="Tahoma" panose="020B0604030504040204" pitchFamily="34" charset="0"/>
                <a:ea typeface="Tahoma" panose="020B0604030504040204" pitchFamily="34" charset="0"/>
                <a:cs typeface="Tahoma" panose="020B0604030504040204" pitchFamily="34" charset="0"/>
              </a:rPr>
              <a:t>]</a:t>
            </a:r>
            <a:r>
              <a:rPr lang="mn-MN" sz="1400" dirty="0">
                <a:latin typeface="Tahoma" panose="020B0604030504040204" pitchFamily="34" charset="0"/>
                <a:ea typeface="Tahoma" panose="020B0604030504040204" pitchFamily="34" charset="0"/>
                <a:cs typeface="Tahoma" panose="020B0604030504040204" pitchFamily="34" charset="0"/>
              </a:rPr>
              <a:t> болжээ.</a:t>
            </a: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n-MN" sz="1400" dirty="0">
                <a:latin typeface="Tahoma" panose="020B0604030504040204" pitchFamily="34" charset="0"/>
                <a:ea typeface="Tahoma" panose="020B0604030504040204" pitchFamily="34" charset="0"/>
                <a:cs typeface="Tahoma" panose="020B0604030504040204" pitchFamily="34" charset="0"/>
              </a:rPr>
              <a:t>Нийгмийн даатгалын сангийн зарлага өсөхөд тэтгэврийн даатгалын сангийн зарлагын өсөлт голлон нөлөөлсөн байна. </a:t>
            </a: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75" dirty="0"/>
          </a:p>
        </p:txBody>
      </p:sp>
      <p:sp>
        <p:nvSpPr>
          <p:cNvPr id="10" name="Rectangle: Rounded Corners 9">
            <a:extLst>
              <a:ext uri="{FF2B5EF4-FFF2-40B4-BE49-F238E27FC236}">
                <a16:creationId xmlns:a16="http://schemas.microsoft.com/office/drawing/2014/main" id="{E1FD5C95-9E9C-4A65-AA46-9969C37534E2}"/>
              </a:ext>
            </a:extLst>
          </p:cNvPr>
          <p:cNvSpPr/>
          <p:nvPr/>
        </p:nvSpPr>
        <p:spPr>
          <a:xfrm>
            <a:off x="1143000" y="1600200"/>
            <a:ext cx="3657600" cy="4114800"/>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1350"/>
          </a:p>
        </p:txBody>
      </p:sp>
      <p:sp>
        <p:nvSpPr>
          <p:cNvPr id="11" name="Rectangle: Rounded Corners 10">
            <a:extLst>
              <a:ext uri="{FF2B5EF4-FFF2-40B4-BE49-F238E27FC236}">
                <a16:creationId xmlns:a16="http://schemas.microsoft.com/office/drawing/2014/main" id="{05B8BF53-1DD3-4324-B7E7-FB00B5E487ED}"/>
              </a:ext>
            </a:extLst>
          </p:cNvPr>
          <p:cNvSpPr/>
          <p:nvPr/>
        </p:nvSpPr>
        <p:spPr>
          <a:xfrm>
            <a:off x="4873627" y="1600200"/>
            <a:ext cx="4156073" cy="4114800"/>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1350"/>
          </a:p>
        </p:txBody>
      </p:sp>
      <p:pic>
        <p:nvPicPr>
          <p:cNvPr id="13" name="Picture 12">
            <a:extLst>
              <a:ext uri="{FF2B5EF4-FFF2-40B4-BE49-F238E27FC236}">
                <a16:creationId xmlns:a16="http://schemas.microsoft.com/office/drawing/2014/main" id="{7FE9ED23-9DBA-4F8C-A9DF-672AF6101EEE}"/>
              </a:ext>
            </a:extLst>
          </p:cNvPr>
          <p:cNvPicPr>
            <a:picLocks noChangeAspect="1"/>
          </p:cNvPicPr>
          <p:nvPr/>
        </p:nvPicPr>
        <p:blipFill rotWithShape="1">
          <a:blip r:embed="rId2" cstate="print"/>
          <a:srcRect l="15668" t="8783" r="12422" b="18959"/>
          <a:stretch/>
        </p:blipFill>
        <p:spPr>
          <a:xfrm>
            <a:off x="6486526" y="2034779"/>
            <a:ext cx="914400" cy="800100"/>
          </a:xfrm>
          <a:prstGeom prst="rect">
            <a:avLst/>
          </a:prstGeom>
        </p:spPr>
      </p:pic>
      <p:pic>
        <p:nvPicPr>
          <p:cNvPr id="14" name="Picture 13">
            <a:extLst>
              <a:ext uri="{FF2B5EF4-FFF2-40B4-BE49-F238E27FC236}">
                <a16:creationId xmlns:a16="http://schemas.microsoft.com/office/drawing/2014/main" id="{699C1481-525F-40C1-975E-FE366BBC7D7E}"/>
              </a:ext>
            </a:extLst>
          </p:cNvPr>
          <p:cNvPicPr>
            <a:picLocks noChangeAspect="1"/>
          </p:cNvPicPr>
          <p:nvPr/>
        </p:nvPicPr>
        <p:blipFill>
          <a:blip r:embed="rId3" cstate="print"/>
          <a:stretch>
            <a:fillRect/>
          </a:stretch>
        </p:blipFill>
        <p:spPr>
          <a:xfrm>
            <a:off x="2486026" y="2063353"/>
            <a:ext cx="857250" cy="878681"/>
          </a:xfrm>
          <a:prstGeom prst="rect">
            <a:avLst/>
          </a:prstGeom>
        </p:spPr>
      </p:pic>
      <p:pic>
        <p:nvPicPr>
          <p:cNvPr id="2" name="Picture 1"/>
          <p:cNvPicPr>
            <a:picLocks noChangeAspect="1"/>
          </p:cNvPicPr>
          <p:nvPr/>
        </p:nvPicPr>
        <p:blipFill>
          <a:blip r:embed="rId4" cstate="print"/>
          <a:stretch>
            <a:fillRect/>
          </a:stretch>
        </p:blipFill>
        <p:spPr>
          <a:xfrm rot="10800000">
            <a:off x="5791200" y="3657600"/>
            <a:ext cx="135713" cy="182302"/>
          </a:xfrm>
          <a:prstGeom prst="rect">
            <a:avLst/>
          </a:prstGeom>
        </p:spPr>
      </p:pic>
      <p:pic>
        <p:nvPicPr>
          <p:cNvPr id="12" name="Picture 11"/>
          <p:cNvPicPr>
            <a:picLocks noChangeAspect="1"/>
          </p:cNvPicPr>
          <p:nvPr/>
        </p:nvPicPr>
        <p:blipFill>
          <a:blip r:embed="rId4" cstate="print"/>
          <a:stretch>
            <a:fillRect/>
          </a:stretch>
        </p:blipFill>
        <p:spPr>
          <a:xfrm>
            <a:off x="8563000" y="4183262"/>
            <a:ext cx="123803" cy="166303"/>
          </a:xfrm>
          <a:prstGeom prst="rect">
            <a:avLst/>
          </a:prstGeom>
        </p:spPr>
      </p:pic>
      <p:pic>
        <p:nvPicPr>
          <p:cNvPr id="15" name="Picture 14"/>
          <p:cNvPicPr>
            <a:picLocks noChangeAspect="1"/>
          </p:cNvPicPr>
          <p:nvPr/>
        </p:nvPicPr>
        <p:blipFill>
          <a:blip r:embed="rId4" cstate="print"/>
          <a:stretch>
            <a:fillRect/>
          </a:stretch>
        </p:blipFill>
        <p:spPr>
          <a:xfrm>
            <a:off x="3201701" y="3461594"/>
            <a:ext cx="135713" cy="182302"/>
          </a:xfrm>
          <a:prstGeom prst="rect">
            <a:avLst/>
          </a:prstGeom>
        </p:spPr>
      </p:pic>
    </p:spTree>
    <p:extLst>
      <p:ext uri="{BB962C8B-B14F-4D97-AF65-F5344CB8AC3E}">
        <p14:creationId xmlns:p14="http://schemas.microsoft.com/office/powerpoint/2010/main" val="146115753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041501" y="592015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Rectangle 1"/>
          <p:cNvSpPr>
            <a:spLocks noChangeArrowheads="1"/>
          </p:cNvSpPr>
          <p:nvPr/>
        </p:nvSpPr>
        <p:spPr bwMode="auto">
          <a:xfrm>
            <a:off x="1295402" y="5105401"/>
            <a:ext cx="3124198" cy="954107"/>
          </a:xfrm>
          <a:prstGeom prst="rect">
            <a:avLst/>
          </a:prstGeom>
          <a:noFill/>
          <a:ln w="9525">
            <a:noFill/>
            <a:miter lim="800000"/>
            <a:headEnd/>
            <a:tailEnd/>
          </a:ln>
        </p:spPr>
        <p:txBody>
          <a:bodyPr wrap="square">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Улсын хэмжээнд бүртгэлтэй ажилгүй иргэдийн </a:t>
            </a:r>
            <a:r>
              <a:rPr lang="en-US" sz="1400" b="1" dirty="0">
                <a:solidFill>
                  <a:schemeClr val="bg1"/>
                </a:solidFill>
                <a:latin typeface="Arial" pitchFamily="34" charset="0"/>
                <a:cs typeface="Arial" pitchFamily="34" charset="0"/>
              </a:rPr>
              <a:t>57</a:t>
            </a:r>
            <a:r>
              <a:rPr lang="mn-MN" sz="1400" b="1" dirty="0">
                <a:solidFill>
                  <a:schemeClr val="bg1"/>
                </a:solidFill>
                <a:latin typeface="Arial" pitchFamily="34" charset="0"/>
                <a:cs typeface="Arial" pitchFamily="34" charset="0"/>
              </a:rPr>
              <a:t>.</a:t>
            </a:r>
            <a:r>
              <a:rPr lang="en-US" sz="1400" b="1" dirty="0">
                <a:solidFill>
                  <a:schemeClr val="bg1"/>
                </a:solidFill>
                <a:latin typeface="Arial" pitchFamily="34" charset="0"/>
                <a:cs typeface="Arial" pitchFamily="34" charset="0"/>
              </a:rPr>
              <a:t>1</a:t>
            </a:r>
            <a:r>
              <a:rPr lang="mn-MN" sz="1400" b="1" dirty="0">
                <a:solidFill>
                  <a:schemeClr val="bg1"/>
                </a:solidFill>
                <a:latin typeface="Arial" pitchFamily="34" charset="0"/>
                <a:cs typeface="Arial" pitchFamily="34" charset="0"/>
              </a:rPr>
              <a:t> 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82564" y="4233864"/>
            <a:ext cx="960437" cy="307777"/>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Ch ForeignerLight" pitchFamily="34" charset="0"/>
              </a:rPr>
              <a:t>2016  XII</a:t>
            </a:r>
            <a:endParaRPr lang="mn-MN" altLang="en-US" sz="1400" b="1" dirty="0">
              <a:solidFill>
                <a:schemeClr val="bg1"/>
              </a:solidFill>
              <a:latin typeface="Ch ForeignerLight" pitchFamily="34" charset="0"/>
            </a:endParaRPr>
          </a:p>
        </p:txBody>
      </p:sp>
      <p:sp>
        <p:nvSpPr>
          <p:cNvPr id="12" name="Rectangle 13"/>
          <p:cNvSpPr>
            <a:spLocks noChangeArrowheads="1"/>
          </p:cNvSpPr>
          <p:nvPr/>
        </p:nvSpPr>
        <p:spPr bwMode="auto">
          <a:xfrm>
            <a:off x="106364" y="5638801"/>
            <a:ext cx="960437" cy="523220"/>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Arial" pitchFamily="34" charset="0"/>
                <a:cs typeface="Arial" pitchFamily="34" charset="0"/>
              </a:rPr>
              <a:t>2016  I-XII</a:t>
            </a:r>
            <a:endParaRPr lang="mn-MN" altLang="en-US" sz="1400" b="1" dirty="0">
              <a:solidFill>
                <a:schemeClr val="bg1"/>
              </a:solidFill>
              <a:latin typeface="Arial" pitchFamily="34" charset="0"/>
              <a:cs typeface="Arial" pitchFamily="34" charset="0"/>
            </a:endParaRPr>
          </a:p>
        </p:txBody>
      </p:sp>
      <p:sp>
        <p:nvSpPr>
          <p:cNvPr id="13" name="Rectangle 13"/>
          <p:cNvSpPr>
            <a:spLocks noChangeArrowheads="1"/>
          </p:cNvSpPr>
          <p:nvPr/>
        </p:nvSpPr>
        <p:spPr bwMode="auto">
          <a:xfrm>
            <a:off x="106364" y="4986339"/>
            <a:ext cx="960437" cy="523220"/>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Arial" pitchFamily="34" charset="0"/>
                <a:cs typeface="Arial" pitchFamily="34" charset="0"/>
              </a:rPr>
              <a:t>2015  I-XII</a:t>
            </a:r>
            <a:endParaRPr lang="mn-MN" altLang="en-US" sz="1400" b="1" dirty="0">
              <a:solidFill>
                <a:schemeClr val="bg1"/>
              </a:solidFill>
              <a:latin typeface="Arial" pitchFamily="34" charset="0"/>
              <a:cs typeface="Arial" pitchFamily="34" charset="0"/>
            </a:endParaRPr>
          </a:p>
        </p:txBody>
      </p:sp>
      <p:sp>
        <p:nvSpPr>
          <p:cNvPr id="14" name="Rectangle 13"/>
          <p:cNvSpPr>
            <a:spLocks noChangeArrowheads="1"/>
          </p:cNvSpPr>
          <p:nvPr/>
        </p:nvSpPr>
        <p:spPr bwMode="auto">
          <a:xfrm>
            <a:off x="106364" y="1727201"/>
            <a:ext cx="960437" cy="523220"/>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Arial" pitchFamily="34" charset="0"/>
                <a:cs typeface="Arial" pitchFamily="34" charset="0"/>
              </a:rPr>
              <a:t>2014  I-XII</a:t>
            </a:r>
            <a:endParaRPr lang="mn-MN" altLang="en-US" sz="1400" b="1" dirty="0">
              <a:solidFill>
                <a:schemeClr val="bg1"/>
              </a:solidFill>
              <a:latin typeface="Arial" pitchFamily="34" charset="0"/>
              <a:cs typeface="Arial" pitchFamily="34" charset="0"/>
            </a:endParaRPr>
          </a:p>
        </p:txBody>
      </p:sp>
      <p:sp>
        <p:nvSpPr>
          <p:cNvPr id="19" name="Rectangle 13"/>
          <p:cNvSpPr>
            <a:spLocks noChangeArrowheads="1"/>
          </p:cNvSpPr>
          <p:nvPr/>
        </p:nvSpPr>
        <p:spPr bwMode="auto">
          <a:xfrm>
            <a:off x="5211764" y="5667376"/>
            <a:ext cx="960437" cy="523220"/>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Arial" pitchFamily="34" charset="0"/>
                <a:cs typeface="Arial" pitchFamily="34" charset="0"/>
              </a:rPr>
              <a:t>2016  I-XII</a:t>
            </a:r>
            <a:endParaRPr lang="mn-MN" altLang="en-US" sz="1400" b="1" dirty="0">
              <a:solidFill>
                <a:schemeClr val="bg1"/>
              </a:solidFill>
              <a:latin typeface="Arial" pitchFamily="34" charset="0"/>
              <a:cs typeface="Arial" pitchFamily="34" charset="0"/>
            </a:endParaRPr>
          </a:p>
        </p:txBody>
      </p:sp>
      <p:sp>
        <p:nvSpPr>
          <p:cNvPr id="20" name="Rectangle 13"/>
          <p:cNvSpPr>
            <a:spLocks noChangeArrowheads="1"/>
          </p:cNvSpPr>
          <p:nvPr/>
        </p:nvSpPr>
        <p:spPr bwMode="auto">
          <a:xfrm>
            <a:off x="5211764" y="5014914"/>
            <a:ext cx="960437" cy="523220"/>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Arial" pitchFamily="34" charset="0"/>
                <a:cs typeface="Arial" pitchFamily="34" charset="0"/>
              </a:rPr>
              <a:t>2015  I-XII</a:t>
            </a:r>
            <a:endParaRPr lang="mn-MN" altLang="en-US" sz="1400" b="1" dirty="0">
              <a:solidFill>
                <a:schemeClr val="bg1"/>
              </a:solidFill>
              <a:latin typeface="Arial" pitchFamily="34" charset="0"/>
              <a:cs typeface="Arial" pitchFamily="34" charset="0"/>
            </a:endParaRPr>
          </a:p>
        </p:txBody>
      </p:sp>
      <p:sp>
        <p:nvSpPr>
          <p:cNvPr id="21" name="Rectangle 20"/>
          <p:cNvSpPr>
            <a:spLocks noChangeArrowheads="1"/>
          </p:cNvSpPr>
          <p:nvPr/>
        </p:nvSpPr>
        <p:spPr bwMode="auto">
          <a:xfrm>
            <a:off x="5211764" y="1752601"/>
            <a:ext cx="960437" cy="523220"/>
          </a:xfrm>
          <a:prstGeom prst="rect">
            <a:avLst/>
          </a:prstGeom>
          <a:noFill/>
          <a:ln w="9525">
            <a:noFill/>
            <a:miter lim="800000"/>
            <a:headEnd/>
            <a:tailEnd/>
          </a:ln>
        </p:spPr>
        <p:txBody>
          <a:bodyPr>
            <a:spAutoFit/>
          </a:bodyPr>
          <a:lstStyle/>
          <a:p>
            <a:pPr algn="ctr" fontAlgn="b"/>
            <a:r>
              <a:rPr lang="en-US" altLang="en-US" sz="1400" b="1" dirty="0">
                <a:solidFill>
                  <a:schemeClr val="bg1"/>
                </a:solidFill>
                <a:latin typeface="Arial" pitchFamily="34" charset="0"/>
                <a:cs typeface="Arial" pitchFamily="34" charset="0"/>
              </a:rPr>
              <a:t>2014  I-XII</a:t>
            </a:r>
            <a:endParaRPr lang="mn-MN" altLang="en-US" sz="1400" b="1" dirty="0">
              <a:solidFill>
                <a:schemeClr val="bg1"/>
              </a:solidFill>
              <a:latin typeface="Arial" pitchFamily="34" charset="0"/>
              <a:cs typeface="Arial" pitchFamily="34" charset="0"/>
            </a:endParaRPr>
          </a:p>
        </p:txBody>
      </p:sp>
      <p:pic>
        <p:nvPicPr>
          <p:cNvPr id="27" name="Picture 26"/>
          <p:cNvPicPr>
            <a:picLocks noChangeAspect="1"/>
          </p:cNvPicPr>
          <p:nvPr/>
        </p:nvPicPr>
        <p:blipFill>
          <a:blip r:embed="rId2" cstate="print"/>
          <a:stretch>
            <a:fillRect/>
          </a:stretch>
        </p:blipFill>
        <p:spPr>
          <a:xfrm>
            <a:off x="975664" y="1154579"/>
            <a:ext cx="8099613" cy="4953000"/>
          </a:xfrm>
          <a:prstGeom prst="rect">
            <a:avLst/>
          </a:prstGeom>
        </p:spPr>
      </p:pic>
      <p:sp>
        <p:nvSpPr>
          <p:cNvPr id="28" name="Rectangle 27"/>
          <p:cNvSpPr/>
          <p:nvPr/>
        </p:nvSpPr>
        <p:spPr>
          <a:xfrm>
            <a:off x="2278861" y="1361818"/>
            <a:ext cx="6629400" cy="692497"/>
          </a:xfrm>
          <a:prstGeom prst="rect">
            <a:avLst/>
          </a:prstGeom>
        </p:spPr>
        <p:txBody>
          <a:bodyPr wrap="square">
            <a:spAutoFit/>
          </a:bodyPr>
          <a:lstStyle/>
          <a:p>
            <a:pPr algn="just"/>
            <a:r>
              <a:rPr lang="mn-MN" sz="1300" b="1" dirty="0">
                <a:solidFill>
                  <a:schemeClr val="bg1"/>
                </a:solidFill>
                <a:latin typeface="Arial" panose="020B0604020202020204" pitchFamily="34" charset="0"/>
                <a:cs typeface="Arial" panose="020B0604020202020204" pitchFamily="34" charset="0"/>
              </a:rPr>
              <a:t>Аймгийн хэмжээнд 2021 оны эхний 2 сард 276 эх амаржиж, 276 хүүхэд төрж,  нас баралт 58 болж, өмнөх оны мөн үеэс амаржсан эх 43 (13.5%) - аар, төрсөн хүүхэд 44 (13.7%), нас баралт 15 (20.5%) - аар тус тус буурчээ. </a:t>
            </a:r>
            <a:endParaRPr lang="en-US" sz="13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9" name="Rectangle 28"/>
          <p:cNvSpPr/>
          <p:nvPr/>
        </p:nvSpPr>
        <p:spPr>
          <a:xfrm>
            <a:off x="2267265" y="2434873"/>
            <a:ext cx="6484139" cy="523220"/>
          </a:xfrm>
          <a:prstGeom prst="rect">
            <a:avLst/>
          </a:prstGeom>
        </p:spPr>
        <p:txBody>
          <a:bodyPr wrap="square">
            <a:spAutoFit/>
          </a:bodyPr>
          <a:lstStyle/>
          <a:p>
            <a:r>
              <a:rPr lang="mn-MN" sz="1400" b="1" dirty="0">
                <a:latin typeface="Arial" panose="020B0604020202020204" pitchFamily="34" charset="0"/>
                <a:cs typeface="Arial" panose="020B0604020202020204" pitchFamily="34" charset="0"/>
              </a:rPr>
              <a:t>Аймгийн хэмжээнд нялхсын эндэгдэл 2 сард </a:t>
            </a:r>
            <a:r>
              <a:rPr lang="en-US" sz="1400" b="1" dirty="0">
                <a:latin typeface="Arial" panose="020B0604020202020204" pitchFamily="34" charset="0"/>
                <a:cs typeface="Arial" panose="020B0604020202020204" pitchFamily="34" charset="0"/>
              </a:rPr>
              <a:t>3</a:t>
            </a:r>
            <a:r>
              <a:rPr lang="mn-MN" sz="1400" b="1" dirty="0">
                <a:latin typeface="Arial" panose="020B0604020202020204" pitchFamily="34" charset="0"/>
                <a:cs typeface="Arial" panose="020B0604020202020204" pitchFamily="34" charset="0"/>
              </a:rPr>
              <a:t> гарч,  1000 амьд төрөлтөнд нялхсын эндэгдэл 1</a:t>
            </a:r>
            <a:r>
              <a:rPr lang="en-US" sz="1400" b="1" dirty="0">
                <a:latin typeface="Arial" panose="020B0604020202020204" pitchFamily="34" charset="0"/>
                <a:cs typeface="Arial" panose="020B0604020202020204" pitchFamily="34" charset="0"/>
              </a:rPr>
              <a:t>0.9</a:t>
            </a:r>
            <a:r>
              <a:rPr lang="mn-MN" sz="1400" b="1" dirty="0">
                <a:latin typeface="Arial" panose="020B0604020202020204" pitchFamily="34" charset="0"/>
                <a:cs typeface="Arial" panose="020B0604020202020204" pitchFamily="34" charset="0"/>
              </a:rPr>
              <a:t> ноогдож байна. </a:t>
            </a:r>
            <a:endParaRPr lang="en-US" sz="1400" b="1" dirty="0">
              <a:latin typeface="Arial" panose="020B0604020202020204" pitchFamily="34" charset="0"/>
              <a:cs typeface="Arial" panose="020B0604020202020204" pitchFamily="34" charset="0"/>
            </a:endParaRPr>
          </a:p>
        </p:txBody>
      </p:sp>
      <p:sp>
        <p:nvSpPr>
          <p:cNvPr id="30" name="Rectangle 29"/>
          <p:cNvSpPr/>
          <p:nvPr/>
        </p:nvSpPr>
        <p:spPr>
          <a:xfrm>
            <a:off x="2358629" y="3432087"/>
            <a:ext cx="6324601" cy="307777"/>
          </a:xfrm>
          <a:prstGeom prst="rect">
            <a:avLst/>
          </a:prstGeom>
        </p:spPr>
        <p:txBody>
          <a:bodyPr wrap="square">
            <a:spAutoFit/>
          </a:bodyPr>
          <a:lstStyle/>
          <a:p>
            <a:pPr algn="just"/>
            <a:r>
              <a:rPr lang="mn-MN" sz="1400" b="1" dirty="0">
                <a:latin typeface="Tahoma" panose="020B0604030504040204" pitchFamily="34" charset="0"/>
                <a:ea typeface="Tahoma" panose="020B0604030504040204" pitchFamily="34" charset="0"/>
                <a:cs typeface="Tahoma" panose="020B0604030504040204" pitchFamily="34" charset="0"/>
              </a:rPr>
              <a:t>Эхийн эндэгдэл гараагүй. Гэрийн төрөлт гараагүй байна.</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2346193" y="5099338"/>
            <a:ext cx="6494736" cy="738664"/>
          </a:xfrm>
          <a:prstGeom prst="rect">
            <a:avLst/>
          </a:prstGeom>
        </p:spPr>
        <p:txBody>
          <a:bodyPr wrap="square">
            <a:spAutoFit/>
          </a:bodyPr>
          <a:lstStyle/>
          <a:p>
            <a:pPr algn="just"/>
            <a:r>
              <a:rPr lang="mn-MN" sz="1400" b="1" dirty="0">
                <a:solidFill>
                  <a:schemeClr val="bg1"/>
                </a:solidFill>
                <a:latin typeface="Arial" panose="020B0604020202020204" pitchFamily="34" charset="0"/>
                <a:cs typeface="Arial" panose="020B0604020202020204" pitchFamily="34" charset="0"/>
              </a:rPr>
              <a:t>Осол гэмтлийн улмаас 7 хүн нас барж, өвчлөгчдийн тоо 142 болсон нь өмнөх оны мөн үеэс өвчлөгчдийн тоо 19 (37.9%)-өөр илүү,  нас баралтын тоо өмнөх оны мөн үеийн түвшинд байна. </a:t>
            </a:r>
            <a:endParaRPr lang="en-US" sz="14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2" name="Rectangle 31"/>
          <p:cNvSpPr/>
          <p:nvPr/>
        </p:nvSpPr>
        <p:spPr>
          <a:xfrm>
            <a:off x="2166018" y="4211629"/>
            <a:ext cx="6663188" cy="738664"/>
          </a:xfrm>
          <a:prstGeom prst="rect">
            <a:avLst/>
          </a:prstGeom>
        </p:spPr>
        <p:txBody>
          <a:bodyPr wrap="square">
            <a:spAutoFit/>
          </a:bodyPr>
          <a:lstStyle/>
          <a:p>
            <a:r>
              <a:rPr lang="mn-MN" sz="1400" dirty="0">
                <a:latin typeface="Arial" panose="020B0604020202020204" pitchFamily="34" charset="0"/>
                <a:cs typeface="Arial" panose="020B0604020202020204" pitchFamily="34" charset="0"/>
              </a:rPr>
              <a:t>Эхний 2 сард халдварт өвчнөөр өвчлөгчдийн тоо 41 болж өнгөрсөн оны мөн үеэс 69 (62.7%) хүнээр буурч, өмнөх 3 жилийн мөн үеийн дунджаас мөн 66.2 хувиар буурсан үзүүлэлттэй байна.</a:t>
            </a:r>
            <a:endParaRPr lang="en-US" sz="1400" dirty="0">
              <a:latin typeface="Arial" panose="020B0604020202020204" pitchFamily="34" charset="0"/>
              <a:ea typeface="Tahoma" panose="020B0604030504040204" pitchFamily="34" charset="0"/>
              <a:cs typeface="Arial" panose="020B0604020202020204" pitchFamily="34" charset="0"/>
            </a:endParaRPr>
          </a:p>
        </p:txBody>
      </p:sp>
      <p:pic>
        <p:nvPicPr>
          <p:cNvPr id="33" name="Picture 32"/>
          <p:cNvPicPr>
            <a:picLocks noChangeAspect="1"/>
          </p:cNvPicPr>
          <p:nvPr/>
        </p:nvPicPr>
        <p:blipFill>
          <a:blip r:embed="rId3" cstate="print"/>
          <a:stretch>
            <a:fillRect/>
          </a:stretch>
        </p:blipFill>
        <p:spPr>
          <a:xfrm>
            <a:off x="1110572" y="4387752"/>
            <a:ext cx="711970" cy="557210"/>
          </a:xfrm>
          <a:prstGeom prst="rect">
            <a:avLst/>
          </a:prstGeom>
        </p:spPr>
      </p:pic>
      <p:pic>
        <p:nvPicPr>
          <p:cNvPr id="34" name="Picture 33"/>
          <p:cNvPicPr>
            <a:picLocks noChangeAspect="1"/>
          </p:cNvPicPr>
          <p:nvPr/>
        </p:nvPicPr>
        <p:blipFill>
          <a:blip r:embed="rId4" cstate="print"/>
          <a:stretch>
            <a:fillRect/>
          </a:stretch>
        </p:blipFill>
        <p:spPr>
          <a:xfrm>
            <a:off x="1110573" y="2264346"/>
            <a:ext cx="711970" cy="621177"/>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205" y="3360225"/>
            <a:ext cx="764960" cy="545412"/>
          </a:xfrm>
          <a:prstGeom prst="rect">
            <a:avLst/>
          </a:prstGeom>
        </p:spPr>
      </p:pic>
      <p:sp>
        <p:nvSpPr>
          <p:cNvPr id="23" name="Rectangle 22"/>
          <p:cNvSpPr/>
          <p:nvPr/>
        </p:nvSpPr>
        <p:spPr>
          <a:xfrm>
            <a:off x="1422685" y="612694"/>
            <a:ext cx="5105400" cy="307777"/>
          </a:xfrm>
          <a:prstGeom prst="rect">
            <a:avLst/>
          </a:prstGeom>
        </p:spPr>
        <p:txBody>
          <a:bodyPr wrap="square">
            <a:spAutoFit/>
          </a:bodyPr>
          <a:lstStyle/>
          <a:p>
            <a:r>
              <a:rPr lang="mn-MN" sz="1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endParaRPr lang="en-US"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23">
            <a:extLst>
              <a:ext uri="{FF2B5EF4-FFF2-40B4-BE49-F238E27FC236}">
                <a16:creationId xmlns:a16="http://schemas.microsoft.com/office/drawing/2014/main" id="{C21C2DFB-38ED-4337-BDE2-8E48B63A562F}"/>
              </a:ext>
            </a:extLst>
          </p:cNvPr>
          <p:cNvPicPr>
            <a:picLocks noChangeAspect="1"/>
          </p:cNvPicPr>
          <p:nvPr/>
        </p:nvPicPr>
        <p:blipFill>
          <a:blip r:embed="rId6" cstate="print"/>
          <a:stretch>
            <a:fillRect/>
          </a:stretch>
        </p:blipFill>
        <p:spPr>
          <a:xfrm>
            <a:off x="1040205" y="1243909"/>
            <a:ext cx="764960" cy="573720"/>
          </a:xfrm>
          <a:prstGeom prst="rect">
            <a:avLst/>
          </a:prstGeom>
        </p:spPr>
      </p:pic>
      <p:pic>
        <p:nvPicPr>
          <p:cNvPr id="3" name="Picture 2"/>
          <p:cNvPicPr>
            <a:picLocks noChangeAspect="1"/>
          </p:cNvPicPr>
          <p:nvPr/>
        </p:nvPicPr>
        <p:blipFill>
          <a:blip r:embed="rId7" cstate="print"/>
          <a:stretch>
            <a:fillRect/>
          </a:stretch>
        </p:blipFill>
        <p:spPr>
          <a:xfrm>
            <a:off x="1044042" y="5405158"/>
            <a:ext cx="820098" cy="614496"/>
          </a:xfrm>
          <a:prstGeom prst="rect">
            <a:avLst/>
          </a:prstGeom>
        </p:spPr>
      </p:pic>
    </p:spTree>
    <p:extLst>
      <p:ext uri="{BB962C8B-B14F-4D97-AF65-F5344CB8AC3E}">
        <p14:creationId xmlns:p14="http://schemas.microsoft.com/office/powerpoint/2010/main" val="256006600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981" y="3066118"/>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623" y="1142999"/>
            <a:ext cx="1852419" cy="183353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23" y="4583140"/>
            <a:ext cx="1642820" cy="1559750"/>
          </a:xfrm>
          <a:prstGeom prst="rect">
            <a:avLst/>
          </a:prstGeom>
        </p:spPr>
      </p:pic>
      <p:graphicFrame>
        <p:nvGraphicFramePr>
          <p:cNvPr id="4" name="Table 3">
            <a:extLst>
              <a:ext uri="{FF2B5EF4-FFF2-40B4-BE49-F238E27FC236}">
                <a16:creationId xmlns:a16="http://schemas.microsoft.com/office/drawing/2014/main" id="{5F02BE4F-357F-4035-8957-EF9DAE2E58AC}"/>
              </a:ext>
            </a:extLst>
          </p:cNvPr>
          <p:cNvGraphicFramePr>
            <a:graphicFrameLocks noGrp="1"/>
          </p:cNvGraphicFramePr>
          <p:nvPr>
            <p:extLst>
              <p:ext uri="{D42A27DB-BD31-4B8C-83A1-F6EECF244321}">
                <p14:modId xmlns:p14="http://schemas.microsoft.com/office/powerpoint/2010/main" val="3093313834"/>
              </p:ext>
            </p:extLst>
          </p:nvPr>
        </p:nvGraphicFramePr>
        <p:xfrm>
          <a:off x="2683028" y="1142999"/>
          <a:ext cx="6495628" cy="4876798"/>
        </p:xfrm>
        <a:graphic>
          <a:graphicData uri="http://schemas.openxmlformats.org/drawingml/2006/table">
            <a:tbl>
              <a:tblPr firstRow="1" bandRow="1">
                <a:tableStyleId>{B301B821-A1FF-4177-AEE7-76D212191A09}</a:tableStyleId>
              </a:tblPr>
              <a:tblGrid>
                <a:gridCol w="4437380">
                  <a:extLst>
                    <a:ext uri="{9D8B030D-6E8A-4147-A177-3AD203B41FA5}">
                      <a16:colId xmlns:a16="http://schemas.microsoft.com/office/drawing/2014/main" val="2749802497"/>
                    </a:ext>
                  </a:extLst>
                </a:gridCol>
                <a:gridCol w="2058248">
                  <a:extLst>
                    <a:ext uri="{9D8B030D-6E8A-4147-A177-3AD203B41FA5}">
                      <a16:colId xmlns:a16="http://schemas.microsoft.com/office/drawing/2014/main" val="2210184012"/>
                    </a:ext>
                  </a:extLst>
                </a:gridCol>
              </a:tblGrid>
              <a:tr h="561571">
                <a:tc>
                  <a:txBody>
                    <a:bodyPr/>
                    <a:lstStyle/>
                    <a:p>
                      <a:pPr algn="ctr"/>
                      <a:r>
                        <a:rPr lang="mn-MN" sz="1400" dirty="0">
                          <a:latin typeface="Tahoma" panose="020B0604030504040204" pitchFamily="34" charset="0"/>
                          <a:ea typeface="Tahoma" panose="020B0604030504040204" pitchFamily="34" charset="0"/>
                          <a:cs typeface="Tahoma" panose="020B0604030504040204" pitchFamily="34" charset="0"/>
                        </a:rPr>
                        <a:t>2021-2 сарын  байдлаар</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mn-MN" sz="1400" dirty="0">
                          <a:latin typeface="Tahoma" panose="020B0604030504040204" pitchFamily="34" charset="0"/>
                          <a:ea typeface="Tahoma" panose="020B0604030504040204" pitchFamily="34" charset="0"/>
                          <a:cs typeface="Tahoma" panose="020B0604030504040204" pitchFamily="34" charset="0"/>
                        </a:rPr>
                        <a:t>Өмнөх оны мөн үетэй харьцуулахад</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156715503"/>
                  </a:ext>
                </a:extLst>
              </a:tr>
              <a:tr h="354676">
                <a:tc>
                  <a:txBody>
                    <a:bodyPr/>
                    <a:lstStyle/>
                    <a:p>
                      <a:r>
                        <a:rPr lang="mn-MN" sz="1400" dirty="0">
                          <a:latin typeface="Tahoma" panose="020B0604030504040204" pitchFamily="34" charset="0"/>
                          <a:ea typeface="Tahoma" panose="020B0604030504040204" pitchFamily="34" charset="0"/>
                          <a:cs typeface="Tahoma" panose="020B0604030504040204" pitchFamily="34" charset="0"/>
                        </a:rPr>
                        <a:t>Бүртгэгдсэн гэмт хэрэг</a:t>
                      </a:r>
                      <a:r>
                        <a:rPr lang="mn-MN" sz="1400" baseline="0" dirty="0">
                          <a:latin typeface="Tahoma" panose="020B0604030504040204" pitchFamily="34" charset="0"/>
                          <a:ea typeface="Tahoma" panose="020B0604030504040204" pitchFamily="34" charset="0"/>
                          <a:cs typeface="Tahoma" panose="020B0604030504040204" pitchFamily="34" charset="0"/>
                        </a:rPr>
                        <a:t> </a:t>
                      </a:r>
                      <a:r>
                        <a:rPr lang="mn-MN" sz="1400" b="1" baseline="0" dirty="0">
                          <a:latin typeface="Tahoma" panose="020B0604030504040204" pitchFamily="34" charset="0"/>
                          <a:ea typeface="Tahoma" panose="020B0604030504040204" pitchFamily="34" charset="0"/>
                          <a:cs typeface="Tahoma" panose="020B0604030504040204" pitchFamily="34" charset="0"/>
                        </a:rPr>
                        <a:t>41</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5.1%</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200459078"/>
                  </a:ext>
                </a:extLst>
              </a:tr>
              <a:tr h="354676">
                <a:tc>
                  <a:txBody>
                    <a:bodyPr/>
                    <a:lstStyle/>
                    <a:p>
                      <a:r>
                        <a:rPr lang="mn-MN" sz="1400" dirty="0">
                          <a:latin typeface="Tahoma" panose="020B0604030504040204" pitchFamily="34" charset="0"/>
                          <a:ea typeface="Tahoma" panose="020B0604030504040204" pitchFamily="34" charset="0"/>
                          <a:cs typeface="Tahoma" panose="020B0604030504040204" pitchFamily="34" charset="0"/>
                        </a:rPr>
                        <a:t>  Согтуугаар үйлдэгдсэн гэмт хэрэг</a:t>
                      </a:r>
                      <a:r>
                        <a:rPr lang="mn-MN" sz="1400" baseline="0" dirty="0">
                          <a:latin typeface="Tahoma" panose="020B0604030504040204" pitchFamily="34" charset="0"/>
                          <a:ea typeface="Tahoma" panose="020B0604030504040204" pitchFamily="34" charset="0"/>
                          <a:cs typeface="Tahoma" panose="020B0604030504040204" pitchFamily="34" charset="0"/>
                        </a:rPr>
                        <a:t> </a:t>
                      </a:r>
                      <a:r>
                        <a:rPr lang="mn-MN" sz="1400" b="1" baseline="0" dirty="0">
                          <a:latin typeface="Tahoma" panose="020B0604030504040204" pitchFamily="34" charset="0"/>
                          <a:ea typeface="Tahoma" panose="020B0604030504040204" pitchFamily="34" charset="0"/>
                          <a:cs typeface="Tahoma" panose="020B0604030504040204" pitchFamily="34" charset="0"/>
                        </a:rPr>
                        <a:t>9</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3</a:t>
                      </a:r>
                      <a:r>
                        <a:rPr lang="mn-MN" sz="1400" kern="1200" baseline="0" dirty="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25.0</a:t>
                      </a:r>
                      <a:r>
                        <a:rPr lang="en-US"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060235382"/>
                  </a:ext>
                </a:extLst>
              </a:tr>
              <a:tr h="413789">
                <a:tc>
                  <a:txBody>
                    <a:bodyPr/>
                    <a:lstStyle/>
                    <a:p>
                      <a:r>
                        <a:rPr lang="mn-MN" sz="1400" dirty="0">
                          <a:latin typeface="Tahoma" panose="020B0604030504040204" pitchFamily="34" charset="0"/>
                          <a:ea typeface="Tahoma" panose="020B0604030504040204" pitchFamily="34" charset="0"/>
                          <a:cs typeface="Tahoma" panose="020B0604030504040204" pitchFamily="34" charset="0"/>
                        </a:rPr>
                        <a:t>  Эмэгтэй хүн оролцсон гэмт хэрэг </a:t>
                      </a:r>
                      <a:r>
                        <a:rPr lang="mn-MN" sz="1400" b="1" dirty="0">
                          <a:latin typeface="Tahoma" panose="020B0604030504040204" pitchFamily="34" charset="0"/>
                          <a:ea typeface="Tahoma" panose="020B0604030504040204" pitchFamily="34" charset="0"/>
                          <a:cs typeface="Tahoma" panose="020B0604030504040204" pitchFamily="34" charset="0"/>
                        </a:rPr>
                        <a:t>4</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400" dirty="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1</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33.3</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endPar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416124844"/>
                  </a:ext>
                </a:extLst>
              </a:tr>
              <a:tr h="354676">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Гэмт хэргийн улмаас</a:t>
                      </a:r>
                      <a:endParaRPr lang="en-US" sz="14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14530992"/>
                  </a:ext>
                </a:extLst>
              </a:tr>
              <a:tr h="354676">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    Гэмтсэн иргэн </a:t>
                      </a:r>
                      <a:r>
                        <a:rPr lang="en-US" sz="1400" b="0" dirty="0">
                          <a:latin typeface="Tahoma" panose="020B0604030504040204" pitchFamily="34" charset="0"/>
                          <a:ea typeface="Tahoma" panose="020B0604030504040204" pitchFamily="34" charset="0"/>
                          <a:cs typeface="Tahoma" panose="020B0604030504040204" pitchFamily="34" charset="0"/>
                        </a:rPr>
                        <a:t>      </a:t>
                      </a:r>
                      <a:r>
                        <a:rPr lang="mn-MN" sz="1400" b="1" dirty="0">
                          <a:latin typeface="Tahoma" panose="020B0604030504040204" pitchFamily="34" charset="0"/>
                          <a:ea typeface="Tahoma" panose="020B0604030504040204" pitchFamily="34" charset="0"/>
                          <a:cs typeface="Tahoma" panose="020B0604030504040204" pitchFamily="34" charset="0"/>
                        </a:rPr>
                        <a:t>14</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400" baseline="0" dirty="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3</a:t>
                      </a:r>
                      <a:r>
                        <a:rPr lang="en-US"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mn-MN"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17.6</a:t>
                      </a:r>
                      <a:r>
                        <a:rPr lang="en-US" sz="14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a16="http://schemas.microsoft.com/office/drawing/2014/main" val="3878692832"/>
                  </a:ext>
                </a:extLst>
              </a:tr>
              <a:tr h="354676">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    Нас барсан иргэн</a:t>
                      </a:r>
                      <a:r>
                        <a:rPr lang="mn-MN" sz="1400" b="0" baseline="0" dirty="0">
                          <a:latin typeface="Tahoma" panose="020B0604030504040204" pitchFamily="34" charset="0"/>
                          <a:ea typeface="Tahoma" panose="020B0604030504040204" pitchFamily="34" charset="0"/>
                          <a:cs typeface="Tahoma" panose="020B0604030504040204" pitchFamily="34" charset="0"/>
                        </a:rPr>
                        <a:t> </a:t>
                      </a:r>
                      <a:r>
                        <a:rPr lang="en-US" sz="1400" b="0" baseline="0" dirty="0">
                          <a:latin typeface="Tahoma" panose="020B0604030504040204" pitchFamily="34" charset="0"/>
                          <a:ea typeface="Tahoma" panose="020B0604030504040204" pitchFamily="34" charset="0"/>
                          <a:cs typeface="Tahoma" panose="020B0604030504040204" pitchFamily="34" charset="0"/>
                        </a:rPr>
                        <a:t> </a:t>
                      </a:r>
                      <a:r>
                        <a:rPr lang="mn-MN" sz="1400" b="1" baseline="0" dirty="0">
                          <a:latin typeface="Tahoma" panose="020B0604030504040204" pitchFamily="34" charset="0"/>
                          <a:ea typeface="Tahoma" panose="020B0604030504040204" pitchFamily="34" charset="0"/>
                          <a:cs typeface="Tahoma" panose="020B0604030504040204" pitchFamily="34" charset="0"/>
                        </a:rPr>
                        <a:t>0</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3005467444"/>
                  </a:ext>
                </a:extLst>
              </a:tr>
              <a:tr h="413789">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    Учирсан хохирол </a:t>
                      </a:r>
                      <a:r>
                        <a:rPr lang="en-US" sz="1400" b="1" dirty="0">
                          <a:latin typeface="Tahoma" panose="020B0604030504040204" pitchFamily="34" charset="0"/>
                          <a:ea typeface="Tahoma" panose="020B0604030504040204" pitchFamily="34" charset="0"/>
                          <a:cs typeface="Tahoma" panose="020B0604030504040204" pitchFamily="34" charset="0"/>
                        </a:rPr>
                        <a:t>14</a:t>
                      </a:r>
                      <a:r>
                        <a:rPr lang="mn-MN" sz="1400" b="1" dirty="0">
                          <a:latin typeface="Tahoma" panose="020B0604030504040204" pitchFamily="34" charset="0"/>
                          <a:ea typeface="Tahoma" panose="020B0604030504040204" pitchFamily="34" charset="0"/>
                          <a:cs typeface="Tahoma" panose="020B0604030504040204" pitchFamily="34" charset="0"/>
                        </a:rPr>
                        <a:t>0.8</a:t>
                      </a:r>
                      <a:r>
                        <a:rPr lang="en-US" sz="1400" b="1" baseline="0" dirty="0">
                          <a:latin typeface="Tahoma" panose="020B0604030504040204" pitchFamily="34" charset="0"/>
                          <a:ea typeface="Tahoma" panose="020B0604030504040204" pitchFamily="34" charset="0"/>
                          <a:cs typeface="Tahoma" panose="020B0604030504040204" pitchFamily="34" charset="0"/>
                        </a:rPr>
                        <a:t> </a:t>
                      </a:r>
                      <a:r>
                        <a:rPr lang="mn-MN" sz="1400" b="1" baseline="0" dirty="0">
                          <a:latin typeface="Tahoma" panose="020B0604030504040204" pitchFamily="34" charset="0"/>
                          <a:ea typeface="Tahoma" panose="020B0604030504040204" pitchFamily="34" charset="0"/>
                          <a:cs typeface="Tahoma" panose="020B0604030504040204" pitchFamily="34" charset="0"/>
                        </a:rPr>
                        <a:t>сая.төг</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EC282D"/>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400" baseline="0" dirty="0">
                          <a:solidFill>
                            <a:srgbClr val="EC282D"/>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400" kern="1200" baseline="0" dirty="0">
                          <a:solidFill>
                            <a:srgbClr val="EC282D"/>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84.6 сая</a:t>
                      </a:r>
                      <a:r>
                        <a:rPr lang="en-US" sz="1400" kern="1200" baseline="0" dirty="0">
                          <a:solidFill>
                            <a:srgbClr val="EC282D"/>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400" kern="1200" dirty="0">
                          <a:solidFill>
                            <a:srgbClr val="EC282D"/>
                          </a:solidFill>
                          <a:effectLst/>
                          <a:latin typeface="Tahoma" panose="020B0604030504040204" pitchFamily="34" charset="0"/>
                          <a:ea typeface="Tahoma" panose="020B0604030504040204" pitchFamily="34" charset="0"/>
                          <a:cs typeface="Tahoma" panose="020B0604030504040204" pitchFamily="34" charset="0"/>
                        </a:rPr>
                        <a:t>(</a:t>
                      </a:r>
                      <a:r>
                        <a:rPr lang="mn-MN" sz="1400" kern="1200" dirty="0">
                          <a:solidFill>
                            <a:srgbClr val="EC282D"/>
                          </a:solidFill>
                          <a:effectLst/>
                          <a:latin typeface="Tahoma" panose="020B0604030504040204" pitchFamily="34" charset="0"/>
                          <a:ea typeface="Tahoma" panose="020B0604030504040204" pitchFamily="34" charset="0"/>
                          <a:cs typeface="Tahoma" panose="020B0604030504040204" pitchFamily="34" charset="0"/>
                        </a:rPr>
                        <a:t>2.5дахин</a:t>
                      </a:r>
                      <a:r>
                        <a:rPr lang="en-US" sz="1400" kern="1200" dirty="0">
                          <a:solidFill>
                            <a:srgbClr val="EC282D"/>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1529172012"/>
                  </a:ext>
                </a:extLst>
              </a:tr>
              <a:tr h="738909">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 Нөхөн төлүүлсэн хохирлын хэмжээ                       </a:t>
                      </a:r>
                    </a:p>
                    <a:p>
                      <a:r>
                        <a:rPr lang="mn-MN" sz="1400" b="0" dirty="0">
                          <a:latin typeface="Tahoma" panose="020B0604030504040204" pitchFamily="34" charset="0"/>
                          <a:ea typeface="Tahoma" panose="020B0604030504040204" pitchFamily="34" charset="0"/>
                          <a:cs typeface="Tahoma" panose="020B0604030504040204" pitchFamily="34" charset="0"/>
                        </a:rPr>
                        <a:t>                          </a:t>
                      </a:r>
                      <a:r>
                        <a:rPr lang="mn-MN" sz="1400" b="1" dirty="0">
                          <a:latin typeface="Tahoma" panose="020B0604030504040204" pitchFamily="34" charset="0"/>
                          <a:ea typeface="Tahoma" panose="020B0604030504040204" pitchFamily="34" charset="0"/>
                          <a:cs typeface="Tahoma" panose="020B0604030504040204" pitchFamily="34" charset="0"/>
                        </a:rPr>
                        <a:t>16.6</a:t>
                      </a:r>
                      <a:r>
                        <a:rPr lang="mn-MN" sz="1400" b="1" baseline="0" dirty="0">
                          <a:latin typeface="Tahoma" panose="020B0604030504040204" pitchFamily="34" charset="0"/>
                          <a:ea typeface="Tahoma" panose="020B0604030504040204" pitchFamily="34" charset="0"/>
                          <a:cs typeface="Tahoma" panose="020B0604030504040204" pitchFamily="34" charset="0"/>
                        </a:rPr>
                        <a:t> сая.төг</a:t>
                      </a:r>
                      <a:endParaRPr lang="mn-MN"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8.4</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33.6</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сая төг</a:t>
                      </a:r>
                      <a:endPar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83475523"/>
                  </a:ext>
                </a:extLst>
              </a:tr>
              <a:tr h="620684">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Тээврийн</a:t>
                      </a:r>
                      <a:r>
                        <a:rPr lang="mn-MN" sz="1400" b="0" baseline="0" dirty="0">
                          <a:latin typeface="Tahoma" panose="020B0604030504040204" pitchFamily="34" charset="0"/>
                          <a:ea typeface="Tahoma" panose="020B0604030504040204" pitchFamily="34" charset="0"/>
                          <a:cs typeface="Tahoma" panose="020B0604030504040204" pitchFamily="34" charset="0"/>
                        </a:rPr>
                        <a:t> хэрэгсэл жолоодох эрх хасуулсан </a:t>
                      </a:r>
                      <a:r>
                        <a:rPr lang="mn-MN" sz="1400" b="1" baseline="0" dirty="0">
                          <a:latin typeface="Tahoma" panose="020B0604030504040204" pitchFamily="34" charset="0"/>
                          <a:ea typeface="Tahoma" panose="020B0604030504040204" pitchFamily="34" charset="0"/>
                          <a:cs typeface="Tahoma" panose="020B0604030504040204" pitchFamily="34" charset="0"/>
                        </a:rPr>
                        <a:t>61</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20</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48.8</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a16="http://schemas.microsoft.com/office/drawing/2014/main" val="3736893040"/>
                  </a:ext>
                </a:extLst>
              </a:tr>
              <a:tr h="354676">
                <a:tc>
                  <a:txBody>
                    <a:bodyPr/>
                    <a:lstStyle/>
                    <a:p>
                      <a:r>
                        <a:rPr lang="mn-MN" sz="1400" b="0" dirty="0">
                          <a:latin typeface="Tahoma" panose="020B0604030504040204" pitchFamily="34" charset="0"/>
                          <a:ea typeface="Tahoma" panose="020B0604030504040204" pitchFamily="34" charset="0"/>
                          <a:cs typeface="Tahoma" panose="020B0604030504040204" pitchFamily="34" charset="0"/>
                        </a:rPr>
                        <a:t>Нийт</a:t>
                      </a:r>
                      <a:r>
                        <a:rPr lang="mn-MN" sz="1400" b="0" baseline="0" dirty="0">
                          <a:latin typeface="Tahoma" panose="020B0604030504040204" pitchFamily="34" charset="0"/>
                          <a:ea typeface="Tahoma" panose="020B0604030504040204" pitchFamily="34" charset="0"/>
                          <a:cs typeface="Tahoma" panose="020B0604030504040204" pitchFamily="34" charset="0"/>
                        </a:rPr>
                        <a:t> зөрчлийн тоо  </a:t>
                      </a:r>
                      <a:r>
                        <a:rPr lang="mn-MN" sz="1400" b="1" baseline="0" dirty="0">
                          <a:latin typeface="Tahoma" panose="020B0604030504040204" pitchFamily="34" charset="0"/>
                          <a:ea typeface="Tahoma" panose="020B0604030504040204" pitchFamily="34" charset="0"/>
                          <a:cs typeface="Tahoma" panose="020B0604030504040204" pitchFamily="34" charset="0"/>
                        </a:rPr>
                        <a:t>447</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82</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68.7</a:t>
                      </a:r>
                      <a:r>
                        <a:rPr lang="en-US" sz="14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a16="http://schemas.microsoft.com/office/drawing/2014/main" val="4286625216"/>
                  </a:ext>
                </a:extLst>
              </a:tr>
            </a:tbl>
          </a:graphicData>
        </a:graphic>
      </p:graphicFrame>
      <p:sp>
        <p:nvSpPr>
          <p:cNvPr id="5" name="Title 4">
            <a:extLst>
              <a:ext uri="{FF2B5EF4-FFF2-40B4-BE49-F238E27FC236}">
                <a16:creationId xmlns:a16="http://schemas.microsoft.com/office/drawing/2014/main" id="{4B68D187-32B9-4E50-A8DD-59A2DC7B11B3}"/>
              </a:ext>
            </a:extLst>
          </p:cNvPr>
          <p:cNvSpPr>
            <a:spLocks noGrp="1"/>
          </p:cNvSpPr>
          <p:nvPr>
            <p:ph type="title"/>
          </p:nvPr>
        </p:nvSpPr>
        <p:spPr>
          <a:xfrm>
            <a:off x="1219200" y="381000"/>
            <a:ext cx="2619780" cy="533906"/>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endParaRPr lang="en-US" sz="2400" dirty="0"/>
          </a:p>
        </p:txBody>
      </p:sp>
      <p:sp>
        <p:nvSpPr>
          <p:cNvPr id="10" name="Up Arrow 9"/>
          <p:cNvSpPr/>
          <p:nvPr/>
        </p:nvSpPr>
        <p:spPr>
          <a:xfrm flipV="1">
            <a:off x="7010400" y="4427464"/>
            <a:ext cx="152400" cy="152400"/>
          </a:xfrm>
          <a:prstGeom prst="upArrow">
            <a:avLst/>
          </a:prstGeom>
          <a:solidFill>
            <a:srgbClr val="EC2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0946669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6865</TotalTime>
  <Words>1353</Words>
  <Application>Microsoft Office PowerPoint</Application>
  <PresentationFormat>On-screen Show (4:3)</PresentationFormat>
  <Paragraphs>161</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Mon</vt:lpstr>
      <vt:lpstr>Calibri</vt:lpstr>
      <vt:lpstr>Ch ForeignerLight</vt:lpstr>
      <vt:lpstr>Tahoma</vt:lpstr>
      <vt:lpstr>Times New Roman</vt:lpstr>
      <vt:lpstr>Wingdings</vt:lpstr>
      <vt:lpstr>ө</vt:lpstr>
      <vt:lpstr>Office Theme</vt:lpstr>
      <vt:lpstr>PowerPoint Presentation</vt:lpstr>
      <vt:lpstr>ХҮН АМ</vt:lpstr>
      <vt:lpstr>ХҮН АМ</vt:lpstr>
      <vt:lpstr>ХҮН АМ</vt:lpstr>
      <vt:lpstr>ХҮН АМ</vt:lpstr>
      <vt:lpstr>PowerPoint Presentation</vt:lpstr>
      <vt:lpstr>НИЙГМИЙН ДААТГАЛ, ХАЛАМЖ </vt:lpstr>
      <vt:lpstr>PowerPoint Presentation</vt:lpstr>
      <vt:lpstr>ГЭМТ ХЭРЭГ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Tungalag_P</cp:lastModifiedBy>
  <cp:revision>1038</cp:revision>
  <cp:lastPrinted>2017-09-11T09:35:27Z</cp:lastPrinted>
  <dcterms:created xsi:type="dcterms:W3CDTF">2016-10-10T07:15:58Z</dcterms:created>
  <dcterms:modified xsi:type="dcterms:W3CDTF">2021-03-16T04:57:48Z</dcterms:modified>
</cp:coreProperties>
</file>