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9882D-D941-4828-A84B-FAACEE41BC69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C389-E6CE-46EC-B30A-A65E1BBF7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9882D-D941-4828-A84B-FAACEE41BC69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C389-E6CE-46EC-B30A-A65E1BBF7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9882D-D941-4828-A84B-FAACEE41BC69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C389-E6CE-46EC-B30A-A65E1BBF7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9882D-D941-4828-A84B-FAACEE41BC69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C389-E6CE-46EC-B30A-A65E1BBF7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9882D-D941-4828-A84B-FAACEE41BC69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C389-E6CE-46EC-B30A-A65E1BBF7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9882D-D941-4828-A84B-FAACEE41BC69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C389-E6CE-46EC-B30A-A65E1BBF7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9882D-D941-4828-A84B-FAACEE41BC69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C389-E6CE-46EC-B30A-A65E1BBF7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9882D-D941-4828-A84B-FAACEE41BC69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C389-E6CE-46EC-B30A-A65E1BBF7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9882D-D941-4828-A84B-FAACEE41BC69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C389-E6CE-46EC-B30A-A65E1BBF7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9882D-D941-4828-A84B-FAACEE41BC69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C389-E6CE-46EC-B30A-A65E1BBF7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9882D-D941-4828-A84B-FAACEE41BC69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C389-E6CE-46EC-B30A-A65E1BBF7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59882D-D941-4828-A84B-FAACEE41BC69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DC389-E6CE-46EC-B30A-A65E1BBF7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Demid-Ochir\Documents\7_Darhanuul de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2971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mn-MN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Дархан-Уул аймгийн нийгмийн даатгал, халамжийн талаарх инфографик</a:t>
            </a:r>
            <a:r>
              <a:rPr lang="mn-MN" dirty="0" smtClean="0"/>
              <a:t/>
            </a:r>
            <a:br>
              <a:rPr lang="mn-MN" dirty="0" smtClean="0"/>
            </a:br>
            <a:r>
              <a:rPr lang="mn-MN" dirty="0"/>
              <a:t/>
            </a:r>
            <a:br>
              <a:rPr lang="mn-MN" dirty="0"/>
            </a:br>
            <a:r>
              <a:rPr lang="mn-MN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2020- </a:t>
            </a:r>
            <a:r>
              <a:rPr lang="en-US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 </a:t>
            </a:r>
            <a:r>
              <a:rPr lang="mn-MN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улирал</a:t>
            </a:r>
            <a:endParaRPr lang="en-US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" descr="C:\Users\Demid-Ochir\Documents\7_Darhanuul de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33400"/>
            <a:ext cx="7467600" cy="685800"/>
          </a:xfrm>
        </p:spPr>
        <p:txBody>
          <a:bodyPr>
            <a:normAutofit/>
          </a:bodyPr>
          <a:lstStyle/>
          <a:p>
            <a:r>
              <a:rPr lang="mn-MN" sz="3200" b="1" dirty="0" smtClean="0">
                <a:latin typeface="Arial" pitchFamily="34" charset="0"/>
                <a:cs typeface="Arial" pitchFamily="34" charset="0"/>
              </a:rPr>
              <a:t>Нийгмийн даатгал, халамж</a:t>
            </a:r>
            <a:endParaRPr lang="en-U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3505200" cy="228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mn-MN" sz="1800" b="1" dirty="0" smtClean="0">
                <a:latin typeface="Arial" pitchFamily="34" charset="0"/>
                <a:cs typeface="Arial" pitchFamily="34" charset="0"/>
              </a:rPr>
              <a:t>Нийгмийн даатгалын сан</a:t>
            </a:r>
            <a:endParaRPr lang="en-US" sz="1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609600"/>
            <a:ext cx="762000" cy="635000"/>
          </a:xfrm>
          <a:prstGeom prst="rect">
            <a:avLst/>
          </a:prstGeom>
          <a:noFill/>
        </p:spPr>
      </p:pic>
      <p:sp>
        <p:nvSpPr>
          <p:cNvPr id="7" name="AutoShape 4"/>
          <p:cNvSpPr>
            <a:spLocks/>
          </p:cNvSpPr>
          <p:nvPr/>
        </p:nvSpPr>
        <p:spPr bwMode="auto">
          <a:xfrm>
            <a:off x="2127666" y="1981200"/>
            <a:ext cx="801904" cy="609600"/>
          </a:xfrm>
          <a:custGeom>
            <a:avLst/>
            <a:gdLst/>
            <a:ahLst/>
            <a:cxnLst>
              <a:cxn ang="0">
                <a:pos x="481" y="174"/>
              </a:cxn>
              <a:cxn ang="0">
                <a:pos x="341" y="170"/>
              </a:cxn>
              <a:cxn ang="0">
                <a:pos x="194" y="180"/>
              </a:cxn>
              <a:cxn ang="0">
                <a:pos x="204" y="221"/>
              </a:cxn>
              <a:cxn ang="0">
                <a:pos x="469" y="221"/>
              </a:cxn>
              <a:cxn ang="0">
                <a:pos x="469" y="221"/>
              </a:cxn>
              <a:cxn ang="0">
                <a:pos x="488" y="204"/>
              </a:cxn>
              <a:cxn ang="0">
                <a:pos x="550" y="43"/>
              </a:cxn>
              <a:cxn ang="0">
                <a:pos x="544" y="21"/>
              </a:cxn>
              <a:cxn ang="0">
                <a:pos x="528" y="5"/>
              </a:cxn>
              <a:cxn ang="0">
                <a:pos x="483" y="0"/>
              </a:cxn>
              <a:cxn ang="0">
                <a:pos x="436" y="16"/>
              </a:cxn>
              <a:cxn ang="0">
                <a:pos x="380" y="41"/>
              </a:cxn>
              <a:cxn ang="0">
                <a:pos x="347" y="54"/>
              </a:cxn>
              <a:cxn ang="0">
                <a:pos x="321" y="49"/>
              </a:cxn>
              <a:cxn ang="0">
                <a:pos x="290" y="36"/>
              </a:cxn>
              <a:cxn ang="0">
                <a:pos x="245" y="16"/>
              </a:cxn>
              <a:cxn ang="0">
                <a:pos x="214" y="4"/>
              </a:cxn>
              <a:cxn ang="0">
                <a:pos x="164" y="0"/>
              </a:cxn>
              <a:cxn ang="0">
                <a:pos x="159" y="2"/>
              </a:cxn>
              <a:cxn ang="0">
                <a:pos x="137" y="20"/>
              </a:cxn>
              <a:cxn ang="0">
                <a:pos x="133" y="36"/>
              </a:cxn>
              <a:cxn ang="0">
                <a:pos x="136" y="60"/>
              </a:cxn>
              <a:cxn ang="0">
                <a:pos x="147" y="81"/>
              </a:cxn>
              <a:cxn ang="0">
                <a:pos x="171" y="114"/>
              </a:cxn>
              <a:cxn ang="0">
                <a:pos x="199" y="143"/>
              </a:cxn>
              <a:cxn ang="0">
                <a:pos x="207" y="148"/>
              </a:cxn>
              <a:cxn ang="0">
                <a:pos x="475" y="148"/>
              </a:cxn>
              <a:cxn ang="0">
                <a:pos x="479" y="146"/>
              </a:cxn>
              <a:cxn ang="0">
                <a:pos x="491" y="134"/>
              </a:cxn>
              <a:cxn ang="0">
                <a:pos x="505" y="119"/>
              </a:cxn>
              <a:cxn ang="0">
                <a:pos x="522" y="99"/>
              </a:cxn>
              <a:cxn ang="0">
                <a:pos x="537" y="74"/>
              </a:cxn>
              <a:cxn ang="0">
                <a:pos x="546" y="54"/>
              </a:cxn>
              <a:cxn ang="0">
                <a:pos x="550" y="43"/>
              </a:cxn>
              <a:cxn ang="0">
                <a:pos x="681" y="623"/>
              </a:cxn>
              <a:cxn ang="0">
                <a:pos x="674" y="572"/>
              </a:cxn>
              <a:cxn ang="0">
                <a:pos x="639" y="462"/>
              </a:cxn>
              <a:cxn ang="0">
                <a:pos x="584" y="360"/>
              </a:cxn>
              <a:cxn ang="0">
                <a:pos x="538" y="301"/>
              </a:cxn>
              <a:cxn ang="0">
                <a:pos x="484" y="250"/>
              </a:cxn>
              <a:cxn ang="0">
                <a:pos x="475" y="243"/>
              </a:cxn>
              <a:cxn ang="0">
                <a:pos x="340" y="243"/>
              </a:cxn>
              <a:cxn ang="0">
                <a:pos x="203" y="245"/>
              </a:cxn>
              <a:cxn ang="0">
                <a:pos x="182" y="262"/>
              </a:cxn>
              <a:cxn ang="0">
                <a:pos x="150" y="292"/>
              </a:cxn>
              <a:cxn ang="0">
                <a:pos x="107" y="346"/>
              </a:cxn>
              <a:cxn ang="0">
                <a:pos x="59" y="425"/>
              </a:cxn>
              <a:cxn ang="0">
                <a:pos x="23" y="512"/>
              </a:cxn>
              <a:cxn ang="0">
                <a:pos x="2" y="604"/>
              </a:cxn>
              <a:cxn ang="0">
                <a:pos x="6" y="691"/>
              </a:cxn>
              <a:cxn ang="0">
                <a:pos x="47" y="750"/>
              </a:cxn>
              <a:cxn ang="0">
                <a:pos x="111" y="775"/>
              </a:cxn>
              <a:cxn ang="0">
                <a:pos x="169" y="783"/>
              </a:cxn>
              <a:cxn ang="0">
                <a:pos x="233" y="784"/>
              </a:cxn>
              <a:cxn ang="0">
                <a:pos x="403" y="784"/>
              </a:cxn>
              <a:cxn ang="0">
                <a:pos x="464" y="784"/>
              </a:cxn>
              <a:cxn ang="0">
                <a:pos x="505" y="783"/>
              </a:cxn>
              <a:cxn ang="0">
                <a:pos x="548" y="779"/>
              </a:cxn>
              <a:cxn ang="0">
                <a:pos x="589" y="770"/>
              </a:cxn>
              <a:cxn ang="0">
                <a:pos x="649" y="737"/>
              </a:cxn>
              <a:cxn ang="0">
                <a:pos x="679" y="674"/>
              </a:cxn>
            </a:cxnLst>
            <a:rect l="0" t="0" r="r" b="b"/>
            <a:pathLst>
              <a:path w="682" h="785">
                <a:moveTo>
                  <a:pt x="488" y="195"/>
                </a:moveTo>
                <a:lnTo>
                  <a:pt x="481" y="174"/>
                </a:lnTo>
                <a:lnTo>
                  <a:pt x="471" y="170"/>
                </a:lnTo>
                <a:lnTo>
                  <a:pt x="341" y="170"/>
                </a:lnTo>
                <a:lnTo>
                  <a:pt x="204" y="170"/>
                </a:lnTo>
                <a:lnTo>
                  <a:pt x="194" y="180"/>
                </a:lnTo>
                <a:lnTo>
                  <a:pt x="194" y="212"/>
                </a:lnTo>
                <a:lnTo>
                  <a:pt x="204" y="221"/>
                </a:lnTo>
                <a:lnTo>
                  <a:pt x="430" y="221"/>
                </a:lnTo>
                <a:lnTo>
                  <a:pt x="469" y="221"/>
                </a:lnTo>
                <a:lnTo>
                  <a:pt x="476" y="219"/>
                </a:lnTo>
                <a:lnTo>
                  <a:pt x="488" y="204"/>
                </a:lnTo>
                <a:lnTo>
                  <a:pt x="488" y="195"/>
                </a:lnTo>
                <a:moveTo>
                  <a:pt x="550" y="43"/>
                </a:moveTo>
                <a:lnTo>
                  <a:pt x="548" y="33"/>
                </a:lnTo>
                <a:lnTo>
                  <a:pt x="544" y="21"/>
                </a:lnTo>
                <a:lnTo>
                  <a:pt x="537" y="12"/>
                </a:lnTo>
                <a:lnTo>
                  <a:pt x="528" y="5"/>
                </a:lnTo>
                <a:lnTo>
                  <a:pt x="516" y="0"/>
                </a:lnTo>
                <a:lnTo>
                  <a:pt x="483" y="0"/>
                </a:lnTo>
                <a:lnTo>
                  <a:pt x="459" y="7"/>
                </a:lnTo>
                <a:lnTo>
                  <a:pt x="436" y="16"/>
                </a:lnTo>
                <a:lnTo>
                  <a:pt x="413" y="26"/>
                </a:lnTo>
                <a:lnTo>
                  <a:pt x="380" y="41"/>
                </a:lnTo>
                <a:lnTo>
                  <a:pt x="370" y="45"/>
                </a:lnTo>
                <a:lnTo>
                  <a:pt x="347" y="54"/>
                </a:lnTo>
                <a:lnTo>
                  <a:pt x="334" y="54"/>
                </a:lnTo>
                <a:lnTo>
                  <a:pt x="321" y="49"/>
                </a:lnTo>
                <a:lnTo>
                  <a:pt x="306" y="43"/>
                </a:lnTo>
                <a:lnTo>
                  <a:pt x="290" y="36"/>
                </a:lnTo>
                <a:lnTo>
                  <a:pt x="260" y="22"/>
                </a:lnTo>
                <a:lnTo>
                  <a:pt x="245" y="16"/>
                </a:lnTo>
                <a:lnTo>
                  <a:pt x="229" y="10"/>
                </a:lnTo>
                <a:lnTo>
                  <a:pt x="214" y="4"/>
                </a:lnTo>
                <a:lnTo>
                  <a:pt x="198" y="0"/>
                </a:lnTo>
                <a:lnTo>
                  <a:pt x="164" y="0"/>
                </a:lnTo>
                <a:lnTo>
                  <a:pt x="163" y="1"/>
                </a:lnTo>
                <a:lnTo>
                  <a:pt x="159" y="2"/>
                </a:lnTo>
                <a:lnTo>
                  <a:pt x="146" y="10"/>
                </a:lnTo>
                <a:lnTo>
                  <a:pt x="137" y="20"/>
                </a:lnTo>
                <a:lnTo>
                  <a:pt x="133" y="33"/>
                </a:lnTo>
                <a:lnTo>
                  <a:pt x="133" y="36"/>
                </a:lnTo>
                <a:lnTo>
                  <a:pt x="134" y="49"/>
                </a:lnTo>
                <a:lnTo>
                  <a:pt x="136" y="60"/>
                </a:lnTo>
                <a:lnTo>
                  <a:pt x="141" y="71"/>
                </a:lnTo>
                <a:lnTo>
                  <a:pt x="147" y="81"/>
                </a:lnTo>
                <a:lnTo>
                  <a:pt x="158" y="98"/>
                </a:lnTo>
                <a:lnTo>
                  <a:pt x="171" y="114"/>
                </a:lnTo>
                <a:lnTo>
                  <a:pt x="185" y="129"/>
                </a:lnTo>
                <a:lnTo>
                  <a:pt x="199" y="143"/>
                </a:lnTo>
                <a:lnTo>
                  <a:pt x="203" y="147"/>
                </a:lnTo>
                <a:lnTo>
                  <a:pt x="207" y="148"/>
                </a:lnTo>
                <a:lnTo>
                  <a:pt x="367" y="148"/>
                </a:lnTo>
                <a:lnTo>
                  <a:pt x="475" y="148"/>
                </a:lnTo>
                <a:lnTo>
                  <a:pt x="475" y="147"/>
                </a:lnTo>
                <a:lnTo>
                  <a:pt x="479" y="146"/>
                </a:lnTo>
                <a:lnTo>
                  <a:pt x="483" y="142"/>
                </a:lnTo>
                <a:lnTo>
                  <a:pt x="491" y="134"/>
                </a:lnTo>
                <a:lnTo>
                  <a:pt x="498" y="127"/>
                </a:lnTo>
                <a:lnTo>
                  <a:pt x="505" y="119"/>
                </a:lnTo>
                <a:lnTo>
                  <a:pt x="512" y="110"/>
                </a:lnTo>
                <a:lnTo>
                  <a:pt x="522" y="99"/>
                </a:lnTo>
                <a:lnTo>
                  <a:pt x="530" y="87"/>
                </a:lnTo>
                <a:lnTo>
                  <a:pt x="537" y="74"/>
                </a:lnTo>
                <a:lnTo>
                  <a:pt x="544" y="61"/>
                </a:lnTo>
                <a:lnTo>
                  <a:pt x="546" y="54"/>
                </a:lnTo>
                <a:lnTo>
                  <a:pt x="547" y="52"/>
                </a:lnTo>
                <a:lnTo>
                  <a:pt x="550" y="43"/>
                </a:lnTo>
                <a:moveTo>
                  <a:pt x="681" y="649"/>
                </a:moveTo>
                <a:lnTo>
                  <a:pt x="681" y="623"/>
                </a:lnTo>
                <a:lnTo>
                  <a:pt x="678" y="597"/>
                </a:lnTo>
                <a:lnTo>
                  <a:pt x="674" y="572"/>
                </a:lnTo>
                <a:lnTo>
                  <a:pt x="659" y="515"/>
                </a:lnTo>
                <a:lnTo>
                  <a:pt x="639" y="462"/>
                </a:lnTo>
                <a:lnTo>
                  <a:pt x="614" y="410"/>
                </a:lnTo>
                <a:lnTo>
                  <a:pt x="584" y="360"/>
                </a:lnTo>
                <a:lnTo>
                  <a:pt x="562" y="330"/>
                </a:lnTo>
                <a:lnTo>
                  <a:pt x="538" y="301"/>
                </a:lnTo>
                <a:lnTo>
                  <a:pt x="513" y="274"/>
                </a:lnTo>
                <a:lnTo>
                  <a:pt x="484" y="250"/>
                </a:lnTo>
                <a:lnTo>
                  <a:pt x="480" y="246"/>
                </a:lnTo>
                <a:lnTo>
                  <a:pt x="475" y="243"/>
                </a:lnTo>
                <a:lnTo>
                  <a:pt x="340" y="243"/>
                </a:lnTo>
                <a:lnTo>
                  <a:pt x="207" y="243"/>
                </a:lnTo>
                <a:lnTo>
                  <a:pt x="203" y="245"/>
                </a:lnTo>
                <a:lnTo>
                  <a:pt x="199" y="248"/>
                </a:lnTo>
                <a:lnTo>
                  <a:pt x="182" y="262"/>
                </a:lnTo>
                <a:lnTo>
                  <a:pt x="165" y="277"/>
                </a:lnTo>
                <a:lnTo>
                  <a:pt x="150" y="292"/>
                </a:lnTo>
                <a:lnTo>
                  <a:pt x="135" y="309"/>
                </a:lnTo>
                <a:lnTo>
                  <a:pt x="107" y="346"/>
                </a:lnTo>
                <a:lnTo>
                  <a:pt x="81" y="384"/>
                </a:lnTo>
                <a:lnTo>
                  <a:pt x="59" y="425"/>
                </a:lnTo>
                <a:lnTo>
                  <a:pt x="40" y="467"/>
                </a:lnTo>
                <a:lnTo>
                  <a:pt x="23" y="512"/>
                </a:lnTo>
                <a:lnTo>
                  <a:pt x="10" y="557"/>
                </a:lnTo>
                <a:lnTo>
                  <a:pt x="2" y="604"/>
                </a:lnTo>
                <a:lnTo>
                  <a:pt x="0" y="651"/>
                </a:lnTo>
                <a:lnTo>
                  <a:pt x="6" y="691"/>
                </a:lnTo>
                <a:lnTo>
                  <a:pt x="22" y="724"/>
                </a:lnTo>
                <a:lnTo>
                  <a:pt x="47" y="750"/>
                </a:lnTo>
                <a:lnTo>
                  <a:pt x="83" y="767"/>
                </a:lnTo>
                <a:lnTo>
                  <a:pt x="111" y="775"/>
                </a:lnTo>
                <a:lnTo>
                  <a:pt x="140" y="780"/>
                </a:lnTo>
                <a:lnTo>
                  <a:pt x="169" y="783"/>
                </a:lnTo>
                <a:lnTo>
                  <a:pt x="198" y="784"/>
                </a:lnTo>
                <a:lnTo>
                  <a:pt x="233" y="784"/>
                </a:lnTo>
                <a:lnTo>
                  <a:pt x="270" y="784"/>
                </a:lnTo>
                <a:lnTo>
                  <a:pt x="403" y="784"/>
                </a:lnTo>
                <a:lnTo>
                  <a:pt x="424" y="784"/>
                </a:lnTo>
                <a:lnTo>
                  <a:pt x="464" y="784"/>
                </a:lnTo>
                <a:lnTo>
                  <a:pt x="472" y="784"/>
                </a:lnTo>
                <a:lnTo>
                  <a:pt x="505" y="783"/>
                </a:lnTo>
                <a:lnTo>
                  <a:pt x="526" y="781"/>
                </a:lnTo>
                <a:lnTo>
                  <a:pt x="548" y="779"/>
                </a:lnTo>
                <a:lnTo>
                  <a:pt x="569" y="775"/>
                </a:lnTo>
                <a:lnTo>
                  <a:pt x="589" y="770"/>
                </a:lnTo>
                <a:lnTo>
                  <a:pt x="623" y="757"/>
                </a:lnTo>
                <a:lnTo>
                  <a:pt x="649" y="737"/>
                </a:lnTo>
                <a:lnTo>
                  <a:pt x="668" y="709"/>
                </a:lnTo>
                <a:lnTo>
                  <a:pt x="679" y="674"/>
                </a:lnTo>
                <a:lnTo>
                  <a:pt x="681" y="649"/>
                </a:lnTo>
              </a:path>
            </a:pathLst>
          </a:custGeom>
          <a:solidFill>
            <a:srgbClr val="E6471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mn-MN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</a:p>
          <a:p>
            <a:r>
              <a:rPr lang="mn-MN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mn-MN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mn-MN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₮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Freeform 33"/>
          <p:cNvSpPr>
            <a:spLocks/>
          </p:cNvSpPr>
          <p:nvPr/>
        </p:nvSpPr>
        <p:spPr bwMode="auto">
          <a:xfrm>
            <a:off x="2133600" y="3200400"/>
            <a:ext cx="914400" cy="685800"/>
          </a:xfrm>
          <a:custGeom>
            <a:avLst/>
            <a:gdLst/>
            <a:ahLst/>
            <a:cxnLst>
              <a:cxn ang="0">
                <a:pos x="803" y="499"/>
              </a:cxn>
              <a:cxn ang="0">
                <a:pos x="682" y="411"/>
              </a:cxn>
              <a:cxn ang="0">
                <a:pos x="617" y="327"/>
              </a:cxn>
              <a:cxn ang="0">
                <a:pos x="598" y="226"/>
              </a:cxn>
              <a:cxn ang="0">
                <a:pos x="598" y="162"/>
              </a:cxn>
              <a:cxn ang="0">
                <a:pos x="540" y="135"/>
              </a:cxn>
              <a:cxn ang="0">
                <a:pos x="479" y="164"/>
              </a:cxn>
              <a:cxn ang="0">
                <a:pos x="413" y="226"/>
              </a:cxn>
              <a:cxn ang="0">
                <a:pos x="383" y="0"/>
              </a:cxn>
              <a:cxn ang="0">
                <a:pos x="359" y="305"/>
              </a:cxn>
              <a:cxn ang="0">
                <a:pos x="343" y="829"/>
              </a:cxn>
              <a:cxn ang="0">
                <a:pos x="307" y="881"/>
              </a:cxn>
              <a:cxn ang="0">
                <a:pos x="225" y="745"/>
              </a:cxn>
              <a:cxn ang="0">
                <a:pos x="205" y="622"/>
              </a:cxn>
              <a:cxn ang="0">
                <a:pos x="205" y="490"/>
              </a:cxn>
              <a:cxn ang="0">
                <a:pos x="247" y="425"/>
              </a:cxn>
              <a:cxn ang="0">
                <a:pos x="276" y="443"/>
              </a:cxn>
              <a:cxn ang="0">
                <a:pos x="311" y="472"/>
              </a:cxn>
              <a:cxn ang="0">
                <a:pos x="354" y="707"/>
              </a:cxn>
              <a:cxn ang="0">
                <a:pos x="359" y="305"/>
              </a:cxn>
              <a:cxn ang="0">
                <a:pos x="311" y="396"/>
              </a:cxn>
              <a:cxn ang="0">
                <a:pos x="265" y="377"/>
              </a:cxn>
              <a:cxn ang="0">
                <a:pos x="257" y="301"/>
              </a:cxn>
              <a:cxn ang="0">
                <a:pos x="247" y="179"/>
              </a:cxn>
              <a:cxn ang="0">
                <a:pos x="26" y="381"/>
              </a:cxn>
              <a:cxn ang="0">
                <a:pos x="2" y="738"/>
              </a:cxn>
              <a:cxn ang="0">
                <a:pos x="56" y="752"/>
              </a:cxn>
              <a:cxn ang="0">
                <a:pos x="52" y="817"/>
              </a:cxn>
              <a:cxn ang="0">
                <a:pos x="156" y="899"/>
              </a:cxn>
              <a:cxn ang="0">
                <a:pos x="91" y="858"/>
              </a:cxn>
              <a:cxn ang="0">
                <a:pos x="158" y="741"/>
              </a:cxn>
              <a:cxn ang="0">
                <a:pos x="304" y="899"/>
              </a:cxn>
              <a:cxn ang="0">
                <a:pos x="446" y="899"/>
              </a:cxn>
              <a:cxn ang="0">
                <a:pos x="396" y="860"/>
              </a:cxn>
              <a:cxn ang="0">
                <a:pos x="412" y="769"/>
              </a:cxn>
              <a:cxn ang="0">
                <a:pos x="413" y="697"/>
              </a:cxn>
              <a:cxn ang="0">
                <a:pos x="436" y="687"/>
              </a:cxn>
              <a:cxn ang="0">
                <a:pos x="481" y="899"/>
              </a:cxn>
              <a:cxn ang="0">
                <a:pos x="597" y="883"/>
              </a:cxn>
              <a:cxn ang="0">
                <a:pos x="479" y="673"/>
              </a:cxn>
              <a:cxn ang="0">
                <a:pos x="441" y="494"/>
              </a:cxn>
              <a:cxn ang="0">
                <a:pos x="553" y="327"/>
              </a:cxn>
              <a:cxn ang="0">
                <a:pos x="684" y="474"/>
              </a:cxn>
              <a:cxn ang="0">
                <a:pos x="763" y="520"/>
              </a:cxn>
              <a:cxn ang="0">
                <a:pos x="763" y="526"/>
              </a:cxn>
              <a:cxn ang="0">
                <a:pos x="716" y="899"/>
              </a:cxn>
              <a:cxn ang="0">
                <a:pos x="802" y="513"/>
              </a:cxn>
            </a:cxnLst>
            <a:rect l="0" t="0" r="r" b="b"/>
            <a:pathLst>
              <a:path w="808" h="899">
                <a:moveTo>
                  <a:pt x="808" y="507"/>
                </a:moveTo>
                <a:lnTo>
                  <a:pt x="803" y="499"/>
                </a:lnTo>
                <a:lnTo>
                  <a:pt x="786" y="484"/>
                </a:lnTo>
                <a:lnTo>
                  <a:pt x="682" y="411"/>
                </a:lnTo>
                <a:lnTo>
                  <a:pt x="627" y="355"/>
                </a:lnTo>
                <a:lnTo>
                  <a:pt x="617" y="327"/>
                </a:lnTo>
                <a:lnTo>
                  <a:pt x="604" y="291"/>
                </a:lnTo>
                <a:lnTo>
                  <a:pt x="598" y="226"/>
                </a:lnTo>
                <a:lnTo>
                  <a:pt x="594" y="190"/>
                </a:lnTo>
                <a:lnTo>
                  <a:pt x="598" y="162"/>
                </a:lnTo>
                <a:lnTo>
                  <a:pt x="544" y="128"/>
                </a:lnTo>
                <a:lnTo>
                  <a:pt x="540" y="135"/>
                </a:lnTo>
                <a:lnTo>
                  <a:pt x="505" y="149"/>
                </a:lnTo>
                <a:lnTo>
                  <a:pt x="479" y="164"/>
                </a:lnTo>
                <a:lnTo>
                  <a:pt x="453" y="186"/>
                </a:lnTo>
                <a:lnTo>
                  <a:pt x="413" y="226"/>
                </a:lnTo>
                <a:lnTo>
                  <a:pt x="413" y="0"/>
                </a:lnTo>
                <a:lnTo>
                  <a:pt x="383" y="0"/>
                </a:lnTo>
                <a:lnTo>
                  <a:pt x="383" y="272"/>
                </a:lnTo>
                <a:lnTo>
                  <a:pt x="359" y="305"/>
                </a:lnTo>
                <a:lnTo>
                  <a:pt x="359" y="774"/>
                </a:lnTo>
                <a:lnTo>
                  <a:pt x="343" y="829"/>
                </a:lnTo>
                <a:lnTo>
                  <a:pt x="312" y="885"/>
                </a:lnTo>
                <a:lnTo>
                  <a:pt x="307" y="881"/>
                </a:lnTo>
                <a:lnTo>
                  <a:pt x="251" y="861"/>
                </a:lnTo>
                <a:lnTo>
                  <a:pt x="225" y="745"/>
                </a:lnTo>
                <a:lnTo>
                  <a:pt x="240" y="741"/>
                </a:lnTo>
                <a:lnTo>
                  <a:pt x="205" y="622"/>
                </a:lnTo>
                <a:lnTo>
                  <a:pt x="193" y="548"/>
                </a:lnTo>
                <a:lnTo>
                  <a:pt x="205" y="490"/>
                </a:lnTo>
                <a:lnTo>
                  <a:pt x="240" y="416"/>
                </a:lnTo>
                <a:lnTo>
                  <a:pt x="247" y="425"/>
                </a:lnTo>
                <a:lnTo>
                  <a:pt x="257" y="433"/>
                </a:lnTo>
                <a:lnTo>
                  <a:pt x="276" y="443"/>
                </a:lnTo>
                <a:lnTo>
                  <a:pt x="311" y="461"/>
                </a:lnTo>
                <a:lnTo>
                  <a:pt x="311" y="472"/>
                </a:lnTo>
                <a:lnTo>
                  <a:pt x="330" y="599"/>
                </a:lnTo>
                <a:lnTo>
                  <a:pt x="354" y="707"/>
                </a:lnTo>
                <a:lnTo>
                  <a:pt x="359" y="774"/>
                </a:lnTo>
                <a:lnTo>
                  <a:pt x="359" y="305"/>
                </a:lnTo>
                <a:lnTo>
                  <a:pt x="333" y="339"/>
                </a:lnTo>
                <a:lnTo>
                  <a:pt x="311" y="396"/>
                </a:lnTo>
                <a:lnTo>
                  <a:pt x="265" y="377"/>
                </a:lnTo>
                <a:lnTo>
                  <a:pt x="241" y="348"/>
                </a:lnTo>
                <a:lnTo>
                  <a:pt x="257" y="301"/>
                </a:lnTo>
                <a:lnTo>
                  <a:pt x="311" y="218"/>
                </a:lnTo>
                <a:lnTo>
                  <a:pt x="247" y="179"/>
                </a:lnTo>
                <a:lnTo>
                  <a:pt x="100" y="286"/>
                </a:lnTo>
                <a:lnTo>
                  <a:pt x="26" y="381"/>
                </a:lnTo>
                <a:lnTo>
                  <a:pt x="0" y="514"/>
                </a:lnTo>
                <a:lnTo>
                  <a:pt x="2" y="738"/>
                </a:lnTo>
                <a:lnTo>
                  <a:pt x="53" y="738"/>
                </a:lnTo>
                <a:lnTo>
                  <a:pt x="56" y="752"/>
                </a:lnTo>
                <a:lnTo>
                  <a:pt x="56" y="773"/>
                </a:lnTo>
                <a:lnTo>
                  <a:pt x="52" y="817"/>
                </a:lnTo>
                <a:lnTo>
                  <a:pt x="42" y="899"/>
                </a:lnTo>
                <a:lnTo>
                  <a:pt x="156" y="899"/>
                </a:lnTo>
                <a:lnTo>
                  <a:pt x="156" y="886"/>
                </a:lnTo>
                <a:lnTo>
                  <a:pt x="91" y="858"/>
                </a:lnTo>
                <a:lnTo>
                  <a:pt x="124" y="743"/>
                </a:lnTo>
                <a:lnTo>
                  <a:pt x="158" y="741"/>
                </a:lnTo>
                <a:lnTo>
                  <a:pt x="213" y="899"/>
                </a:lnTo>
                <a:lnTo>
                  <a:pt x="304" y="899"/>
                </a:lnTo>
                <a:lnTo>
                  <a:pt x="330" y="899"/>
                </a:lnTo>
                <a:lnTo>
                  <a:pt x="446" y="899"/>
                </a:lnTo>
                <a:lnTo>
                  <a:pt x="446" y="887"/>
                </a:lnTo>
                <a:lnTo>
                  <a:pt x="396" y="860"/>
                </a:lnTo>
                <a:lnTo>
                  <a:pt x="406" y="805"/>
                </a:lnTo>
                <a:lnTo>
                  <a:pt x="412" y="769"/>
                </a:lnTo>
                <a:lnTo>
                  <a:pt x="413" y="738"/>
                </a:lnTo>
                <a:lnTo>
                  <a:pt x="413" y="697"/>
                </a:lnTo>
                <a:lnTo>
                  <a:pt x="425" y="673"/>
                </a:lnTo>
                <a:lnTo>
                  <a:pt x="436" y="687"/>
                </a:lnTo>
                <a:lnTo>
                  <a:pt x="453" y="756"/>
                </a:lnTo>
                <a:lnTo>
                  <a:pt x="481" y="899"/>
                </a:lnTo>
                <a:lnTo>
                  <a:pt x="597" y="899"/>
                </a:lnTo>
                <a:lnTo>
                  <a:pt x="597" y="883"/>
                </a:lnTo>
                <a:lnTo>
                  <a:pt x="540" y="863"/>
                </a:lnTo>
                <a:lnTo>
                  <a:pt x="479" y="673"/>
                </a:lnTo>
                <a:lnTo>
                  <a:pt x="464" y="628"/>
                </a:lnTo>
                <a:lnTo>
                  <a:pt x="441" y="494"/>
                </a:lnTo>
                <a:lnTo>
                  <a:pt x="470" y="410"/>
                </a:lnTo>
                <a:lnTo>
                  <a:pt x="553" y="327"/>
                </a:lnTo>
                <a:lnTo>
                  <a:pt x="635" y="422"/>
                </a:lnTo>
                <a:lnTo>
                  <a:pt x="684" y="474"/>
                </a:lnTo>
                <a:lnTo>
                  <a:pt x="720" y="501"/>
                </a:lnTo>
                <a:lnTo>
                  <a:pt x="763" y="520"/>
                </a:lnTo>
                <a:lnTo>
                  <a:pt x="765" y="521"/>
                </a:lnTo>
                <a:lnTo>
                  <a:pt x="763" y="526"/>
                </a:lnTo>
                <a:lnTo>
                  <a:pt x="700" y="899"/>
                </a:lnTo>
                <a:lnTo>
                  <a:pt x="716" y="899"/>
                </a:lnTo>
                <a:lnTo>
                  <a:pt x="783" y="519"/>
                </a:lnTo>
                <a:lnTo>
                  <a:pt x="802" y="513"/>
                </a:lnTo>
                <a:lnTo>
                  <a:pt x="808" y="507"/>
                </a:lnTo>
              </a:path>
            </a:pathLst>
          </a:custGeom>
          <a:solidFill>
            <a:srgbClr val="EF2C1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AutoShape 30"/>
          <p:cNvSpPr>
            <a:spLocks/>
          </p:cNvSpPr>
          <p:nvPr/>
        </p:nvSpPr>
        <p:spPr bwMode="auto">
          <a:xfrm>
            <a:off x="2667000" y="2895600"/>
            <a:ext cx="496193" cy="304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" y="43"/>
              </a:cxn>
              <a:cxn ang="0">
                <a:pos x="124" y="91"/>
              </a:cxn>
              <a:cxn ang="0">
                <a:pos x="142" y="172"/>
              </a:cxn>
              <a:cxn ang="0">
                <a:pos x="151" y="317"/>
              </a:cxn>
              <a:cxn ang="0">
                <a:pos x="210" y="261"/>
              </a:cxn>
              <a:cxn ang="0">
                <a:pos x="258" y="242"/>
              </a:cxn>
              <a:cxn ang="0">
                <a:pos x="379" y="242"/>
              </a:cxn>
              <a:cxn ang="0">
                <a:pos x="331" y="162"/>
              </a:cxn>
              <a:cxn ang="0">
                <a:pos x="257" y="79"/>
              </a:cxn>
              <a:cxn ang="0">
                <a:pos x="160" y="35"/>
              </a:cxn>
              <a:cxn ang="0">
                <a:pos x="0" y="0"/>
              </a:cxn>
              <a:cxn ang="0">
                <a:pos x="379" y="242"/>
              </a:cxn>
              <a:cxn ang="0">
                <a:pos x="258" y="242"/>
              </a:cxn>
              <a:cxn ang="0">
                <a:pos x="320" y="259"/>
              </a:cxn>
              <a:cxn ang="0">
                <a:pos x="421" y="313"/>
              </a:cxn>
              <a:cxn ang="0">
                <a:pos x="379" y="242"/>
              </a:cxn>
            </a:cxnLst>
            <a:rect l="0" t="0" r="r" b="b"/>
            <a:pathLst>
              <a:path w="422" h="317">
                <a:moveTo>
                  <a:pt x="0" y="0"/>
                </a:moveTo>
                <a:lnTo>
                  <a:pt x="81" y="43"/>
                </a:lnTo>
                <a:lnTo>
                  <a:pt x="124" y="91"/>
                </a:lnTo>
                <a:lnTo>
                  <a:pt x="142" y="172"/>
                </a:lnTo>
                <a:lnTo>
                  <a:pt x="151" y="317"/>
                </a:lnTo>
                <a:lnTo>
                  <a:pt x="210" y="261"/>
                </a:lnTo>
                <a:lnTo>
                  <a:pt x="258" y="242"/>
                </a:lnTo>
                <a:lnTo>
                  <a:pt x="379" y="242"/>
                </a:lnTo>
                <a:lnTo>
                  <a:pt x="331" y="162"/>
                </a:lnTo>
                <a:lnTo>
                  <a:pt x="257" y="79"/>
                </a:lnTo>
                <a:lnTo>
                  <a:pt x="160" y="35"/>
                </a:lnTo>
                <a:lnTo>
                  <a:pt x="0" y="0"/>
                </a:lnTo>
                <a:close/>
                <a:moveTo>
                  <a:pt x="379" y="242"/>
                </a:moveTo>
                <a:lnTo>
                  <a:pt x="258" y="242"/>
                </a:lnTo>
                <a:lnTo>
                  <a:pt x="320" y="259"/>
                </a:lnTo>
                <a:lnTo>
                  <a:pt x="421" y="313"/>
                </a:lnTo>
                <a:lnTo>
                  <a:pt x="379" y="242"/>
                </a:lnTo>
                <a:close/>
              </a:path>
            </a:pathLst>
          </a:custGeom>
          <a:solidFill>
            <a:srgbClr val="EF2C1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" name="Picture 2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38400" y="2895600"/>
            <a:ext cx="343337" cy="304800"/>
          </a:xfrm>
          <a:prstGeom prst="rect">
            <a:avLst/>
          </a:prstGeom>
          <a:noFill/>
        </p:spPr>
      </p:pic>
      <p:sp>
        <p:nvSpPr>
          <p:cNvPr id="11" name="AutoShape 28"/>
          <p:cNvSpPr>
            <a:spLocks/>
          </p:cNvSpPr>
          <p:nvPr/>
        </p:nvSpPr>
        <p:spPr bwMode="auto">
          <a:xfrm>
            <a:off x="2057400" y="2895600"/>
            <a:ext cx="493841" cy="304800"/>
          </a:xfrm>
          <a:custGeom>
            <a:avLst/>
            <a:gdLst/>
            <a:ahLst/>
            <a:cxnLst>
              <a:cxn ang="0">
                <a:pos x="420" y="0"/>
              </a:cxn>
              <a:cxn ang="0">
                <a:pos x="282" y="29"/>
              </a:cxn>
              <a:cxn ang="0">
                <a:pos x="193" y="73"/>
              </a:cxn>
              <a:cxn ang="0">
                <a:pos x="112" y="164"/>
              </a:cxn>
              <a:cxn ang="0">
                <a:pos x="0" y="333"/>
              </a:cxn>
              <a:cxn ang="0">
                <a:pos x="89" y="274"/>
              </a:cxn>
              <a:cxn ang="0">
                <a:pos x="148" y="254"/>
              </a:cxn>
              <a:cxn ang="0">
                <a:pos x="279" y="254"/>
              </a:cxn>
              <a:cxn ang="0">
                <a:pos x="279" y="182"/>
              </a:cxn>
              <a:cxn ang="0">
                <a:pos x="294" y="97"/>
              </a:cxn>
              <a:cxn ang="0">
                <a:pos x="336" y="47"/>
              </a:cxn>
              <a:cxn ang="0">
                <a:pos x="420" y="0"/>
              </a:cxn>
              <a:cxn ang="0">
                <a:pos x="279" y="254"/>
              </a:cxn>
              <a:cxn ang="0">
                <a:pos x="148" y="254"/>
              </a:cxn>
              <a:cxn ang="0">
                <a:pos x="203" y="274"/>
              </a:cxn>
              <a:cxn ang="0">
                <a:pos x="279" y="333"/>
              </a:cxn>
              <a:cxn ang="0">
                <a:pos x="279" y="254"/>
              </a:cxn>
            </a:cxnLst>
            <a:rect l="0" t="0" r="r" b="b"/>
            <a:pathLst>
              <a:path w="420" h="333">
                <a:moveTo>
                  <a:pt x="420" y="0"/>
                </a:moveTo>
                <a:lnTo>
                  <a:pt x="282" y="29"/>
                </a:lnTo>
                <a:lnTo>
                  <a:pt x="193" y="73"/>
                </a:lnTo>
                <a:lnTo>
                  <a:pt x="112" y="164"/>
                </a:lnTo>
                <a:lnTo>
                  <a:pt x="0" y="333"/>
                </a:lnTo>
                <a:lnTo>
                  <a:pt x="89" y="274"/>
                </a:lnTo>
                <a:lnTo>
                  <a:pt x="148" y="254"/>
                </a:lnTo>
                <a:lnTo>
                  <a:pt x="279" y="254"/>
                </a:lnTo>
                <a:lnTo>
                  <a:pt x="279" y="182"/>
                </a:lnTo>
                <a:lnTo>
                  <a:pt x="294" y="97"/>
                </a:lnTo>
                <a:lnTo>
                  <a:pt x="336" y="47"/>
                </a:lnTo>
                <a:lnTo>
                  <a:pt x="420" y="0"/>
                </a:lnTo>
                <a:close/>
                <a:moveTo>
                  <a:pt x="279" y="254"/>
                </a:moveTo>
                <a:lnTo>
                  <a:pt x="148" y="254"/>
                </a:lnTo>
                <a:lnTo>
                  <a:pt x="203" y="274"/>
                </a:lnTo>
                <a:lnTo>
                  <a:pt x="279" y="333"/>
                </a:lnTo>
                <a:lnTo>
                  <a:pt x="279" y="254"/>
                </a:lnTo>
                <a:close/>
              </a:path>
            </a:pathLst>
          </a:custGeom>
          <a:solidFill>
            <a:srgbClr val="EF2C1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6" name="Picture 1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362200" y="5638800"/>
            <a:ext cx="369205" cy="120553"/>
          </a:xfrm>
          <a:prstGeom prst="rect">
            <a:avLst/>
          </a:prstGeom>
          <a:noFill/>
        </p:spPr>
      </p:pic>
      <p:sp>
        <p:nvSpPr>
          <p:cNvPr id="17" name="Freeform 11"/>
          <p:cNvSpPr>
            <a:spLocks/>
          </p:cNvSpPr>
          <p:nvPr/>
        </p:nvSpPr>
        <p:spPr bwMode="auto">
          <a:xfrm>
            <a:off x="2209800" y="5791200"/>
            <a:ext cx="672564" cy="235955"/>
          </a:xfrm>
          <a:custGeom>
            <a:avLst/>
            <a:gdLst/>
            <a:ahLst/>
            <a:cxnLst>
              <a:cxn ang="0">
                <a:pos x="388" y="0"/>
              </a:cxn>
              <a:cxn ang="0">
                <a:pos x="188" y="0"/>
              </a:cxn>
              <a:cxn ang="0">
                <a:pos x="161" y="25"/>
              </a:cxn>
              <a:cxn ang="0">
                <a:pos x="102" y="88"/>
              </a:cxn>
              <a:cxn ang="0">
                <a:pos x="40" y="173"/>
              </a:cxn>
              <a:cxn ang="0">
                <a:pos x="6" y="261"/>
              </a:cxn>
              <a:cxn ang="0">
                <a:pos x="0" y="327"/>
              </a:cxn>
              <a:cxn ang="0">
                <a:pos x="1" y="368"/>
              </a:cxn>
              <a:cxn ang="0">
                <a:pos x="14" y="401"/>
              </a:cxn>
              <a:cxn ang="0">
                <a:pos x="41" y="441"/>
              </a:cxn>
              <a:cxn ang="0">
                <a:pos x="482" y="441"/>
              </a:cxn>
              <a:cxn ang="0">
                <a:pos x="513" y="458"/>
              </a:cxn>
              <a:cxn ang="0">
                <a:pos x="549" y="426"/>
              </a:cxn>
              <a:cxn ang="0">
                <a:pos x="567" y="396"/>
              </a:cxn>
              <a:cxn ang="0">
                <a:pos x="571" y="348"/>
              </a:cxn>
              <a:cxn ang="0">
                <a:pos x="567" y="267"/>
              </a:cxn>
              <a:cxn ang="0">
                <a:pos x="559" y="182"/>
              </a:cxn>
              <a:cxn ang="0">
                <a:pos x="537" y="126"/>
              </a:cxn>
              <a:cxn ang="0">
                <a:pos x="486" y="74"/>
              </a:cxn>
              <a:cxn ang="0">
                <a:pos x="388" y="0"/>
              </a:cxn>
            </a:cxnLst>
            <a:rect l="0" t="0" r="r" b="b"/>
            <a:pathLst>
              <a:path w="572" h="458">
                <a:moveTo>
                  <a:pt x="388" y="0"/>
                </a:moveTo>
                <a:lnTo>
                  <a:pt x="188" y="0"/>
                </a:lnTo>
                <a:lnTo>
                  <a:pt x="161" y="25"/>
                </a:lnTo>
                <a:lnTo>
                  <a:pt x="102" y="88"/>
                </a:lnTo>
                <a:lnTo>
                  <a:pt x="40" y="173"/>
                </a:lnTo>
                <a:lnTo>
                  <a:pt x="6" y="261"/>
                </a:lnTo>
                <a:lnTo>
                  <a:pt x="0" y="327"/>
                </a:lnTo>
                <a:lnTo>
                  <a:pt x="1" y="368"/>
                </a:lnTo>
                <a:lnTo>
                  <a:pt x="14" y="401"/>
                </a:lnTo>
                <a:lnTo>
                  <a:pt x="41" y="441"/>
                </a:lnTo>
                <a:lnTo>
                  <a:pt x="482" y="441"/>
                </a:lnTo>
                <a:lnTo>
                  <a:pt x="513" y="458"/>
                </a:lnTo>
                <a:lnTo>
                  <a:pt x="549" y="426"/>
                </a:lnTo>
                <a:lnTo>
                  <a:pt x="567" y="396"/>
                </a:lnTo>
                <a:lnTo>
                  <a:pt x="571" y="348"/>
                </a:lnTo>
                <a:lnTo>
                  <a:pt x="567" y="267"/>
                </a:lnTo>
                <a:lnTo>
                  <a:pt x="559" y="182"/>
                </a:lnTo>
                <a:lnTo>
                  <a:pt x="537" y="126"/>
                </a:lnTo>
                <a:lnTo>
                  <a:pt x="486" y="74"/>
                </a:lnTo>
                <a:lnTo>
                  <a:pt x="388" y="0"/>
                </a:lnTo>
                <a:close/>
              </a:path>
            </a:pathLst>
          </a:custGeom>
          <a:solidFill>
            <a:srgbClr val="EF15A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AutoShape 13"/>
          <p:cNvSpPr>
            <a:spLocks/>
          </p:cNvSpPr>
          <p:nvPr/>
        </p:nvSpPr>
        <p:spPr bwMode="auto">
          <a:xfrm>
            <a:off x="2057400" y="6019800"/>
            <a:ext cx="960638" cy="174133"/>
          </a:xfrm>
          <a:custGeom>
            <a:avLst/>
            <a:gdLst/>
            <a:ahLst/>
            <a:cxnLst>
              <a:cxn ang="0">
                <a:pos x="595" y="226"/>
              </a:cxn>
              <a:cxn ang="0">
                <a:pos x="148" y="226"/>
              </a:cxn>
              <a:cxn ang="0">
                <a:pos x="173" y="233"/>
              </a:cxn>
              <a:cxn ang="0">
                <a:pos x="241" y="266"/>
              </a:cxn>
              <a:cxn ang="0">
                <a:pos x="375" y="332"/>
              </a:cxn>
              <a:cxn ang="0">
                <a:pos x="393" y="338"/>
              </a:cxn>
              <a:cxn ang="0">
                <a:pos x="410" y="338"/>
              </a:cxn>
              <a:cxn ang="0">
                <a:pos x="433" y="327"/>
              </a:cxn>
              <a:cxn ang="0">
                <a:pos x="474" y="305"/>
              </a:cxn>
              <a:cxn ang="0">
                <a:pos x="554" y="254"/>
              </a:cxn>
              <a:cxn ang="0">
                <a:pos x="595" y="226"/>
              </a:cxn>
              <a:cxn ang="0">
                <a:pos x="591" y="55"/>
              </a:cxn>
              <a:cxn ang="0">
                <a:pos x="150" y="55"/>
              </a:cxn>
              <a:cxn ang="0">
                <a:pos x="0" y="141"/>
              </a:cxn>
              <a:cxn ang="0">
                <a:pos x="2" y="141"/>
              </a:cxn>
              <a:cxn ang="0">
                <a:pos x="2" y="317"/>
              </a:cxn>
              <a:cxn ang="0">
                <a:pos x="146" y="235"/>
              </a:cxn>
              <a:cxn ang="0">
                <a:pos x="148" y="226"/>
              </a:cxn>
              <a:cxn ang="0">
                <a:pos x="595" y="226"/>
              </a:cxn>
              <a:cxn ang="0">
                <a:pos x="663" y="181"/>
              </a:cxn>
              <a:cxn ang="0">
                <a:pos x="696" y="157"/>
              </a:cxn>
              <a:cxn ang="0">
                <a:pos x="418" y="157"/>
              </a:cxn>
              <a:cxn ang="0">
                <a:pos x="418" y="139"/>
              </a:cxn>
              <a:cxn ang="0">
                <a:pos x="591" y="139"/>
              </a:cxn>
              <a:cxn ang="0">
                <a:pos x="623" y="117"/>
              </a:cxn>
              <a:cxn ang="0">
                <a:pos x="634" y="101"/>
              </a:cxn>
              <a:cxn ang="0">
                <a:pos x="623" y="83"/>
              </a:cxn>
              <a:cxn ang="0">
                <a:pos x="591" y="55"/>
              </a:cxn>
              <a:cxn ang="0">
                <a:pos x="792" y="0"/>
              </a:cxn>
              <a:cxn ang="0">
                <a:pos x="738" y="10"/>
              </a:cxn>
              <a:cxn ang="0">
                <a:pos x="632" y="81"/>
              </a:cxn>
              <a:cxn ang="0">
                <a:pos x="644" y="114"/>
              </a:cxn>
              <a:cxn ang="0">
                <a:pos x="644" y="132"/>
              </a:cxn>
              <a:cxn ang="0">
                <a:pos x="629" y="145"/>
              </a:cxn>
              <a:cxn ang="0">
                <a:pos x="594" y="157"/>
              </a:cxn>
              <a:cxn ang="0">
                <a:pos x="696" y="157"/>
              </a:cxn>
              <a:cxn ang="0">
                <a:pos x="800" y="86"/>
              </a:cxn>
              <a:cxn ang="0">
                <a:pos x="817" y="31"/>
              </a:cxn>
              <a:cxn ang="0">
                <a:pos x="816" y="5"/>
              </a:cxn>
              <a:cxn ang="0">
                <a:pos x="792" y="0"/>
              </a:cxn>
            </a:cxnLst>
            <a:rect l="0" t="0" r="r" b="b"/>
            <a:pathLst>
              <a:path w="817" h="338">
                <a:moveTo>
                  <a:pt x="595" y="226"/>
                </a:moveTo>
                <a:lnTo>
                  <a:pt x="148" y="226"/>
                </a:lnTo>
                <a:lnTo>
                  <a:pt x="173" y="233"/>
                </a:lnTo>
                <a:lnTo>
                  <a:pt x="241" y="266"/>
                </a:lnTo>
                <a:lnTo>
                  <a:pt x="375" y="332"/>
                </a:lnTo>
                <a:lnTo>
                  <a:pt x="393" y="338"/>
                </a:lnTo>
                <a:lnTo>
                  <a:pt x="410" y="338"/>
                </a:lnTo>
                <a:lnTo>
                  <a:pt x="433" y="327"/>
                </a:lnTo>
                <a:lnTo>
                  <a:pt x="474" y="305"/>
                </a:lnTo>
                <a:lnTo>
                  <a:pt x="554" y="254"/>
                </a:lnTo>
                <a:lnTo>
                  <a:pt x="595" y="226"/>
                </a:lnTo>
                <a:close/>
                <a:moveTo>
                  <a:pt x="591" y="55"/>
                </a:moveTo>
                <a:lnTo>
                  <a:pt x="150" y="55"/>
                </a:lnTo>
                <a:lnTo>
                  <a:pt x="0" y="141"/>
                </a:lnTo>
                <a:lnTo>
                  <a:pt x="2" y="141"/>
                </a:lnTo>
                <a:lnTo>
                  <a:pt x="2" y="317"/>
                </a:lnTo>
                <a:lnTo>
                  <a:pt x="146" y="235"/>
                </a:lnTo>
                <a:lnTo>
                  <a:pt x="148" y="226"/>
                </a:lnTo>
                <a:lnTo>
                  <a:pt x="595" y="226"/>
                </a:lnTo>
                <a:lnTo>
                  <a:pt x="663" y="181"/>
                </a:lnTo>
                <a:lnTo>
                  <a:pt x="696" y="157"/>
                </a:lnTo>
                <a:lnTo>
                  <a:pt x="418" y="157"/>
                </a:lnTo>
                <a:lnTo>
                  <a:pt x="418" y="139"/>
                </a:lnTo>
                <a:lnTo>
                  <a:pt x="591" y="139"/>
                </a:lnTo>
                <a:lnTo>
                  <a:pt x="623" y="117"/>
                </a:lnTo>
                <a:lnTo>
                  <a:pt x="634" y="101"/>
                </a:lnTo>
                <a:lnTo>
                  <a:pt x="623" y="83"/>
                </a:lnTo>
                <a:lnTo>
                  <a:pt x="591" y="55"/>
                </a:lnTo>
                <a:close/>
                <a:moveTo>
                  <a:pt x="792" y="0"/>
                </a:moveTo>
                <a:lnTo>
                  <a:pt x="738" y="10"/>
                </a:lnTo>
                <a:lnTo>
                  <a:pt x="632" y="81"/>
                </a:lnTo>
                <a:lnTo>
                  <a:pt x="644" y="114"/>
                </a:lnTo>
                <a:lnTo>
                  <a:pt x="644" y="132"/>
                </a:lnTo>
                <a:lnTo>
                  <a:pt x="629" y="145"/>
                </a:lnTo>
                <a:lnTo>
                  <a:pt x="594" y="157"/>
                </a:lnTo>
                <a:lnTo>
                  <a:pt x="696" y="157"/>
                </a:lnTo>
                <a:lnTo>
                  <a:pt x="800" y="86"/>
                </a:lnTo>
                <a:lnTo>
                  <a:pt x="817" y="31"/>
                </a:lnTo>
                <a:lnTo>
                  <a:pt x="816" y="5"/>
                </a:lnTo>
                <a:lnTo>
                  <a:pt x="792" y="0"/>
                </a:lnTo>
                <a:close/>
              </a:path>
            </a:pathLst>
          </a:custGeom>
          <a:solidFill>
            <a:srgbClr val="EF15A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6"/>
          <p:cNvSpPr>
            <a:spLocks noChangeShapeType="1"/>
          </p:cNvSpPr>
          <p:nvPr/>
        </p:nvSpPr>
        <p:spPr bwMode="auto">
          <a:xfrm>
            <a:off x="1752600" y="1371600"/>
            <a:ext cx="6904366" cy="0"/>
          </a:xfrm>
          <a:prstGeom prst="line">
            <a:avLst/>
          </a:prstGeom>
          <a:noFill/>
          <a:ln w="8992">
            <a:solidFill>
              <a:srgbClr val="4C4D4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17"/>
          <p:cNvSpPr>
            <a:spLocks noChangeShapeType="1"/>
          </p:cNvSpPr>
          <p:nvPr/>
        </p:nvSpPr>
        <p:spPr bwMode="auto">
          <a:xfrm flipV="1">
            <a:off x="3876098" y="2289105"/>
            <a:ext cx="4198824" cy="0"/>
          </a:xfrm>
          <a:prstGeom prst="line">
            <a:avLst/>
          </a:prstGeom>
          <a:noFill/>
          <a:ln w="56032">
            <a:solidFill>
              <a:srgbClr val="E64714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Line 20"/>
          <p:cNvSpPr>
            <a:spLocks noChangeShapeType="1"/>
          </p:cNvSpPr>
          <p:nvPr/>
        </p:nvSpPr>
        <p:spPr bwMode="auto">
          <a:xfrm>
            <a:off x="3886200" y="3505200"/>
            <a:ext cx="4291713" cy="0"/>
          </a:xfrm>
          <a:prstGeom prst="line">
            <a:avLst/>
          </a:prstGeom>
          <a:noFill/>
          <a:ln w="56032">
            <a:solidFill>
              <a:srgbClr val="EF2C15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mn-MN" dirty="0" smtClean="0">
                <a:latin typeface="Arial" pitchFamily="34" charset="0"/>
                <a:cs typeface="Arial" pitchFamily="34" charset="0"/>
              </a:rPr>
              <a:t>                   </a:t>
            </a:r>
            <a:r>
              <a:rPr lang="mn-MN" b="1" dirty="0" smtClean="0">
                <a:latin typeface="Arial" pitchFamily="34" charset="0"/>
                <a:cs typeface="Arial" pitchFamily="34" charset="0"/>
              </a:rPr>
              <a:t>Зарлага, сая төгрөг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Line 18"/>
          <p:cNvSpPr>
            <a:spLocks noChangeShapeType="1"/>
          </p:cNvSpPr>
          <p:nvPr/>
        </p:nvSpPr>
        <p:spPr bwMode="auto">
          <a:xfrm>
            <a:off x="3962400" y="4953000"/>
            <a:ext cx="4291713" cy="0"/>
          </a:xfrm>
          <a:prstGeom prst="line">
            <a:avLst/>
          </a:prstGeom>
          <a:noFill/>
          <a:ln w="56032">
            <a:solidFill>
              <a:srgbClr val="DB233D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Line 21"/>
          <p:cNvSpPr>
            <a:spLocks noChangeShapeType="1"/>
          </p:cNvSpPr>
          <p:nvPr/>
        </p:nvSpPr>
        <p:spPr bwMode="auto">
          <a:xfrm>
            <a:off x="3962400" y="6096000"/>
            <a:ext cx="4291713" cy="0"/>
          </a:xfrm>
          <a:prstGeom prst="line">
            <a:avLst/>
          </a:prstGeom>
          <a:noFill/>
          <a:ln w="56032">
            <a:solidFill>
              <a:srgbClr val="EF15A6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Freeform 7"/>
          <p:cNvSpPr>
            <a:spLocks/>
          </p:cNvSpPr>
          <p:nvPr/>
        </p:nvSpPr>
        <p:spPr bwMode="auto">
          <a:xfrm>
            <a:off x="3505200" y="1295400"/>
            <a:ext cx="1835442" cy="304800"/>
          </a:xfrm>
          <a:custGeom>
            <a:avLst/>
            <a:gdLst/>
            <a:ahLst/>
            <a:cxnLst>
              <a:cxn ang="0">
                <a:pos x="1475" y="0"/>
              </a:cxn>
              <a:cxn ang="0">
                <a:pos x="85" y="0"/>
              </a:cxn>
              <a:cxn ang="0">
                <a:pos x="36" y="1"/>
              </a:cxn>
              <a:cxn ang="0">
                <a:pos x="11" y="10"/>
              </a:cxn>
              <a:cxn ang="0">
                <a:pos x="1" y="35"/>
              </a:cxn>
              <a:cxn ang="0">
                <a:pos x="0" y="84"/>
              </a:cxn>
              <a:cxn ang="0">
                <a:pos x="0" y="189"/>
              </a:cxn>
              <a:cxn ang="0">
                <a:pos x="1" y="238"/>
              </a:cxn>
              <a:cxn ang="0">
                <a:pos x="11" y="263"/>
              </a:cxn>
              <a:cxn ang="0">
                <a:pos x="36" y="272"/>
              </a:cxn>
              <a:cxn ang="0">
                <a:pos x="85" y="273"/>
              </a:cxn>
              <a:cxn ang="0">
                <a:pos x="1475" y="273"/>
              </a:cxn>
              <a:cxn ang="0">
                <a:pos x="1524" y="272"/>
              </a:cxn>
              <a:cxn ang="0">
                <a:pos x="1550" y="263"/>
              </a:cxn>
              <a:cxn ang="0">
                <a:pos x="1559" y="238"/>
              </a:cxn>
              <a:cxn ang="0">
                <a:pos x="1560" y="189"/>
              </a:cxn>
              <a:cxn ang="0">
                <a:pos x="1560" y="84"/>
              </a:cxn>
              <a:cxn ang="0">
                <a:pos x="1559" y="35"/>
              </a:cxn>
              <a:cxn ang="0">
                <a:pos x="1550" y="10"/>
              </a:cxn>
              <a:cxn ang="0">
                <a:pos x="1524" y="1"/>
              </a:cxn>
              <a:cxn ang="0">
                <a:pos x="1475" y="0"/>
              </a:cxn>
            </a:cxnLst>
            <a:rect l="0" t="0" r="r" b="b"/>
            <a:pathLst>
              <a:path w="1561" h="274">
                <a:moveTo>
                  <a:pt x="1475" y="0"/>
                </a:moveTo>
                <a:lnTo>
                  <a:pt x="85" y="0"/>
                </a:lnTo>
                <a:lnTo>
                  <a:pt x="36" y="1"/>
                </a:lnTo>
                <a:lnTo>
                  <a:pt x="11" y="10"/>
                </a:lnTo>
                <a:lnTo>
                  <a:pt x="1" y="35"/>
                </a:lnTo>
                <a:lnTo>
                  <a:pt x="0" y="84"/>
                </a:lnTo>
                <a:lnTo>
                  <a:pt x="0" y="189"/>
                </a:lnTo>
                <a:lnTo>
                  <a:pt x="1" y="238"/>
                </a:lnTo>
                <a:lnTo>
                  <a:pt x="11" y="263"/>
                </a:lnTo>
                <a:lnTo>
                  <a:pt x="36" y="272"/>
                </a:lnTo>
                <a:lnTo>
                  <a:pt x="85" y="273"/>
                </a:lnTo>
                <a:lnTo>
                  <a:pt x="1475" y="273"/>
                </a:lnTo>
                <a:lnTo>
                  <a:pt x="1524" y="272"/>
                </a:lnTo>
                <a:lnTo>
                  <a:pt x="1550" y="263"/>
                </a:lnTo>
                <a:lnTo>
                  <a:pt x="1559" y="238"/>
                </a:lnTo>
                <a:lnTo>
                  <a:pt x="1560" y="189"/>
                </a:lnTo>
                <a:lnTo>
                  <a:pt x="1560" y="84"/>
                </a:lnTo>
                <a:lnTo>
                  <a:pt x="1559" y="35"/>
                </a:lnTo>
                <a:lnTo>
                  <a:pt x="1550" y="10"/>
                </a:lnTo>
                <a:lnTo>
                  <a:pt x="1524" y="1"/>
                </a:lnTo>
                <a:lnTo>
                  <a:pt x="1475" y="0"/>
                </a:lnTo>
                <a:close/>
              </a:path>
            </a:pathLst>
          </a:custGeom>
          <a:solidFill>
            <a:srgbClr val="231F2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mn-MN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2019 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 </a:t>
            </a:r>
            <a:r>
              <a:rPr lang="mn-MN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улирал</a:t>
            </a:r>
            <a:endParaRPr lang="en-US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Freeform 9"/>
          <p:cNvSpPr>
            <a:spLocks/>
          </p:cNvSpPr>
          <p:nvPr/>
        </p:nvSpPr>
        <p:spPr bwMode="auto">
          <a:xfrm>
            <a:off x="6858000" y="1295400"/>
            <a:ext cx="1835442" cy="304800"/>
          </a:xfrm>
          <a:custGeom>
            <a:avLst/>
            <a:gdLst/>
            <a:ahLst/>
            <a:cxnLst>
              <a:cxn ang="0">
                <a:pos x="1475" y="0"/>
              </a:cxn>
              <a:cxn ang="0">
                <a:pos x="85" y="0"/>
              </a:cxn>
              <a:cxn ang="0">
                <a:pos x="36" y="1"/>
              </a:cxn>
              <a:cxn ang="0">
                <a:pos x="10" y="10"/>
              </a:cxn>
              <a:cxn ang="0">
                <a:pos x="1" y="36"/>
              </a:cxn>
              <a:cxn ang="0">
                <a:pos x="0" y="85"/>
              </a:cxn>
              <a:cxn ang="0">
                <a:pos x="0" y="189"/>
              </a:cxn>
              <a:cxn ang="0">
                <a:pos x="1" y="238"/>
              </a:cxn>
              <a:cxn ang="0">
                <a:pos x="10" y="263"/>
              </a:cxn>
              <a:cxn ang="0">
                <a:pos x="36" y="272"/>
              </a:cxn>
              <a:cxn ang="0">
                <a:pos x="85" y="274"/>
              </a:cxn>
              <a:cxn ang="0">
                <a:pos x="1475" y="274"/>
              </a:cxn>
              <a:cxn ang="0">
                <a:pos x="1524" y="272"/>
              </a:cxn>
              <a:cxn ang="0">
                <a:pos x="1549" y="263"/>
              </a:cxn>
              <a:cxn ang="0">
                <a:pos x="1559" y="238"/>
              </a:cxn>
              <a:cxn ang="0">
                <a:pos x="1560" y="189"/>
              </a:cxn>
              <a:cxn ang="0">
                <a:pos x="1560" y="85"/>
              </a:cxn>
              <a:cxn ang="0">
                <a:pos x="1559" y="36"/>
              </a:cxn>
              <a:cxn ang="0">
                <a:pos x="1549" y="10"/>
              </a:cxn>
              <a:cxn ang="0">
                <a:pos x="1524" y="1"/>
              </a:cxn>
              <a:cxn ang="0">
                <a:pos x="1475" y="0"/>
              </a:cxn>
            </a:cxnLst>
            <a:rect l="0" t="0" r="r" b="b"/>
            <a:pathLst>
              <a:path w="1561" h="274">
                <a:moveTo>
                  <a:pt x="1475" y="0"/>
                </a:moveTo>
                <a:lnTo>
                  <a:pt x="85" y="0"/>
                </a:lnTo>
                <a:lnTo>
                  <a:pt x="36" y="1"/>
                </a:lnTo>
                <a:lnTo>
                  <a:pt x="10" y="10"/>
                </a:lnTo>
                <a:lnTo>
                  <a:pt x="1" y="36"/>
                </a:lnTo>
                <a:lnTo>
                  <a:pt x="0" y="85"/>
                </a:lnTo>
                <a:lnTo>
                  <a:pt x="0" y="189"/>
                </a:lnTo>
                <a:lnTo>
                  <a:pt x="1" y="238"/>
                </a:lnTo>
                <a:lnTo>
                  <a:pt x="10" y="263"/>
                </a:lnTo>
                <a:lnTo>
                  <a:pt x="36" y="272"/>
                </a:lnTo>
                <a:lnTo>
                  <a:pt x="85" y="274"/>
                </a:lnTo>
                <a:lnTo>
                  <a:pt x="1475" y="274"/>
                </a:lnTo>
                <a:lnTo>
                  <a:pt x="1524" y="272"/>
                </a:lnTo>
                <a:lnTo>
                  <a:pt x="1549" y="263"/>
                </a:lnTo>
                <a:lnTo>
                  <a:pt x="1559" y="238"/>
                </a:lnTo>
                <a:lnTo>
                  <a:pt x="1560" y="189"/>
                </a:lnTo>
                <a:lnTo>
                  <a:pt x="1560" y="85"/>
                </a:lnTo>
                <a:lnTo>
                  <a:pt x="1559" y="36"/>
                </a:lnTo>
                <a:lnTo>
                  <a:pt x="1549" y="10"/>
                </a:lnTo>
                <a:lnTo>
                  <a:pt x="1524" y="1"/>
                </a:lnTo>
                <a:lnTo>
                  <a:pt x="1475" y="0"/>
                </a:lnTo>
                <a:close/>
              </a:path>
            </a:pathLst>
          </a:custGeom>
          <a:solidFill>
            <a:srgbClr val="231F2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mn-MN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2020 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 </a:t>
            </a:r>
            <a:r>
              <a:rPr lang="mn-MN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улирал</a:t>
            </a:r>
            <a:endParaRPr lang="en-US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3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600200" y="1295400"/>
            <a:ext cx="291334" cy="228600"/>
          </a:xfrm>
          <a:prstGeom prst="rect">
            <a:avLst/>
          </a:prstGeom>
          <a:noFill/>
        </p:spPr>
      </p:pic>
      <p:sp>
        <p:nvSpPr>
          <p:cNvPr id="34" name="TextBox 33"/>
          <p:cNvSpPr txBox="1"/>
          <p:nvPr/>
        </p:nvSpPr>
        <p:spPr>
          <a:xfrm>
            <a:off x="3810000" y="1828800"/>
            <a:ext cx="4288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12595.9</a:t>
            </a:r>
            <a:r>
              <a:rPr lang="mn-MN" b="1" dirty="0" smtClean="0">
                <a:latin typeface="Arial" pitchFamily="34" charset="0"/>
                <a:cs typeface="Arial" pitchFamily="34" charset="0"/>
              </a:rPr>
              <a:t>                                     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13229.5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886200" y="4495800"/>
            <a:ext cx="44038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n-MN" b="1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095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mn-MN" b="1" dirty="0" smtClean="0">
                <a:latin typeface="Arial" pitchFamily="34" charset="0"/>
                <a:cs typeface="Arial" pitchFamily="34" charset="0"/>
              </a:rPr>
              <a:t>                                   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         </a:t>
            </a:r>
            <a:r>
              <a:rPr lang="mn-MN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1172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886200" y="3048000"/>
            <a:ext cx="4288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18817.4</a:t>
            </a:r>
            <a:r>
              <a:rPr lang="mn-MN" b="1" dirty="0" smtClean="0">
                <a:latin typeface="Arial" pitchFamily="34" charset="0"/>
                <a:cs typeface="Arial" pitchFamily="34" charset="0"/>
              </a:rPr>
              <a:t>                                     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21075.2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4" name="Picture 3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819400" y="3276600"/>
            <a:ext cx="157700" cy="90797"/>
          </a:xfrm>
          <a:prstGeom prst="rect">
            <a:avLst/>
          </a:prstGeom>
          <a:noFill/>
        </p:spPr>
      </p:pic>
      <p:pic>
        <p:nvPicPr>
          <p:cNvPr id="45" name="Picture 3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438400" y="3276600"/>
            <a:ext cx="157700" cy="90797"/>
          </a:xfrm>
          <a:prstGeom prst="rect">
            <a:avLst/>
          </a:prstGeom>
          <a:noFill/>
        </p:spPr>
      </p:pic>
      <p:sp>
        <p:nvSpPr>
          <p:cNvPr id="46" name="TextBox 45"/>
          <p:cNvSpPr txBox="1"/>
          <p:nvPr/>
        </p:nvSpPr>
        <p:spPr>
          <a:xfrm>
            <a:off x="4953000" y="228600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n-MN" b="1" dirty="0" smtClean="0">
                <a:latin typeface="Arial" pitchFamily="34" charset="0"/>
                <a:cs typeface="Arial" pitchFamily="34" charset="0"/>
              </a:rPr>
              <a:t>Орлого, сая төгрөг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143000" y="4038600"/>
            <a:ext cx="3079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n-MN" b="1" dirty="0" smtClean="0">
                <a:latin typeface="Arial" pitchFamily="34" charset="0"/>
                <a:cs typeface="Arial" pitchFamily="34" charset="0"/>
              </a:rPr>
              <a:t>Жирэмсэн эхийн тэтгэмж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 descr="Pregnant woman round pink icon Royalty Free Vector Image"/>
          <p:cNvPicPr>
            <a:picLocks noChangeAspect="1" noChangeArrowheads="1"/>
          </p:cNvPicPr>
          <p:nvPr/>
        </p:nvPicPr>
        <p:blipFill>
          <a:blip r:embed="rId8" cstate="print"/>
          <a:srcRect b="15123"/>
          <a:stretch>
            <a:fillRect/>
          </a:stretch>
        </p:blipFill>
        <p:spPr bwMode="auto">
          <a:xfrm>
            <a:off x="2133600" y="4419600"/>
            <a:ext cx="997527" cy="914400"/>
          </a:xfrm>
          <a:prstGeom prst="rect">
            <a:avLst/>
          </a:prstGeom>
          <a:noFill/>
        </p:spPr>
      </p:pic>
      <p:sp>
        <p:nvSpPr>
          <p:cNvPr id="50" name="TextBox 49"/>
          <p:cNvSpPr txBox="1"/>
          <p:nvPr/>
        </p:nvSpPr>
        <p:spPr>
          <a:xfrm>
            <a:off x="4038600" y="5638800"/>
            <a:ext cx="40318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89.3</a:t>
            </a:r>
            <a:r>
              <a:rPr lang="mn-MN" b="1" dirty="0" smtClean="0">
                <a:latin typeface="Arial" pitchFamily="34" charset="0"/>
                <a:cs typeface="Arial" pitchFamily="34" charset="0"/>
              </a:rPr>
              <a:t>                              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        </a:t>
            </a:r>
            <a:r>
              <a:rPr lang="mn-MN" b="1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37.5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953000" y="4953000"/>
            <a:ext cx="27390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n-MN" b="1" dirty="0" smtClean="0">
                <a:latin typeface="Arial" pitchFamily="34" charset="0"/>
                <a:cs typeface="Arial" pitchFamily="34" charset="0"/>
              </a:rPr>
              <a:t>Хамрагдсан хүний тоо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495800" y="6096000"/>
            <a:ext cx="3436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n-MN" b="1" dirty="0" smtClean="0">
                <a:latin typeface="Arial" pitchFamily="34" charset="0"/>
                <a:cs typeface="Arial" pitchFamily="34" charset="0"/>
              </a:rPr>
              <a:t>Олгосон тэтгэмж, сая төгрөг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Demid-Ochir\Documents\7_Darhanuul de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Freeform 27"/>
          <p:cNvSpPr>
            <a:spLocks/>
          </p:cNvSpPr>
          <p:nvPr/>
        </p:nvSpPr>
        <p:spPr bwMode="auto">
          <a:xfrm>
            <a:off x="1752600" y="1905000"/>
            <a:ext cx="1275756" cy="616677"/>
          </a:xfrm>
          <a:custGeom>
            <a:avLst/>
            <a:gdLst/>
            <a:ahLst/>
            <a:cxnLst>
              <a:cxn ang="0">
                <a:pos x="1084" y="616"/>
              </a:cxn>
              <a:cxn ang="0">
                <a:pos x="1015" y="472"/>
              </a:cxn>
              <a:cxn ang="0">
                <a:pos x="835" y="262"/>
              </a:cxn>
              <a:cxn ang="0">
                <a:pos x="832" y="259"/>
              </a:cxn>
              <a:cxn ang="0">
                <a:pos x="841" y="250"/>
              </a:cxn>
              <a:cxn ang="0">
                <a:pos x="920" y="170"/>
              </a:cxn>
              <a:cxn ang="0">
                <a:pos x="930" y="145"/>
              </a:cxn>
              <a:cxn ang="0">
                <a:pos x="930" y="133"/>
              </a:cxn>
              <a:cxn ang="0">
                <a:pos x="918" y="130"/>
              </a:cxn>
              <a:cxn ang="0">
                <a:pos x="892" y="133"/>
              </a:cxn>
              <a:cxn ang="0">
                <a:pos x="804" y="219"/>
              </a:cxn>
              <a:cxn ang="0">
                <a:pos x="713" y="88"/>
              </a:cxn>
              <a:cxn ang="0">
                <a:pos x="706" y="77"/>
              </a:cxn>
              <a:cxn ang="0">
                <a:pos x="579" y="0"/>
              </a:cxn>
              <a:cxn ang="0">
                <a:pos x="376" y="19"/>
              </a:cxn>
              <a:cxn ang="0">
                <a:pos x="22" y="121"/>
              </a:cxn>
              <a:cxn ang="0">
                <a:pos x="210" y="88"/>
              </a:cxn>
              <a:cxn ang="0">
                <a:pos x="315" y="98"/>
              </a:cxn>
              <a:cxn ang="0">
                <a:pos x="372" y="171"/>
              </a:cxn>
              <a:cxn ang="0">
                <a:pos x="420" y="327"/>
              </a:cxn>
              <a:cxn ang="0">
                <a:pos x="556" y="334"/>
              </a:cxn>
              <a:cxn ang="0">
                <a:pos x="633" y="367"/>
              </a:cxn>
              <a:cxn ang="0">
                <a:pos x="643" y="385"/>
              </a:cxn>
              <a:cxn ang="0">
                <a:pos x="588" y="443"/>
              </a:cxn>
              <a:cxn ang="0">
                <a:pos x="25" y="1005"/>
              </a:cxn>
              <a:cxn ang="0">
                <a:pos x="5" y="1046"/>
              </a:cxn>
              <a:cxn ang="0">
                <a:pos x="45" y="1149"/>
              </a:cxn>
              <a:cxn ang="0">
                <a:pos x="126" y="1197"/>
              </a:cxn>
              <a:cxn ang="0">
                <a:pos x="160" y="1183"/>
              </a:cxn>
              <a:cxn ang="0">
                <a:pos x="211" y="1144"/>
              </a:cxn>
              <a:cxn ang="0">
                <a:pos x="212" y="1143"/>
              </a:cxn>
              <a:cxn ang="0">
                <a:pos x="222" y="1112"/>
              </a:cxn>
              <a:cxn ang="0">
                <a:pos x="222" y="1098"/>
              </a:cxn>
              <a:cxn ang="0">
                <a:pos x="208" y="1096"/>
              </a:cxn>
              <a:cxn ang="0">
                <a:pos x="178" y="1102"/>
              </a:cxn>
              <a:cxn ang="0">
                <a:pos x="153" y="1133"/>
              </a:cxn>
              <a:cxn ang="0">
                <a:pos x="135" y="1144"/>
              </a:cxn>
              <a:cxn ang="0">
                <a:pos x="117" y="1137"/>
              </a:cxn>
              <a:cxn ang="0">
                <a:pos x="89" y="1113"/>
              </a:cxn>
              <a:cxn ang="0">
                <a:pos x="61" y="1089"/>
              </a:cxn>
              <a:cxn ang="0">
                <a:pos x="51" y="1070"/>
              </a:cxn>
              <a:cxn ang="0">
                <a:pos x="59" y="1049"/>
              </a:cxn>
              <a:cxn ang="0">
                <a:pos x="83" y="1016"/>
              </a:cxn>
              <a:cxn ang="0">
                <a:pos x="124" y="977"/>
              </a:cxn>
              <a:cxn ang="0">
                <a:pos x="329" y="772"/>
              </a:cxn>
              <a:cxn ang="0">
                <a:pos x="664" y="425"/>
              </a:cxn>
              <a:cxn ang="0">
                <a:pos x="679" y="453"/>
              </a:cxn>
              <a:cxn ang="0">
                <a:pos x="723" y="621"/>
              </a:cxn>
              <a:cxn ang="0">
                <a:pos x="852" y="635"/>
              </a:cxn>
              <a:cxn ang="0">
                <a:pos x="915" y="678"/>
              </a:cxn>
              <a:cxn ang="0">
                <a:pos x="930" y="782"/>
              </a:cxn>
              <a:cxn ang="0">
                <a:pos x="915" y="981"/>
              </a:cxn>
              <a:cxn ang="0">
                <a:pos x="1048" y="763"/>
              </a:cxn>
              <a:cxn ang="0">
                <a:pos x="1084" y="616"/>
              </a:cxn>
            </a:cxnLst>
            <a:rect l="0" t="0" r="r" b="b"/>
            <a:pathLst>
              <a:path w="1085" h="1197">
                <a:moveTo>
                  <a:pt x="1084" y="616"/>
                </a:moveTo>
                <a:lnTo>
                  <a:pt x="1015" y="472"/>
                </a:lnTo>
                <a:lnTo>
                  <a:pt x="835" y="262"/>
                </a:lnTo>
                <a:lnTo>
                  <a:pt x="832" y="259"/>
                </a:lnTo>
                <a:lnTo>
                  <a:pt x="841" y="250"/>
                </a:lnTo>
                <a:lnTo>
                  <a:pt x="920" y="170"/>
                </a:lnTo>
                <a:lnTo>
                  <a:pt x="930" y="145"/>
                </a:lnTo>
                <a:lnTo>
                  <a:pt x="930" y="133"/>
                </a:lnTo>
                <a:lnTo>
                  <a:pt x="918" y="130"/>
                </a:lnTo>
                <a:lnTo>
                  <a:pt x="892" y="133"/>
                </a:lnTo>
                <a:lnTo>
                  <a:pt x="804" y="219"/>
                </a:lnTo>
                <a:lnTo>
                  <a:pt x="713" y="88"/>
                </a:lnTo>
                <a:lnTo>
                  <a:pt x="706" y="77"/>
                </a:lnTo>
                <a:lnTo>
                  <a:pt x="579" y="0"/>
                </a:lnTo>
                <a:lnTo>
                  <a:pt x="376" y="19"/>
                </a:lnTo>
                <a:lnTo>
                  <a:pt x="22" y="121"/>
                </a:lnTo>
                <a:lnTo>
                  <a:pt x="210" y="88"/>
                </a:lnTo>
                <a:lnTo>
                  <a:pt x="315" y="98"/>
                </a:lnTo>
                <a:lnTo>
                  <a:pt x="372" y="171"/>
                </a:lnTo>
                <a:lnTo>
                  <a:pt x="420" y="327"/>
                </a:lnTo>
                <a:lnTo>
                  <a:pt x="556" y="334"/>
                </a:lnTo>
                <a:lnTo>
                  <a:pt x="633" y="367"/>
                </a:lnTo>
                <a:lnTo>
                  <a:pt x="643" y="385"/>
                </a:lnTo>
                <a:lnTo>
                  <a:pt x="588" y="443"/>
                </a:lnTo>
                <a:lnTo>
                  <a:pt x="25" y="1005"/>
                </a:lnTo>
                <a:lnTo>
                  <a:pt x="5" y="1046"/>
                </a:lnTo>
                <a:lnTo>
                  <a:pt x="45" y="1149"/>
                </a:lnTo>
                <a:lnTo>
                  <a:pt x="126" y="1197"/>
                </a:lnTo>
                <a:lnTo>
                  <a:pt x="160" y="1183"/>
                </a:lnTo>
                <a:lnTo>
                  <a:pt x="211" y="1144"/>
                </a:lnTo>
                <a:lnTo>
                  <a:pt x="212" y="1143"/>
                </a:lnTo>
                <a:lnTo>
                  <a:pt x="222" y="1112"/>
                </a:lnTo>
                <a:lnTo>
                  <a:pt x="222" y="1098"/>
                </a:lnTo>
                <a:lnTo>
                  <a:pt x="208" y="1096"/>
                </a:lnTo>
                <a:lnTo>
                  <a:pt x="178" y="1102"/>
                </a:lnTo>
                <a:lnTo>
                  <a:pt x="153" y="1133"/>
                </a:lnTo>
                <a:lnTo>
                  <a:pt x="135" y="1144"/>
                </a:lnTo>
                <a:lnTo>
                  <a:pt x="117" y="1137"/>
                </a:lnTo>
                <a:lnTo>
                  <a:pt x="89" y="1113"/>
                </a:lnTo>
                <a:lnTo>
                  <a:pt x="61" y="1089"/>
                </a:lnTo>
                <a:lnTo>
                  <a:pt x="51" y="1070"/>
                </a:lnTo>
                <a:lnTo>
                  <a:pt x="59" y="1049"/>
                </a:lnTo>
                <a:lnTo>
                  <a:pt x="83" y="1016"/>
                </a:lnTo>
                <a:lnTo>
                  <a:pt x="124" y="977"/>
                </a:lnTo>
                <a:lnTo>
                  <a:pt x="329" y="772"/>
                </a:lnTo>
                <a:lnTo>
                  <a:pt x="664" y="425"/>
                </a:lnTo>
                <a:lnTo>
                  <a:pt x="679" y="453"/>
                </a:lnTo>
                <a:lnTo>
                  <a:pt x="723" y="621"/>
                </a:lnTo>
                <a:lnTo>
                  <a:pt x="852" y="635"/>
                </a:lnTo>
                <a:lnTo>
                  <a:pt x="915" y="678"/>
                </a:lnTo>
                <a:lnTo>
                  <a:pt x="930" y="782"/>
                </a:lnTo>
                <a:lnTo>
                  <a:pt x="915" y="981"/>
                </a:lnTo>
                <a:lnTo>
                  <a:pt x="1048" y="763"/>
                </a:lnTo>
                <a:lnTo>
                  <a:pt x="1084" y="616"/>
                </a:lnTo>
              </a:path>
            </a:pathLst>
          </a:custGeom>
          <a:solidFill>
            <a:srgbClr val="D214E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19"/>
          <p:cNvSpPr>
            <a:spLocks noChangeShapeType="1"/>
          </p:cNvSpPr>
          <p:nvPr/>
        </p:nvSpPr>
        <p:spPr bwMode="auto">
          <a:xfrm>
            <a:off x="4038600" y="2438400"/>
            <a:ext cx="4291713" cy="0"/>
          </a:xfrm>
          <a:prstGeom prst="line">
            <a:avLst/>
          </a:prstGeom>
          <a:noFill/>
          <a:ln w="56032">
            <a:solidFill>
              <a:srgbClr val="D214E6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962400" y="2057400"/>
            <a:ext cx="44807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1721</a:t>
            </a:r>
            <a:r>
              <a:rPr lang="mn-MN" b="1" dirty="0" smtClean="0">
                <a:latin typeface="Arial" pitchFamily="34" charset="0"/>
                <a:cs typeface="Arial" pitchFamily="34" charset="0"/>
              </a:rPr>
              <a:t>                                         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mn-MN" b="1" dirty="0" smtClean="0">
                <a:latin typeface="Arial" pitchFamily="34" charset="0"/>
                <a:cs typeface="Arial" pitchFamily="34" charset="0"/>
              </a:rPr>
              <a:t>       1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760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>
            <a:off x="1676400" y="990600"/>
            <a:ext cx="6904366" cy="0"/>
          </a:xfrm>
          <a:prstGeom prst="line">
            <a:avLst/>
          </a:prstGeom>
          <a:noFill/>
          <a:ln w="8992">
            <a:solidFill>
              <a:srgbClr val="4C4D4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7"/>
          <p:cNvSpPr>
            <a:spLocks/>
          </p:cNvSpPr>
          <p:nvPr/>
        </p:nvSpPr>
        <p:spPr bwMode="auto">
          <a:xfrm>
            <a:off x="3429000" y="838200"/>
            <a:ext cx="1835442" cy="304800"/>
          </a:xfrm>
          <a:custGeom>
            <a:avLst/>
            <a:gdLst/>
            <a:ahLst/>
            <a:cxnLst>
              <a:cxn ang="0">
                <a:pos x="1475" y="0"/>
              </a:cxn>
              <a:cxn ang="0">
                <a:pos x="85" y="0"/>
              </a:cxn>
              <a:cxn ang="0">
                <a:pos x="36" y="1"/>
              </a:cxn>
              <a:cxn ang="0">
                <a:pos x="11" y="10"/>
              </a:cxn>
              <a:cxn ang="0">
                <a:pos x="1" y="35"/>
              </a:cxn>
              <a:cxn ang="0">
                <a:pos x="0" y="84"/>
              </a:cxn>
              <a:cxn ang="0">
                <a:pos x="0" y="189"/>
              </a:cxn>
              <a:cxn ang="0">
                <a:pos x="1" y="238"/>
              </a:cxn>
              <a:cxn ang="0">
                <a:pos x="11" y="263"/>
              </a:cxn>
              <a:cxn ang="0">
                <a:pos x="36" y="272"/>
              </a:cxn>
              <a:cxn ang="0">
                <a:pos x="85" y="273"/>
              </a:cxn>
              <a:cxn ang="0">
                <a:pos x="1475" y="273"/>
              </a:cxn>
              <a:cxn ang="0">
                <a:pos x="1524" y="272"/>
              </a:cxn>
              <a:cxn ang="0">
                <a:pos x="1550" y="263"/>
              </a:cxn>
              <a:cxn ang="0">
                <a:pos x="1559" y="238"/>
              </a:cxn>
              <a:cxn ang="0">
                <a:pos x="1560" y="189"/>
              </a:cxn>
              <a:cxn ang="0">
                <a:pos x="1560" y="84"/>
              </a:cxn>
              <a:cxn ang="0">
                <a:pos x="1559" y="35"/>
              </a:cxn>
              <a:cxn ang="0">
                <a:pos x="1550" y="10"/>
              </a:cxn>
              <a:cxn ang="0">
                <a:pos x="1524" y="1"/>
              </a:cxn>
              <a:cxn ang="0">
                <a:pos x="1475" y="0"/>
              </a:cxn>
            </a:cxnLst>
            <a:rect l="0" t="0" r="r" b="b"/>
            <a:pathLst>
              <a:path w="1561" h="274">
                <a:moveTo>
                  <a:pt x="1475" y="0"/>
                </a:moveTo>
                <a:lnTo>
                  <a:pt x="85" y="0"/>
                </a:lnTo>
                <a:lnTo>
                  <a:pt x="36" y="1"/>
                </a:lnTo>
                <a:lnTo>
                  <a:pt x="11" y="10"/>
                </a:lnTo>
                <a:lnTo>
                  <a:pt x="1" y="35"/>
                </a:lnTo>
                <a:lnTo>
                  <a:pt x="0" y="84"/>
                </a:lnTo>
                <a:lnTo>
                  <a:pt x="0" y="189"/>
                </a:lnTo>
                <a:lnTo>
                  <a:pt x="1" y="238"/>
                </a:lnTo>
                <a:lnTo>
                  <a:pt x="11" y="263"/>
                </a:lnTo>
                <a:lnTo>
                  <a:pt x="36" y="272"/>
                </a:lnTo>
                <a:lnTo>
                  <a:pt x="85" y="273"/>
                </a:lnTo>
                <a:lnTo>
                  <a:pt x="1475" y="273"/>
                </a:lnTo>
                <a:lnTo>
                  <a:pt x="1524" y="272"/>
                </a:lnTo>
                <a:lnTo>
                  <a:pt x="1550" y="263"/>
                </a:lnTo>
                <a:lnTo>
                  <a:pt x="1559" y="238"/>
                </a:lnTo>
                <a:lnTo>
                  <a:pt x="1560" y="189"/>
                </a:lnTo>
                <a:lnTo>
                  <a:pt x="1560" y="84"/>
                </a:lnTo>
                <a:lnTo>
                  <a:pt x="1559" y="35"/>
                </a:lnTo>
                <a:lnTo>
                  <a:pt x="1550" y="10"/>
                </a:lnTo>
                <a:lnTo>
                  <a:pt x="1524" y="1"/>
                </a:lnTo>
                <a:lnTo>
                  <a:pt x="1475" y="0"/>
                </a:lnTo>
                <a:close/>
              </a:path>
            </a:pathLst>
          </a:custGeom>
          <a:solidFill>
            <a:srgbClr val="231F2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mn-MN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2019 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 </a:t>
            </a:r>
            <a:r>
              <a:rPr lang="mn-MN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улирал</a:t>
            </a:r>
            <a:endParaRPr lang="en-US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Freeform 9"/>
          <p:cNvSpPr>
            <a:spLocks/>
          </p:cNvSpPr>
          <p:nvPr/>
        </p:nvSpPr>
        <p:spPr bwMode="auto">
          <a:xfrm>
            <a:off x="6705600" y="838200"/>
            <a:ext cx="1835442" cy="304800"/>
          </a:xfrm>
          <a:custGeom>
            <a:avLst/>
            <a:gdLst/>
            <a:ahLst/>
            <a:cxnLst>
              <a:cxn ang="0">
                <a:pos x="1475" y="0"/>
              </a:cxn>
              <a:cxn ang="0">
                <a:pos x="85" y="0"/>
              </a:cxn>
              <a:cxn ang="0">
                <a:pos x="36" y="1"/>
              </a:cxn>
              <a:cxn ang="0">
                <a:pos x="10" y="10"/>
              </a:cxn>
              <a:cxn ang="0">
                <a:pos x="1" y="36"/>
              </a:cxn>
              <a:cxn ang="0">
                <a:pos x="0" y="85"/>
              </a:cxn>
              <a:cxn ang="0">
                <a:pos x="0" y="189"/>
              </a:cxn>
              <a:cxn ang="0">
                <a:pos x="1" y="238"/>
              </a:cxn>
              <a:cxn ang="0">
                <a:pos x="10" y="263"/>
              </a:cxn>
              <a:cxn ang="0">
                <a:pos x="36" y="272"/>
              </a:cxn>
              <a:cxn ang="0">
                <a:pos x="85" y="274"/>
              </a:cxn>
              <a:cxn ang="0">
                <a:pos x="1475" y="274"/>
              </a:cxn>
              <a:cxn ang="0">
                <a:pos x="1524" y="272"/>
              </a:cxn>
              <a:cxn ang="0">
                <a:pos x="1549" y="263"/>
              </a:cxn>
              <a:cxn ang="0">
                <a:pos x="1559" y="238"/>
              </a:cxn>
              <a:cxn ang="0">
                <a:pos x="1560" y="189"/>
              </a:cxn>
              <a:cxn ang="0">
                <a:pos x="1560" y="85"/>
              </a:cxn>
              <a:cxn ang="0">
                <a:pos x="1559" y="36"/>
              </a:cxn>
              <a:cxn ang="0">
                <a:pos x="1549" y="10"/>
              </a:cxn>
              <a:cxn ang="0">
                <a:pos x="1524" y="1"/>
              </a:cxn>
              <a:cxn ang="0">
                <a:pos x="1475" y="0"/>
              </a:cxn>
            </a:cxnLst>
            <a:rect l="0" t="0" r="r" b="b"/>
            <a:pathLst>
              <a:path w="1561" h="274">
                <a:moveTo>
                  <a:pt x="1475" y="0"/>
                </a:moveTo>
                <a:lnTo>
                  <a:pt x="85" y="0"/>
                </a:lnTo>
                <a:lnTo>
                  <a:pt x="36" y="1"/>
                </a:lnTo>
                <a:lnTo>
                  <a:pt x="10" y="10"/>
                </a:lnTo>
                <a:lnTo>
                  <a:pt x="1" y="36"/>
                </a:lnTo>
                <a:lnTo>
                  <a:pt x="0" y="85"/>
                </a:lnTo>
                <a:lnTo>
                  <a:pt x="0" y="189"/>
                </a:lnTo>
                <a:lnTo>
                  <a:pt x="1" y="238"/>
                </a:lnTo>
                <a:lnTo>
                  <a:pt x="10" y="263"/>
                </a:lnTo>
                <a:lnTo>
                  <a:pt x="36" y="272"/>
                </a:lnTo>
                <a:lnTo>
                  <a:pt x="85" y="274"/>
                </a:lnTo>
                <a:lnTo>
                  <a:pt x="1475" y="274"/>
                </a:lnTo>
                <a:lnTo>
                  <a:pt x="1524" y="272"/>
                </a:lnTo>
                <a:lnTo>
                  <a:pt x="1549" y="263"/>
                </a:lnTo>
                <a:lnTo>
                  <a:pt x="1559" y="238"/>
                </a:lnTo>
                <a:lnTo>
                  <a:pt x="1560" y="189"/>
                </a:lnTo>
                <a:lnTo>
                  <a:pt x="1560" y="85"/>
                </a:lnTo>
                <a:lnTo>
                  <a:pt x="1559" y="36"/>
                </a:lnTo>
                <a:lnTo>
                  <a:pt x="1549" y="10"/>
                </a:lnTo>
                <a:lnTo>
                  <a:pt x="1524" y="1"/>
                </a:lnTo>
                <a:lnTo>
                  <a:pt x="1475" y="0"/>
                </a:lnTo>
                <a:close/>
              </a:path>
            </a:pathLst>
          </a:custGeom>
          <a:solidFill>
            <a:srgbClr val="231F2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mn-MN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2020 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 </a:t>
            </a:r>
            <a:r>
              <a:rPr lang="mn-MN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улирал</a:t>
            </a:r>
            <a:endParaRPr lang="en-US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Freeform 14"/>
          <p:cNvSpPr>
            <a:spLocks/>
          </p:cNvSpPr>
          <p:nvPr/>
        </p:nvSpPr>
        <p:spPr bwMode="auto">
          <a:xfrm>
            <a:off x="1905000" y="3276600"/>
            <a:ext cx="672564" cy="235955"/>
          </a:xfrm>
          <a:custGeom>
            <a:avLst/>
            <a:gdLst/>
            <a:ahLst/>
            <a:cxnLst>
              <a:cxn ang="0">
                <a:pos x="388" y="0"/>
              </a:cxn>
              <a:cxn ang="0">
                <a:pos x="188" y="0"/>
              </a:cxn>
              <a:cxn ang="0">
                <a:pos x="161" y="25"/>
              </a:cxn>
              <a:cxn ang="0">
                <a:pos x="102" y="88"/>
              </a:cxn>
              <a:cxn ang="0">
                <a:pos x="40" y="173"/>
              </a:cxn>
              <a:cxn ang="0">
                <a:pos x="6" y="261"/>
              </a:cxn>
              <a:cxn ang="0">
                <a:pos x="0" y="327"/>
              </a:cxn>
              <a:cxn ang="0">
                <a:pos x="1" y="368"/>
              </a:cxn>
              <a:cxn ang="0">
                <a:pos x="14" y="400"/>
              </a:cxn>
              <a:cxn ang="0">
                <a:pos x="41" y="441"/>
              </a:cxn>
              <a:cxn ang="0">
                <a:pos x="482" y="441"/>
              </a:cxn>
              <a:cxn ang="0">
                <a:pos x="513" y="458"/>
              </a:cxn>
              <a:cxn ang="0">
                <a:pos x="549" y="426"/>
              </a:cxn>
              <a:cxn ang="0">
                <a:pos x="567" y="395"/>
              </a:cxn>
              <a:cxn ang="0">
                <a:pos x="571" y="348"/>
              </a:cxn>
              <a:cxn ang="0">
                <a:pos x="567" y="267"/>
              </a:cxn>
              <a:cxn ang="0">
                <a:pos x="559" y="182"/>
              </a:cxn>
              <a:cxn ang="0">
                <a:pos x="537" y="126"/>
              </a:cxn>
              <a:cxn ang="0">
                <a:pos x="486" y="74"/>
              </a:cxn>
              <a:cxn ang="0">
                <a:pos x="388" y="0"/>
              </a:cxn>
            </a:cxnLst>
            <a:rect l="0" t="0" r="r" b="b"/>
            <a:pathLst>
              <a:path w="572" h="458">
                <a:moveTo>
                  <a:pt x="388" y="0"/>
                </a:moveTo>
                <a:lnTo>
                  <a:pt x="188" y="0"/>
                </a:lnTo>
                <a:lnTo>
                  <a:pt x="161" y="25"/>
                </a:lnTo>
                <a:lnTo>
                  <a:pt x="102" y="88"/>
                </a:lnTo>
                <a:lnTo>
                  <a:pt x="40" y="173"/>
                </a:lnTo>
                <a:lnTo>
                  <a:pt x="6" y="261"/>
                </a:lnTo>
                <a:lnTo>
                  <a:pt x="0" y="327"/>
                </a:lnTo>
                <a:lnTo>
                  <a:pt x="1" y="368"/>
                </a:lnTo>
                <a:lnTo>
                  <a:pt x="14" y="400"/>
                </a:lnTo>
                <a:lnTo>
                  <a:pt x="41" y="441"/>
                </a:lnTo>
                <a:lnTo>
                  <a:pt x="482" y="441"/>
                </a:lnTo>
                <a:lnTo>
                  <a:pt x="513" y="458"/>
                </a:lnTo>
                <a:lnTo>
                  <a:pt x="549" y="426"/>
                </a:lnTo>
                <a:lnTo>
                  <a:pt x="567" y="395"/>
                </a:lnTo>
                <a:lnTo>
                  <a:pt x="571" y="348"/>
                </a:lnTo>
                <a:lnTo>
                  <a:pt x="567" y="267"/>
                </a:lnTo>
                <a:lnTo>
                  <a:pt x="559" y="182"/>
                </a:lnTo>
                <a:lnTo>
                  <a:pt x="537" y="126"/>
                </a:lnTo>
                <a:lnTo>
                  <a:pt x="486" y="74"/>
                </a:lnTo>
                <a:lnTo>
                  <a:pt x="388" y="0"/>
                </a:lnTo>
                <a:close/>
              </a:path>
            </a:pathLst>
          </a:custGeom>
          <a:solidFill>
            <a:srgbClr val="B40AF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4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3124200"/>
            <a:ext cx="369205" cy="120553"/>
          </a:xfrm>
          <a:prstGeom prst="rect">
            <a:avLst/>
          </a:prstGeom>
          <a:noFill/>
        </p:spPr>
      </p:pic>
      <p:sp>
        <p:nvSpPr>
          <p:cNvPr id="15" name="AutoShape 16"/>
          <p:cNvSpPr>
            <a:spLocks/>
          </p:cNvSpPr>
          <p:nvPr/>
        </p:nvSpPr>
        <p:spPr bwMode="auto">
          <a:xfrm>
            <a:off x="1676400" y="3505200"/>
            <a:ext cx="960638" cy="174133"/>
          </a:xfrm>
          <a:custGeom>
            <a:avLst/>
            <a:gdLst/>
            <a:ahLst/>
            <a:cxnLst>
              <a:cxn ang="0">
                <a:pos x="595" y="226"/>
              </a:cxn>
              <a:cxn ang="0">
                <a:pos x="148" y="226"/>
              </a:cxn>
              <a:cxn ang="0">
                <a:pos x="173" y="233"/>
              </a:cxn>
              <a:cxn ang="0">
                <a:pos x="241" y="265"/>
              </a:cxn>
              <a:cxn ang="0">
                <a:pos x="375" y="332"/>
              </a:cxn>
              <a:cxn ang="0">
                <a:pos x="393" y="338"/>
              </a:cxn>
              <a:cxn ang="0">
                <a:pos x="410" y="337"/>
              </a:cxn>
              <a:cxn ang="0">
                <a:pos x="433" y="327"/>
              </a:cxn>
              <a:cxn ang="0">
                <a:pos x="474" y="305"/>
              </a:cxn>
              <a:cxn ang="0">
                <a:pos x="554" y="254"/>
              </a:cxn>
              <a:cxn ang="0">
                <a:pos x="595" y="226"/>
              </a:cxn>
              <a:cxn ang="0">
                <a:pos x="591" y="55"/>
              </a:cxn>
              <a:cxn ang="0">
                <a:pos x="150" y="55"/>
              </a:cxn>
              <a:cxn ang="0">
                <a:pos x="0" y="141"/>
              </a:cxn>
              <a:cxn ang="0">
                <a:pos x="2" y="141"/>
              </a:cxn>
              <a:cxn ang="0">
                <a:pos x="2" y="317"/>
              </a:cxn>
              <a:cxn ang="0">
                <a:pos x="146" y="235"/>
              </a:cxn>
              <a:cxn ang="0">
                <a:pos x="148" y="226"/>
              </a:cxn>
              <a:cxn ang="0">
                <a:pos x="595" y="226"/>
              </a:cxn>
              <a:cxn ang="0">
                <a:pos x="663" y="181"/>
              </a:cxn>
              <a:cxn ang="0">
                <a:pos x="696" y="157"/>
              </a:cxn>
              <a:cxn ang="0">
                <a:pos x="418" y="157"/>
              </a:cxn>
              <a:cxn ang="0">
                <a:pos x="418" y="139"/>
              </a:cxn>
              <a:cxn ang="0">
                <a:pos x="591" y="139"/>
              </a:cxn>
              <a:cxn ang="0">
                <a:pos x="623" y="117"/>
              </a:cxn>
              <a:cxn ang="0">
                <a:pos x="634" y="101"/>
              </a:cxn>
              <a:cxn ang="0">
                <a:pos x="623" y="83"/>
              </a:cxn>
              <a:cxn ang="0">
                <a:pos x="591" y="55"/>
              </a:cxn>
              <a:cxn ang="0">
                <a:pos x="792" y="0"/>
              </a:cxn>
              <a:cxn ang="0">
                <a:pos x="738" y="10"/>
              </a:cxn>
              <a:cxn ang="0">
                <a:pos x="632" y="81"/>
              </a:cxn>
              <a:cxn ang="0">
                <a:pos x="644" y="114"/>
              </a:cxn>
              <a:cxn ang="0">
                <a:pos x="644" y="132"/>
              </a:cxn>
              <a:cxn ang="0">
                <a:pos x="629" y="145"/>
              </a:cxn>
              <a:cxn ang="0">
                <a:pos x="594" y="157"/>
              </a:cxn>
              <a:cxn ang="0">
                <a:pos x="696" y="157"/>
              </a:cxn>
              <a:cxn ang="0">
                <a:pos x="800" y="85"/>
              </a:cxn>
              <a:cxn ang="0">
                <a:pos x="817" y="31"/>
              </a:cxn>
              <a:cxn ang="0">
                <a:pos x="816" y="5"/>
              </a:cxn>
              <a:cxn ang="0">
                <a:pos x="792" y="0"/>
              </a:cxn>
            </a:cxnLst>
            <a:rect l="0" t="0" r="r" b="b"/>
            <a:pathLst>
              <a:path w="817" h="338">
                <a:moveTo>
                  <a:pt x="595" y="226"/>
                </a:moveTo>
                <a:lnTo>
                  <a:pt x="148" y="226"/>
                </a:lnTo>
                <a:lnTo>
                  <a:pt x="173" y="233"/>
                </a:lnTo>
                <a:lnTo>
                  <a:pt x="241" y="265"/>
                </a:lnTo>
                <a:lnTo>
                  <a:pt x="375" y="332"/>
                </a:lnTo>
                <a:lnTo>
                  <a:pt x="393" y="338"/>
                </a:lnTo>
                <a:lnTo>
                  <a:pt x="410" y="337"/>
                </a:lnTo>
                <a:lnTo>
                  <a:pt x="433" y="327"/>
                </a:lnTo>
                <a:lnTo>
                  <a:pt x="474" y="305"/>
                </a:lnTo>
                <a:lnTo>
                  <a:pt x="554" y="254"/>
                </a:lnTo>
                <a:lnTo>
                  <a:pt x="595" y="226"/>
                </a:lnTo>
                <a:close/>
                <a:moveTo>
                  <a:pt x="591" y="55"/>
                </a:moveTo>
                <a:lnTo>
                  <a:pt x="150" y="55"/>
                </a:lnTo>
                <a:lnTo>
                  <a:pt x="0" y="141"/>
                </a:lnTo>
                <a:lnTo>
                  <a:pt x="2" y="141"/>
                </a:lnTo>
                <a:lnTo>
                  <a:pt x="2" y="317"/>
                </a:lnTo>
                <a:lnTo>
                  <a:pt x="146" y="235"/>
                </a:lnTo>
                <a:lnTo>
                  <a:pt x="148" y="226"/>
                </a:lnTo>
                <a:lnTo>
                  <a:pt x="595" y="226"/>
                </a:lnTo>
                <a:lnTo>
                  <a:pt x="663" y="181"/>
                </a:lnTo>
                <a:lnTo>
                  <a:pt x="696" y="157"/>
                </a:lnTo>
                <a:lnTo>
                  <a:pt x="418" y="157"/>
                </a:lnTo>
                <a:lnTo>
                  <a:pt x="418" y="139"/>
                </a:lnTo>
                <a:lnTo>
                  <a:pt x="591" y="139"/>
                </a:lnTo>
                <a:lnTo>
                  <a:pt x="623" y="117"/>
                </a:lnTo>
                <a:lnTo>
                  <a:pt x="634" y="101"/>
                </a:lnTo>
                <a:lnTo>
                  <a:pt x="623" y="83"/>
                </a:lnTo>
                <a:lnTo>
                  <a:pt x="591" y="55"/>
                </a:lnTo>
                <a:close/>
                <a:moveTo>
                  <a:pt x="792" y="0"/>
                </a:moveTo>
                <a:lnTo>
                  <a:pt x="738" y="10"/>
                </a:lnTo>
                <a:lnTo>
                  <a:pt x="632" y="81"/>
                </a:lnTo>
                <a:lnTo>
                  <a:pt x="644" y="114"/>
                </a:lnTo>
                <a:lnTo>
                  <a:pt x="644" y="132"/>
                </a:lnTo>
                <a:lnTo>
                  <a:pt x="629" y="145"/>
                </a:lnTo>
                <a:lnTo>
                  <a:pt x="594" y="157"/>
                </a:lnTo>
                <a:lnTo>
                  <a:pt x="696" y="157"/>
                </a:lnTo>
                <a:lnTo>
                  <a:pt x="800" y="85"/>
                </a:lnTo>
                <a:lnTo>
                  <a:pt x="817" y="31"/>
                </a:lnTo>
                <a:lnTo>
                  <a:pt x="816" y="5"/>
                </a:lnTo>
                <a:lnTo>
                  <a:pt x="792" y="0"/>
                </a:lnTo>
                <a:close/>
              </a:path>
            </a:pathLst>
          </a:custGeom>
          <a:solidFill>
            <a:srgbClr val="B40AF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22"/>
          <p:cNvSpPr>
            <a:spLocks noChangeShapeType="1"/>
          </p:cNvSpPr>
          <p:nvPr/>
        </p:nvSpPr>
        <p:spPr bwMode="auto">
          <a:xfrm>
            <a:off x="4038600" y="3429000"/>
            <a:ext cx="4291713" cy="0"/>
          </a:xfrm>
          <a:prstGeom prst="line">
            <a:avLst/>
          </a:prstGeom>
          <a:noFill/>
          <a:ln w="56032">
            <a:solidFill>
              <a:srgbClr val="B40AF5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962400" y="2895600"/>
            <a:ext cx="4288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840.9</a:t>
            </a:r>
            <a:r>
              <a:rPr lang="mn-MN" b="1" dirty="0" smtClean="0">
                <a:latin typeface="Arial" pitchFamily="34" charset="0"/>
                <a:cs typeface="Arial" pitchFamily="34" charset="0"/>
              </a:rPr>
              <a:t>                                             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954.6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600200" y="1447800"/>
            <a:ext cx="38012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n-MN" b="1" dirty="0" smtClean="0">
                <a:latin typeface="Arial" pitchFamily="34" charset="0"/>
                <a:cs typeface="Arial" pitchFamily="34" charset="0"/>
              </a:rPr>
              <a:t>Нийгмийн халамжийн  тэтгэвэр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495800" y="3429000"/>
            <a:ext cx="3580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n-MN" b="1" dirty="0" smtClean="0">
                <a:latin typeface="Arial" pitchFamily="34" charset="0"/>
                <a:cs typeface="Arial" pitchFamily="34" charset="0"/>
              </a:rPr>
              <a:t>Олгосон тэтгэвэр,  сая төгрөг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953000" y="2438400"/>
            <a:ext cx="27390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n-MN" b="1" dirty="0" smtClean="0">
                <a:latin typeface="Arial" pitchFamily="34" charset="0"/>
                <a:cs typeface="Arial" pitchFamily="34" charset="0"/>
              </a:rPr>
              <a:t>Хамрагдсан хүний тоо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2" name="Picture 2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0" y="2362200"/>
            <a:ext cx="304800" cy="304800"/>
          </a:xfrm>
          <a:prstGeom prst="rect">
            <a:avLst/>
          </a:prstGeom>
          <a:noFill/>
        </p:spPr>
      </p:pic>
      <p:pic>
        <p:nvPicPr>
          <p:cNvPr id="23" name="Picture 2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362200" y="2286000"/>
            <a:ext cx="152400" cy="88973"/>
          </a:xfrm>
          <a:prstGeom prst="rect">
            <a:avLst/>
          </a:prstGeom>
          <a:noFill/>
        </p:spPr>
      </p:pic>
      <p:pic>
        <p:nvPicPr>
          <p:cNvPr id="8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524000" y="914400"/>
            <a:ext cx="291334" cy="228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75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Дархан-Уул аймгийн нийгмийн даатгал, халамжийн талаарх инфографик  2020- I улирал</vt:lpstr>
      <vt:lpstr>Нийгмийн даатгал, халамж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Дархан-Уул аймгийн нийгмийн даатгал, халамжийн талаарх инфографик  2020- I улирал</dc:title>
  <dc:creator>Munkhtuya_j</dc:creator>
  <cp:lastModifiedBy>Munkhtuya_j</cp:lastModifiedBy>
  <cp:revision>6</cp:revision>
  <dcterms:created xsi:type="dcterms:W3CDTF">2020-08-25T07:47:40Z</dcterms:created>
  <dcterms:modified xsi:type="dcterms:W3CDTF">2020-08-25T08:56:54Z</dcterms:modified>
</cp:coreProperties>
</file>