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4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4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4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4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2020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</a:t>
            </a:r>
            <a:r>
              <a:rPr lang="en-US" sz="1400" baseline="0" dirty="0" smtClean="0"/>
              <a:t>III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</a:t>
            </a:r>
            <a:r>
              <a:rPr lang="mn-MN" sz="1400" dirty="0" smtClean="0"/>
              <a:t>байдлаар,</a:t>
            </a:r>
            <a:r>
              <a:rPr lang="mn-MN" sz="1400" baseline="0" dirty="0" smtClean="0"/>
              <a:t> өссөн дүнгээр</a:t>
            </a:r>
            <a:endParaRPr lang="en-US" sz="1400" dirty="0"/>
          </a:p>
        </c:rich>
      </c:tx>
      <c:layout>
        <c:manualLayout>
          <c:xMode val="edge"/>
          <c:yMode val="edge"/>
          <c:x val="0.16436874939884621"/>
          <c:y val="3.0849353135217365E-2"/>
        </c:manualLayout>
      </c:layout>
    </c:title>
    <c:plotArea>
      <c:layout>
        <c:manualLayout>
          <c:layoutTarget val="inner"/>
          <c:xMode val="edge"/>
          <c:yMode val="edge"/>
          <c:x val="4.7939599051873477E-2"/>
          <c:y val="0.26236808055486743"/>
          <c:w val="0.92887832670099568"/>
          <c:h val="0.549342366283033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2020-VII сар</c:v>
                </c:pt>
                <c:pt idx="1">
                  <c:v>2020-VIII сар</c:v>
                </c:pt>
                <c:pt idx="2">
                  <c:v>2020-IX сар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436</c:v>
                </c:pt>
                <c:pt idx="1">
                  <c:v>477</c:v>
                </c:pt>
                <c:pt idx="2">
                  <c:v>563</c:v>
                </c:pt>
              </c:numCache>
            </c:numRef>
          </c:val>
        </c:ser>
        <c:axId val="117968896"/>
        <c:axId val="117970432"/>
      </c:barChart>
      <c:catAx>
        <c:axId val="11796889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7970432"/>
        <c:crosses val="autoZero"/>
        <c:auto val="1"/>
        <c:lblAlgn val="ctr"/>
        <c:lblOffset val="100"/>
      </c:catAx>
      <c:valAx>
        <c:axId val="117970432"/>
        <c:scaling>
          <c:orientation val="minMax"/>
        </c:scaling>
        <c:delete val="1"/>
        <c:axPos val="l"/>
        <c:numFmt formatCode="General" sourceLinked="1"/>
        <c:tickLblPos val="none"/>
        <c:crossAx val="11796889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2019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</a:t>
            </a:r>
            <a:r>
              <a:rPr lang="en-US" sz="1400" baseline="0" dirty="0" smtClean="0"/>
              <a:t>III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</a:t>
            </a:r>
            <a:r>
              <a:rPr lang="mn-MN" sz="1400" dirty="0" smtClean="0"/>
              <a:t>байдлаар,</a:t>
            </a:r>
            <a:r>
              <a:rPr lang="mn-MN" sz="1400" baseline="0" dirty="0" smtClean="0"/>
              <a:t> өссөн дүнгээр</a:t>
            </a:r>
          </a:p>
        </c:rich>
      </c:tx>
      <c:layout>
        <c:manualLayout>
          <c:xMode val="edge"/>
          <c:yMode val="edge"/>
          <c:x val="0.16436874939884619"/>
          <c:y val="3.0849353135217361E-2"/>
        </c:manualLayout>
      </c:layout>
    </c:title>
    <c:plotArea>
      <c:layout>
        <c:manualLayout>
          <c:layoutTarget val="inner"/>
          <c:xMode val="edge"/>
          <c:yMode val="edge"/>
          <c:x val="4.7939599051873477E-2"/>
          <c:y val="0.19038625657269398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2019-VII сар</c:v>
                </c:pt>
                <c:pt idx="1">
                  <c:v>2019-VIII сар</c:v>
                </c:pt>
                <c:pt idx="2">
                  <c:v>2019-IX сар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909</c:v>
                </c:pt>
                <c:pt idx="1">
                  <c:v>990</c:v>
                </c:pt>
                <c:pt idx="2">
                  <c:v>1083</c:v>
                </c:pt>
              </c:numCache>
            </c:numRef>
          </c:val>
        </c:ser>
        <c:axId val="117982336"/>
        <c:axId val="117983872"/>
      </c:barChart>
      <c:catAx>
        <c:axId val="11798233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7983872"/>
        <c:crosses val="autoZero"/>
        <c:auto val="1"/>
        <c:lblAlgn val="ctr"/>
        <c:lblOffset val="100"/>
      </c:catAx>
      <c:valAx>
        <c:axId val="117983872"/>
        <c:scaling>
          <c:orientation val="minMax"/>
        </c:scaling>
        <c:delete val="1"/>
        <c:axPos val="l"/>
        <c:numFmt formatCode="General" sourceLinked="1"/>
        <c:tickLblPos val="none"/>
        <c:crossAx val="11798233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сүүлийн 5 жилийн </a:t>
            </a:r>
            <a:r>
              <a:rPr lang="en-US" sz="1400" baseline="0" smtClean="0">
                <a:latin typeface="Arial" pitchFamily="34" charset="0"/>
                <a:cs typeface="Arial" pitchFamily="34" charset="0"/>
              </a:rPr>
              <a:t>III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байдлаар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907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2016-III</c:v>
                </c:pt>
                <c:pt idx="1">
                  <c:v>2017-III</c:v>
                </c:pt>
                <c:pt idx="2">
                  <c:v>2018-III</c:v>
                </c:pt>
                <c:pt idx="3">
                  <c:v>2019-III</c:v>
                </c:pt>
                <c:pt idx="4">
                  <c:v>2020-III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2938</c:v>
                </c:pt>
                <c:pt idx="1">
                  <c:v>734</c:v>
                </c:pt>
                <c:pt idx="2">
                  <c:v>882</c:v>
                </c:pt>
                <c:pt idx="3">
                  <c:v>1083</c:v>
                </c:pt>
                <c:pt idx="4">
                  <c:v>563</c:v>
                </c:pt>
              </c:numCache>
            </c:numRef>
          </c:val>
        </c:ser>
        <c:axId val="110824832"/>
        <c:axId val="110855296"/>
      </c:barChart>
      <c:catAx>
        <c:axId val="11082483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0855296"/>
        <c:crosses val="autoZero"/>
        <c:auto val="1"/>
        <c:lblAlgn val="ctr"/>
        <c:lblOffset val="100"/>
      </c:catAx>
      <c:valAx>
        <c:axId val="110855296"/>
        <c:scaling>
          <c:orientation val="minMax"/>
        </c:scaling>
        <c:delete val="1"/>
        <c:axPos val="l"/>
        <c:numFmt formatCode="General" sourceLinked="1"/>
        <c:tickLblPos val="none"/>
        <c:crossAx val="110824832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sz="1400" dirty="0"/>
              <a:t>Эмчлэгдсэн өвчтөний тоо, сүүлийн 5 жилийн </a:t>
            </a:r>
            <a:r>
              <a:rPr lang="en-US" sz="1400" dirty="0" smtClean="0"/>
              <a:t>III-</a:t>
            </a:r>
            <a:r>
              <a:rPr lang="mn-MN" sz="1400" dirty="0"/>
              <a:t>р улирлын байдлаар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2.0832541115189639E-2"/>
          <c:y val="0.32905976677565163"/>
          <c:w val="0.95833491776962076"/>
          <c:h val="0.4107178425857101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Эмчлэгдсэн өвчтөний тоо, сүүлийн 5 жилийн III-р улирлын байдлаар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2016-III</c:v>
                </c:pt>
                <c:pt idx="1">
                  <c:v>2017-III</c:v>
                </c:pt>
                <c:pt idx="2">
                  <c:v>2018-III</c:v>
                </c:pt>
                <c:pt idx="3">
                  <c:v>2019-III</c:v>
                </c:pt>
                <c:pt idx="4">
                  <c:v>2020-III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22590</c:v>
                </c:pt>
                <c:pt idx="1">
                  <c:v>21811</c:v>
                </c:pt>
                <c:pt idx="2">
                  <c:v>22556</c:v>
                </c:pt>
                <c:pt idx="3">
                  <c:v>22758</c:v>
                </c:pt>
                <c:pt idx="4">
                  <c:v>21597</c:v>
                </c:pt>
              </c:numCache>
            </c:numRef>
          </c:val>
        </c:ser>
        <c:dLbls>
          <c:showVal val="1"/>
        </c:dLbls>
        <c:gapWidth val="75"/>
        <c:axId val="55125504"/>
        <c:axId val="55127040"/>
      </c:barChart>
      <c:catAx>
        <c:axId val="55125504"/>
        <c:scaling>
          <c:orientation val="minMax"/>
        </c:scaling>
        <c:axPos val="b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5127040"/>
        <c:crosses val="autoZero"/>
        <c:auto val="1"/>
        <c:lblAlgn val="ctr"/>
        <c:lblOffset val="100"/>
      </c:catAx>
      <c:valAx>
        <c:axId val="55127040"/>
        <c:scaling>
          <c:orientation val="minMax"/>
        </c:scaling>
        <c:axPos val="l"/>
        <c:numFmt formatCode="General" sourceLinked="1"/>
        <c:majorTickMark val="none"/>
        <c:tickLblPos val="none"/>
        <c:crossAx val="5512550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" name="Title 6"/>
          <p:cNvSpPr txBox="1">
            <a:spLocks/>
          </p:cNvSpPr>
          <p:nvPr/>
        </p:nvSpPr>
        <p:spPr bwMode="auto">
          <a:xfrm>
            <a:off x="1014484" y="2039606"/>
            <a:ext cx="7924800" cy="340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Эрүүл мэндийн инфографик</a:t>
            </a:r>
          </a:p>
          <a:p>
            <a:pPr algn="ctr" eaLnBrk="0" hangingPunct="0"/>
            <a:endParaRPr lang="mn-MN" sz="4000" b="1" dirty="0" smtClean="0">
              <a:solidFill>
                <a:srgbClr val="0070C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2020-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III </a:t>
            </a:r>
            <a:r>
              <a:rPr lang="mn-MN" sz="4000" b="1" dirty="0" smtClean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улирал</a:t>
            </a:r>
            <a:endParaRPr lang="mn-MN" sz="3200" b="1" dirty="0">
              <a:solidFill>
                <a:srgbClr val="0070C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219200" y="3540545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/>
          <p:cNvGraphicFramePr/>
          <p:nvPr/>
        </p:nvGraphicFramePr>
        <p:xfrm>
          <a:off x="1663225" y="747584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742110" y="3847900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26" name="Picture 2" descr="D:\Мөөгий\icon\976_L21@2x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38748" y="3209144"/>
            <a:ext cx="533754" cy="533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1344512" y="3693153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hart 14"/>
          <p:cNvGraphicFramePr/>
          <p:nvPr/>
        </p:nvGraphicFramePr>
        <p:xfrm>
          <a:off x="1330035" y="4045202"/>
          <a:ext cx="7609249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710392" y="752340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Picture 2" descr="D:\Мөөгий\icon\976_L21@2x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9692" y="3413860"/>
            <a:ext cx="533754" cy="533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387</TotalTime>
  <Words>65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65</cp:revision>
  <dcterms:created xsi:type="dcterms:W3CDTF">2015-01-14T09:22:32Z</dcterms:created>
  <dcterms:modified xsi:type="dcterms:W3CDTF">2020-10-29T08:17:05Z</dcterms:modified>
</cp:coreProperties>
</file>