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66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D37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0" d="100"/>
          <a:sy n="70" d="100"/>
        </p:scale>
        <p:origin x="-1386" y="-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93633925" cy="936339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1.xlsx"/><Relationship Id="rId1" Type="http://schemas.openxmlformats.org/officeDocument/2006/relationships/image" Target="../media/image5.png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2.xlsx"/><Relationship Id="rId1" Type="http://schemas.openxmlformats.org/officeDocument/2006/relationships/image" Target="../media/image5.png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3.xlsx"/><Relationship Id="rId1" Type="http://schemas.openxmlformats.org/officeDocument/2006/relationships/image" Target="../media/image5.png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4.xlsx"/><Relationship Id="rId1" Type="http://schemas.openxmlformats.org/officeDocument/2006/relationships/image" Target="../media/image5.png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400"/>
            </a:pPr>
            <a:r>
              <a:rPr lang="mn-MN" sz="1400" dirty="0"/>
              <a:t>Халдварт </a:t>
            </a:r>
            <a:r>
              <a:rPr lang="mn-MN" sz="1400" dirty="0" smtClean="0"/>
              <a:t>өвчний</a:t>
            </a:r>
            <a:r>
              <a:rPr lang="mn-MN" sz="1400" baseline="0" dirty="0" smtClean="0"/>
              <a:t> тоо</a:t>
            </a:r>
            <a:r>
              <a:rPr lang="mn-MN" sz="1400" dirty="0" smtClean="0"/>
              <a:t> </a:t>
            </a:r>
            <a:r>
              <a:rPr lang="en-US" sz="1400" dirty="0" smtClean="0"/>
              <a:t>201</a:t>
            </a:r>
            <a:r>
              <a:rPr lang="mn-MN" sz="1400" dirty="0" smtClean="0"/>
              <a:t>8</a:t>
            </a:r>
            <a:r>
              <a:rPr lang="en-US" sz="1400" baseline="0" dirty="0" smtClean="0"/>
              <a:t> </a:t>
            </a:r>
            <a:r>
              <a:rPr lang="mn-MN" sz="1400" baseline="0" dirty="0" smtClean="0"/>
              <a:t>оны эхний </a:t>
            </a:r>
            <a:r>
              <a:rPr lang="en-US" sz="1400" baseline="0" dirty="0" smtClean="0"/>
              <a:t>3</a:t>
            </a:r>
            <a:r>
              <a:rPr lang="mn-MN" sz="1400" baseline="0" dirty="0" smtClean="0"/>
              <a:t>-р</a:t>
            </a:r>
            <a:r>
              <a:rPr lang="mn-MN" sz="1400" dirty="0" smtClean="0"/>
              <a:t> </a:t>
            </a:r>
            <a:r>
              <a:rPr lang="mn-MN" sz="1400" dirty="0"/>
              <a:t>улирлын байдлаар</a:t>
            </a:r>
            <a:endParaRPr lang="en-US" sz="1400" dirty="0"/>
          </a:p>
        </c:rich>
      </c:tx>
      <c:layout>
        <c:manualLayout>
          <c:xMode val="edge"/>
          <c:yMode val="edge"/>
          <c:x val="0.16436874939884624"/>
          <c:y val="3.084935313521733E-2"/>
        </c:manualLayout>
      </c:layout>
    </c:title>
    <c:plotArea>
      <c:layout>
        <c:manualLayout>
          <c:layoutTarget val="inner"/>
          <c:xMode val="edge"/>
          <c:yMode val="edge"/>
          <c:x val="4.7939599051873429E-2"/>
          <c:y val="0.19038625657269378"/>
          <c:w val="0.92887832670099568"/>
          <c:h val="0.62132419026520724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Lbls>
            <c:dLbl>
              <c:idx val="0"/>
              <c:layout/>
              <c:showVal val="1"/>
            </c:dLbl>
            <c:dLbl>
              <c:idx val="1"/>
              <c:layout/>
              <c:showVal val="1"/>
            </c:dLbl>
            <c:dLbl>
              <c:idx val="2"/>
              <c:layout/>
              <c:showVal val="1"/>
            </c:dLbl>
            <c:delete val="1"/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</c:dLbls>
          <c:cat>
            <c:strRef>
              <c:f>Sheet1!$A$2:$A$4</c:f>
              <c:strCache>
                <c:ptCount val="3"/>
                <c:pt idx="0">
                  <c:v>2018-VII</c:v>
                </c:pt>
                <c:pt idx="1">
                  <c:v>2018-VIII</c:v>
                </c:pt>
                <c:pt idx="2">
                  <c:v>2018-IX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786</c:v>
                </c:pt>
                <c:pt idx="1">
                  <c:v>824</c:v>
                </c:pt>
                <c:pt idx="2">
                  <c:v>882</c:v>
                </c:pt>
              </c:numCache>
            </c:numRef>
          </c:val>
        </c:ser>
        <c:axId val="99650944"/>
        <c:axId val="130964096"/>
      </c:barChart>
      <c:catAx>
        <c:axId val="99650944"/>
        <c:scaling>
          <c:orientation val="minMax"/>
        </c:scaling>
        <c:axPos val="b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130964096"/>
        <c:crosses val="autoZero"/>
        <c:auto val="1"/>
        <c:lblAlgn val="ctr"/>
        <c:lblOffset val="100"/>
      </c:catAx>
      <c:valAx>
        <c:axId val="130964096"/>
        <c:scaling>
          <c:orientation val="minMax"/>
        </c:scaling>
        <c:delete val="1"/>
        <c:axPos val="l"/>
        <c:numFmt formatCode="General" sourceLinked="1"/>
        <c:tickLblPos val="none"/>
        <c:crossAx val="99650944"/>
        <c:crosses val="autoZero"/>
        <c:crossBetween val="between"/>
      </c:valAx>
    </c:plotArea>
    <c:plotVisOnly val="1"/>
  </c:chart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en-US"/>
    </a:p>
  </c:txPr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400"/>
            </a:pPr>
            <a:r>
              <a:rPr lang="mn-MN" sz="1400" dirty="0"/>
              <a:t>Халдварт </a:t>
            </a:r>
            <a:r>
              <a:rPr lang="mn-MN" sz="1400" dirty="0" smtClean="0"/>
              <a:t>өвчний</a:t>
            </a:r>
            <a:r>
              <a:rPr lang="mn-MN" sz="1400" baseline="0" dirty="0" smtClean="0"/>
              <a:t> тоо</a:t>
            </a:r>
            <a:r>
              <a:rPr lang="mn-MN" sz="1400" dirty="0" smtClean="0"/>
              <a:t> </a:t>
            </a:r>
            <a:r>
              <a:rPr lang="en-US" sz="1400" dirty="0" smtClean="0"/>
              <a:t>2017</a:t>
            </a:r>
            <a:r>
              <a:rPr lang="en-US" sz="1400" baseline="0" dirty="0" smtClean="0"/>
              <a:t> </a:t>
            </a:r>
            <a:r>
              <a:rPr lang="mn-MN" sz="1400" baseline="0" dirty="0" smtClean="0"/>
              <a:t>оны эхний </a:t>
            </a:r>
            <a:r>
              <a:rPr lang="en-US" sz="1400" baseline="0" dirty="0" smtClean="0"/>
              <a:t>3</a:t>
            </a:r>
            <a:r>
              <a:rPr lang="mn-MN" sz="1400" baseline="0" dirty="0" smtClean="0"/>
              <a:t>-р</a:t>
            </a:r>
            <a:r>
              <a:rPr lang="mn-MN" sz="1400" dirty="0" smtClean="0"/>
              <a:t> </a:t>
            </a:r>
            <a:r>
              <a:rPr lang="mn-MN" sz="1400" dirty="0"/>
              <a:t>улирлын байдлаар</a:t>
            </a:r>
            <a:endParaRPr lang="en-US" sz="1400" dirty="0"/>
          </a:p>
        </c:rich>
      </c:tx>
      <c:layout/>
    </c:title>
    <c:plotArea>
      <c:layout>
        <c:manualLayout>
          <c:layoutTarget val="inner"/>
          <c:xMode val="edge"/>
          <c:yMode val="edge"/>
          <c:x val="3.8470262181332579E-2"/>
          <c:y val="0.26236808055486732"/>
          <c:w val="0.92887832670099568"/>
          <c:h val="0.62132419026520724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Lbls>
            <c:dLbl>
              <c:idx val="0"/>
              <c:layout/>
              <c:showVal val="1"/>
            </c:dLbl>
            <c:dLbl>
              <c:idx val="1"/>
              <c:layout/>
              <c:showVal val="1"/>
            </c:dLbl>
            <c:dLbl>
              <c:idx val="2"/>
              <c:layout/>
              <c:showVal val="1"/>
            </c:dLbl>
            <c:delete val="1"/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</c:dLbls>
          <c:cat>
            <c:strRef>
              <c:f>Sheet1!$A$2:$A$4</c:f>
              <c:strCache>
                <c:ptCount val="3"/>
                <c:pt idx="0">
                  <c:v>2017-VII</c:v>
                </c:pt>
                <c:pt idx="1">
                  <c:v>2017-VIII</c:v>
                </c:pt>
                <c:pt idx="2">
                  <c:v>2017-IX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644</c:v>
                </c:pt>
                <c:pt idx="1">
                  <c:v>684</c:v>
                </c:pt>
                <c:pt idx="2">
                  <c:v>734</c:v>
                </c:pt>
              </c:numCache>
            </c:numRef>
          </c:val>
        </c:ser>
        <c:axId val="122328192"/>
        <c:axId val="122329728"/>
      </c:barChart>
      <c:catAx>
        <c:axId val="122328192"/>
        <c:scaling>
          <c:orientation val="minMax"/>
        </c:scaling>
        <c:axPos val="b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122329728"/>
        <c:crosses val="autoZero"/>
        <c:auto val="1"/>
        <c:lblAlgn val="ctr"/>
        <c:lblOffset val="100"/>
      </c:catAx>
      <c:valAx>
        <c:axId val="122329728"/>
        <c:scaling>
          <c:orientation val="minMax"/>
        </c:scaling>
        <c:delete val="1"/>
        <c:axPos val="l"/>
        <c:numFmt formatCode="General" sourceLinked="1"/>
        <c:tickLblPos val="none"/>
        <c:crossAx val="122328192"/>
        <c:crosses val="autoZero"/>
        <c:crossBetween val="between"/>
      </c:valAx>
    </c:plotArea>
    <c:plotVisOnly val="1"/>
  </c:chart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en-US"/>
    </a:p>
  </c:txPr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400">
                <a:latin typeface="Arial" pitchFamily="34" charset="0"/>
                <a:cs typeface="Arial" pitchFamily="34" charset="0"/>
              </a:defRPr>
            </a:pPr>
            <a:r>
              <a:rPr lang="mn-MN" sz="1400" dirty="0">
                <a:latin typeface="Arial" pitchFamily="34" charset="0"/>
                <a:cs typeface="Arial" pitchFamily="34" charset="0"/>
              </a:rPr>
              <a:t>Халдварт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 өвчнөөр </a:t>
            </a:r>
            <a:r>
              <a:rPr lang="mn-MN" sz="1400" baseline="0" dirty="0" smtClean="0">
                <a:latin typeface="Arial" pitchFamily="34" charset="0"/>
                <a:cs typeface="Arial" pitchFamily="34" charset="0"/>
              </a:rPr>
              <a:t>өвчлөгсдийн тоо, 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жил бүрийн </a:t>
            </a:r>
            <a:r>
              <a:rPr lang="en-US" sz="1400" baseline="0" dirty="0" smtClean="0">
                <a:latin typeface="Arial" pitchFamily="34" charset="0"/>
                <a:cs typeface="Arial" pitchFamily="34" charset="0"/>
              </a:rPr>
              <a:t>9</a:t>
            </a:r>
            <a:r>
              <a:rPr lang="mn-MN" sz="1400" baseline="0" dirty="0" smtClean="0">
                <a:latin typeface="Arial" pitchFamily="34" charset="0"/>
                <a:cs typeface="Arial" pitchFamily="34" charset="0"/>
              </a:rPr>
              <a:t>-н сарын өссөн дүнгээр 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c:rich>
      </c:tx>
      <c:layout>
        <c:manualLayout>
          <c:xMode val="edge"/>
          <c:yMode val="edge"/>
          <c:x val="0.11833185840991099"/>
          <c:y val="3.2244550797862211E-2"/>
        </c:manualLayout>
      </c:layout>
    </c:title>
    <c:plotArea>
      <c:layout>
        <c:manualLayout>
          <c:layoutTarget val="inner"/>
          <c:xMode val="edge"/>
          <c:yMode val="edge"/>
          <c:x val="1.5682767084348067E-2"/>
          <c:y val="0.2214214684388475"/>
          <c:w val="0.94907407407407862"/>
          <c:h val="0.59508037864073549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Lbls>
            <c:spPr>
              <a:solidFill>
                <a:schemeClr val="lt1"/>
              </a:solidFill>
              <a:ln w="25400" cap="flat" cmpd="sng" algn="ctr">
                <a:solidFill>
                  <a:schemeClr val="accent3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Sheet1!$A$2:$A$7</c:f>
              <c:strCache>
                <c:ptCount val="6"/>
                <c:pt idx="0">
                  <c:v>2013-IX</c:v>
                </c:pt>
                <c:pt idx="1">
                  <c:v>2014-IX</c:v>
                </c:pt>
                <c:pt idx="2">
                  <c:v>2015-IX</c:v>
                </c:pt>
                <c:pt idx="3">
                  <c:v>2016-IX</c:v>
                </c:pt>
                <c:pt idx="4">
                  <c:v>2017-IX</c:v>
                </c:pt>
                <c:pt idx="5">
                  <c:v>2018-IX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682</c:v>
                </c:pt>
                <c:pt idx="1">
                  <c:v>837</c:v>
                </c:pt>
                <c:pt idx="2">
                  <c:v>583</c:v>
                </c:pt>
                <c:pt idx="3">
                  <c:v>2938</c:v>
                </c:pt>
                <c:pt idx="4">
                  <c:v>734</c:v>
                </c:pt>
                <c:pt idx="5">
                  <c:v>882</c:v>
                </c:pt>
              </c:numCache>
            </c:numRef>
          </c:val>
        </c:ser>
        <c:axId val="98113792"/>
        <c:axId val="98115584"/>
      </c:barChart>
      <c:catAx>
        <c:axId val="98113792"/>
        <c:scaling>
          <c:orientation val="minMax"/>
        </c:scaling>
        <c:axPos val="b"/>
        <c:numFmt formatCode="General" sourceLinked="1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4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98115584"/>
        <c:crosses val="autoZero"/>
        <c:auto val="1"/>
        <c:lblAlgn val="ctr"/>
        <c:lblOffset val="100"/>
      </c:catAx>
      <c:valAx>
        <c:axId val="98115584"/>
        <c:scaling>
          <c:orientation val="minMax"/>
        </c:scaling>
        <c:delete val="1"/>
        <c:axPos val="l"/>
        <c:numFmt formatCode="General" sourceLinked="1"/>
        <c:tickLblPos val="none"/>
        <c:crossAx val="98113792"/>
        <c:crosses val="autoZero"/>
        <c:crossBetween val="between"/>
      </c:valAx>
    </c:plotArea>
    <c:plotVisOnly val="1"/>
  </c:chart>
  <c:externalData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400"/>
            </a:pPr>
            <a:r>
              <a:rPr lang="mn-MN" sz="1400" dirty="0"/>
              <a:t>Халдварт </a:t>
            </a:r>
            <a:r>
              <a:rPr lang="mn-MN" sz="1400" dirty="0" smtClean="0"/>
              <a:t>өвчний</a:t>
            </a:r>
            <a:r>
              <a:rPr lang="mn-MN" sz="1400" baseline="0" dirty="0" smtClean="0"/>
              <a:t> тоо</a:t>
            </a:r>
            <a:r>
              <a:rPr lang="mn-MN" sz="1400" dirty="0" smtClean="0"/>
              <a:t> </a:t>
            </a:r>
            <a:r>
              <a:rPr lang="en-US" sz="1400" dirty="0" smtClean="0"/>
              <a:t>2016</a:t>
            </a:r>
            <a:r>
              <a:rPr lang="en-US" sz="1400" baseline="0" dirty="0" smtClean="0"/>
              <a:t> </a:t>
            </a:r>
            <a:r>
              <a:rPr lang="mn-MN" sz="1400" baseline="0" dirty="0" smtClean="0"/>
              <a:t>оны эхний </a:t>
            </a:r>
            <a:r>
              <a:rPr lang="en-US" sz="1400" baseline="0" dirty="0" smtClean="0"/>
              <a:t>3</a:t>
            </a:r>
            <a:r>
              <a:rPr lang="mn-MN" sz="1400" baseline="0" dirty="0" smtClean="0"/>
              <a:t>-р</a:t>
            </a:r>
            <a:r>
              <a:rPr lang="mn-MN" sz="1400" dirty="0" smtClean="0"/>
              <a:t> </a:t>
            </a:r>
            <a:r>
              <a:rPr lang="mn-MN" sz="1400" dirty="0"/>
              <a:t>улирлын байдлаар</a:t>
            </a:r>
            <a:endParaRPr lang="en-US" sz="1400" dirty="0"/>
          </a:p>
        </c:rich>
      </c:tx>
      <c:layout/>
    </c:title>
    <c:plotArea>
      <c:layout>
        <c:manualLayout>
          <c:layoutTarget val="inner"/>
          <c:xMode val="edge"/>
          <c:yMode val="edge"/>
          <c:x val="3.2788660059008136E-2"/>
          <c:y val="0.26221950164934732"/>
          <c:w val="0.92887832670099568"/>
          <c:h val="0.62132419026520724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Lbls>
            <c:dLbl>
              <c:idx val="0"/>
              <c:layout/>
              <c:showVal val="1"/>
            </c:dLbl>
            <c:dLbl>
              <c:idx val="1"/>
              <c:layout/>
              <c:showVal val="1"/>
            </c:dLbl>
            <c:dLbl>
              <c:idx val="2"/>
              <c:layout/>
              <c:showVal val="1"/>
            </c:dLbl>
            <c:delete val="1"/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</c:dLbls>
          <c:cat>
            <c:strRef>
              <c:f>Sheet1!$A$2:$A$4</c:f>
              <c:strCache>
                <c:ptCount val="3"/>
                <c:pt idx="0">
                  <c:v>2016-VII</c:v>
                </c:pt>
                <c:pt idx="1">
                  <c:v>2016-VIII</c:v>
                </c:pt>
                <c:pt idx="2">
                  <c:v>2016-IX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2860</c:v>
                </c:pt>
                <c:pt idx="1">
                  <c:v>2891</c:v>
                </c:pt>
                <c:pt idx="2">
                  <c:v>2938</c:v>
                </c:pt>
              </c:numCache>
            </c:numRef>
          </c:val>
        </c:ser>
        <c:axId val="128797312"/>
        <c:axId val="128872832"/>
      </c:barChart>
      <c:catAx>
        <c:axId val="128797312"/>
        <c:scaling>
          <c:orientation val="minMax"/>
        </c:scaling>
        <c:axPos val="b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128872832"/>
        <c:crosses val="autoZero"/>
        <c:auto val="1"/>
        <c:lblAlgn val="ctr"/>
        <c:lblOffset val="100"/>
      </c:catAx>
      <c:valAx>
        <c:axId val="128872832"/>
        <c:scaling>
          <c:orientation val="minMax"/>
        </c:scaling>
        <c:delete val="1"/>
        <c:axPos val="l"/>
        <c:numFmt formatCode="General" sourceLinked="1"/>
        <c:tickLblPos val="none"/>
        <c:crossAx val="128797312"/>
        <c:crosses val="autoZero"/>
        <c:crossBetween val="between"/>
      </c:valAx>
    </c:plotArea>
    <c:plotVisOnly val="1"/>
  </c:chart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en-US"/>
    </a:p>
  </c:txPr>
  <c:externalData r:id="rId2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6C254EB-4FF8-419E-89B8-429B34024A96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Statistik 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11" name="Straight Connector 10"/>
          <p:cNvCxnSpPr/>
          <p:nvPr/>
        </p:nvCxnSpPr>
        <p:spPr>
          <a:xfrm>
            <a:off x="1376857" y="801026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6"/>
          <p:cNvSpPr txBox="1">
            <a:spLocks/>
          </p:cNvSpPr>
          <p:nvPr/>
        </p:nvSpPr>
        <p:spPr bwMode="auto">
          <a:xfrm>
            <a:off x="1219200" y="1998663"/>
            <a:ext cx="7186613" cy="241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mn-MN" sz="40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</a:t>
            </a:r>
          </a:p>
          <a:p>
            <a:pPr algn="ctr" eaLnBrk="0" hangingPunct="0"/>
            <a:r>
              <a:rPr lang="mn-MN" sz="4000" b="1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Эрүүл мэндийн инфографик</a:t>
            </a:r>
            <a:endParaRPr lang="mn-MN" sz="32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5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1078786" y="6400800"/>
            <a:ext cx="7572054" cy="1588"/>
          </a:xfrm>
          <a:prstGeom prst="line">
            <a:avLst/>
          </a:prstGeom>
          <a:ln w="2222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6"/>
          <p:cNvSpPr txBox="1">
            <a:spLocks/>
          </p:cNvSpPr>
          <p:nvPr/>
        </p:nvSpPr>
        <p:spPr bwMode="auto">
          <a:xfrm>
            <a:off x="1258585" y="6431622"/>
            <a:ext cx="7351159" cy="282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Вэб: </a:t>
            </a:r>
            <a:r>
              <a:rPr lang="en-US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www.darkhan-uul@nso.mn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tatistik 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7" name="Straight Connector 6"/>
          <p:cNvCxnSpPr/>
          <p:nvPr/>
        </p:nvCxnSpPr>
        <p:spPr>
          <a:xfrm>
            <a:off x="1281164" y="790393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1219200" y="3717966"/>
            <a:ext cx="7543800" cy="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00056" y="3472543"/>
            <a:ext cx="455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9" name="Chart 8"/>
          <p:cNvGraphicFramePr/>
          <p:nvPr/>
        </p:nvGraphicFramePr>
        <p:xfrm>
          <a:off x="1745112" y="1061483"/>
          <a:ext cx="6705855" cy="24700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3" name="Chart 12"/>
          <p:cNvGraphicFramePr/>
          <p:nvPr/>
        </p:nvGraphicFramePr>
        <p:xfrm>
          <a:off x="1762275" y="4041451"/>
          <a:ext cx="6705855" cy="24700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1335829" y="793185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Statistik 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sp>
        <p:nvSpPr>
          <p:cNvPr id="8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1385455" y="3884221"/>
            <a:ext cx="7543800" cy="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5682" y="3674423"/>
            <a:ext cx="455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5" name="Chart 14"/>
          <p:cNvGraphicFramePr/>
          <p:nvPr/>
        </p:nvGraphicFramePr>
        <p:xfrm>
          <a:off x="1330035" y="4154384"/>
          <a:ext cx="7813965" cy="23631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1" name="Chart 10"/>
          <p:cNvGraphicFramePr/>
          <p:nvPr/>
        </p:nvGraphicFramePr>
        <p:xfrm>
          <a:off x="1943419" y="1023171"/>
          <a:ext cx="6705855" cy="24700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338</TotalTime>
  <Words>73</Words>
  <Application>Microsoft Office PowerPoint</Application>
  <PresentationFormat>On-screen Show (4:3)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Solstice</vt:lpstr>
      <vt:lpstr>Slide 1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munkhtuya_j</cp:lastModifiedBy>
  <cp:revision>61</cp:revision>
  <dcterms:created xsi:type="dcterms:W3CDTF">2015-01-14T09:22:32Z</dcterms:created>
  <dcterms:modified xsi:type="dcterms:W3CDTF">2019-11-25T03:37:42Z</dcterms:modified>
</cp:coreProperties>
</file>