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1086" y="4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1.xlsx"/><Relationship Id="rId1" Type="http://schemas.openxmlformats.org/officeDocument/2006/relationships/image" Target="../media/image5.png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2.xlsx"/><Relationship Id="rId1" Type="http://schemas.openxmlformats.org/officeDocument/2006/relationships/image" Target="../media/image5.png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3.xlsx"/><Relationship Id="rId1" Type="http://schemas.openxmlformats.org/officeDocument/2006/relationships/image" Target="../media/image5.png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4.xlsx"/><Relationship Id="rId1" Type="http://schemas.openxmlformats.org/officeDocument/2006/relationships/image" Target="../media/image5.pn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/>
              <a:t>Халдварт </a:t>
            </a:r>
            <a:r>
              <a:rPr lang="mn-MN" sz="1400" dirty="0" smtClean="0"/>
              <a:t>өвчний</a:t>
            </a:r>
            <a:r>
              <a:rPr lang="mn-MN" sz="1400" baseline="0" dirty="0" smtClean="0"/>
              <a:t> тоо</a:t>
            </a:r>
            <a:r>
              <a:rPr lang="mn-MN" sz="1400" dirty="0" smtClean="0"/>
              <a:t> </a:t>
            </a:r>
            <a:r>
              <a:rPr lang="en-US" sz="1400" dirty="0" smtClean="0"/>
              <a:t>2019</a:t>
            </a:r>
            <a:r>
              <a:rPr lang="en-US" sz="1400" baseline="0" dirty="0" smtClean="0"/>
              <a:t> </a:t>
            </a:r>
            <a:r>
              <a:rPr lang="mn-MN" sz="1400" baseline="0" dirty="0" smtClean="0"/>
              <a:t>оны эхний </a:t>
            </a:r>
            <a:r>
              <a:rPr lang="en-US" sz="1400" baseline="0" dirty="0" smtClean="0"/>
              <a:t>1-</a:t>
            </a:r>
            <a:r>
              <a:rPr lang="mn-MN" sz="1400" baseline="0" dirty="0" smtClean="0"/>
              <a:t>р</a:t>
            </a:r>
            <a:r>
              <a:rPr lang="mn-MN" sz="1400" dirty="0" smtClean="0"/>
              <a:t> </a:t>
            </a:r>
            <a:r>
              <a:rPr lang="mn-MN" sz="1400" dirty="0"/>
              <a:t>улирлын байдлаар</a:t>
            </a:r>
            <a:endParaRPr lang="en-US" sz="1400" dirty="0"/>
          </a:p>
        </c:rich>
      </c:tx>
      <c:layout>
        <c:manualLayout>
          <c:xMode val="edge"/>
          <c:yMode val="edge"/>
          <c:x val="0.11134046292381806"/>
          <c:y val="5.1415588558695553E-2"/>
        </c:manualLayout>
      </c:layout>
    </c:title>
    <c:plotArea>
      <c:layout>
        <c:manualLayout>
          <c:layoutTarget val="inner"/>
          <c:xMode val="edge"/>
          <c:yMode val="edge"/>
          <c:x val="1.384998631792665E-2"/>
          <c:y val="0.21478440450690162"/>
          <c:w val="0.92887832670099568"/>
          <c:h val="0.6213241902652072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elete val="1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</c:dLbls>
          <c:cat>
            <c:strRef>
              <c:f>Sheet1!$A$2:$A$4</c:f>
              <c:strCache>
                <c:ptCount val="3"/>
                <c:pt idx="0">
                  <c:v>2019-I</c:v>
                </c:pt>
                <c:pt idx="1">
                  <c:v>2019-II</c:v>
                </c:pt>
                <c:pt idx="2">
                  <c:v>2019-III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107</c:v>
                </c:pt>
                <c:pt idx="1">
                  <c:v>198</c:v>
                </c:pt>
                <c:pt idx="2">
                  <c:v>363</c:v>
                </c:pt>
              </c:numCache>
            </c:numRef>
          </c:val>
        </c:ser>
        <c:axId val="130134784"/>
        <c:axId val="130136320"/>
      </c:barChart>
      <c:catAx>
        <c:axId val="130134784"/>
        <c:scaling>
          <c:orientation val="minMax"/>
        </c:scaling>
        <c:axPos val="b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130136320"/>
        <c:crosses val="autoZero"/>
        <c:auto val="1"/>
        <c:lblAlgn val="ctr"/>
        <c:lblOffset val="100"/>
      </c:catAx>
      <c:valAx>
        <c:axId val="130136320"/>
        <c:scaling>
          <c:orientation val="minMax"/>
        </c:scaling>
        <c:delete val="1"/>
        <c:axPos val="l"/>
        <c:numFmt formatCode="General" sourceLinked="1"/>
        <c:tickLblPos val="none"/>
        <c:crossAx val="130134784"/>
        <c:crosses val="autoZero"/>
        <c:crossBetween val="between"/>
      </c:valAx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/>
              <a:t>Халдварт </a:t>
            </a:r>
            <a:r>
              <a:rPr lang="mn-MN" sz="1400" dirty="0" smtClean="0"/>
              <a:t>өвчний</a:t>
            </a:r>
            <a:r>
              <a:rPr lang="mn-MN" sz="1400" baseline="0" dirty="0" smtClean="0"/>
              <a:t> тоо</a:t>
            </a:r>
            <a:r>
              <a:rPr lang="mn-MN" sz="1400" dirty="0" smtClean="0"/>
              <a:t> </a:t>
            </a:r>
            <a:r>
              <a:rPr lang="en-US" sz="1400" dirty="0" smtClean="0"/>
              <a:t>2018</a:t>
            </a:r>
            <a:r>
              <a:rPr lang="en-US" sz="1400" baseline="0" dirty="0" smtClean="0"/>
              <a:t> </a:t>
            </a:r>
            <a:r>
              <a:rPr lang="mn-MN" sz="1400" baseline="0" dirty="0" smtClean="0"/>
              <a:t>оны эхний </a:t>
            </a:r>
            <a:r>
              <a:rPr lang="en-US" sz="1400" baseline="0" dirty="0" smtClean="0"/>
              <a:t>1-</a:t>
            </a:r>
            <a:r>
              <a:rPr lang="mn-MN" sz="1400" baseline="0" dirty="0" smtClean="0"/>
              <a:t>р</a:t>
            </a:r>
            <a:r>
              <a:rPr lang="mn-MN" sz="1400" dirty="0" smtClean="0"/>
              <a:t> </a:t>
            </a:r>
            <a:r>
              <a:rPr lang="mn-MN" sz="1400" dirty="0"/>
              <a:t>улирлын байдлаар</a:t>
            </a:r>
            <a:endParaRPr lang="en-US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4.793959905187347E-2"/>
          <c:y val="0.19038625657269401"/>
          <c:w val="0.92887832670099568"/>
          <c:h val="0.6213241902652072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elete val="1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</c:dLbls>
          <c:cat>
            <c:strRef>
              <c:f>Sheet1!$A$2:$A$4</c:f>
              <c:strCache>
                <c:ptCount val="3"/>
                <c:pt idx="0">
                  <c:v>2018-I</c:v>
                </c:pt>
                <c:pt idx="1">
                  <c:v>2018-II</c:v>
                </c:pt>
                <c:pt idx="2">
                  <c:v>2018-III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66</c:v>
                </c:pt>
                <c:pt idx="1">
                  <c:v>154</c:v>
                </c:pt>
                <c:pt idx="2">
                  <c:v>328</c:v>
                </c:pt>
              </c:numCache>
            </c:numRef>
          </c:val>
        </c:ser>
        <c:axId val="117147520"/>
        <c:axId val="117149056"/>
      </c:barChart>
      <c:catAx>
        <c:axId val="117147520"/>
        <c:scaling>
          <c:orientation val="minMax"/>
        </c:scaling>
        <c:axPos val="b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117149056"/>
        <c:crosses val="autoZero"/>
        <c:auto val="1"/>
        <c:lblAlgn val="ctr"/>
        <c:lblOffset val="100"/>
      </c:catAx>
      <c:valAx>
        <c:axId val="117149056"/>
        <c:scaling>
          <c:orientation val="minMax"/>
        </c:scaling>
        <c:delete val="1"/>
        <c:axPos val="l"/>
        <c:numFmt formatCode="General" sourceLinked="1"/>
        <c:tickLblPos val="none"/>
        <c:crossAx val="117147520"/>
        <c:crosses val="autoZero"/>
        <c:crossBetween val="between"/>
      </c:valAx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Халдварт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 өвчнөөр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өвчлөгсдийн тоо,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жил бүрийн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эхний </a:t>
            </a:r>
            <a:r>
              <a:rPr lang="en-US" sz="1400" baseline="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-н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сарын өссөн дүнгээр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1833185840991099"/>
          <c:y val="0"/>
        </c:manualLayout>
      </c:layout>
    </c:title>
    <c:plotArea>
      <c:layout>
        <c:manualLayout>
          <c:layoutTarget val="inner"/>
          <c:xMode val="edge"/>
          <c:yMode val="edge"/>
          <c:x val="1.5682767084348067E-2"/>
          <c:y val="0.29665875363385935"/>
          <c:w val="0.94907407407407895"/>
          <c:h val="0.5198430934457238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Sheet1!$A$2:$A$7</c:f>
              <c:strCache>
                <c:ptCount val="6"/>
                <c:pt idx="0">
                  <c:v>2014-III</c:v>
                </c:pt>
                <c:pt idx="1">
                  <c:v>2015-III</c:v>
                </c:pt>
                <c:pt idx="2">
                  <c:v>2016-III</c:v>
                </c:pt>
                <c:pt idx="3">
                  <c:v>2017-III</c:v>
                </c:pt>
                <c:pt idx="4">
                  <c:v>2018-III</c:v>
                </c:pt>
                <c:pt idx="5">
                  <c:v>2019-III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250</c:v>
                </c:pt>
                <c:pt idx="1">
                  <c:v>161</c:v>
                </c:pt>
                <c:pt idx="2">
                  <c:v>1869</c:v>
                </c:pt>
                <c:pt idx="3">
                  <c:v>289</c:v>
                </c:pt>
                <c:pt idx="4">
                  <c:v>328</c:v>
                </c:pt>
                <c:pt idx="5">
                  <c:v>363</c:v>
                </c:pt>
              </c:numCache>
            </c:numRef>
          </c:val>
        </c:ser>
        <c:axId val="130471808"/>
        <c:axId val="130473344"/>
      </c:barChart>
      <c:catAx>
        <c:axId val="130471808"/>
        <c:scaling>
          <c:orientation val="minMax"/>
        </c:scaling>
        <c:axPos val="b"/>
        <c:numFmt formatCode="General" sourceLinked="1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130473344"/>
        <c:crosses val="autoZero"/>
        <c:auto val="1"/>
        <c:lblAlgn val="ctr"/>
        <c:lblOffset val="100"/>
      </c:catAx>
      <c:valAx>
        <c:axId val="130473344"/>
        <c:scaling>
          <c:orientation val="minMax"/>
        </c:scaling>
        <c:delete val="1"/>
        <c:axPos val="l"/>
        <c:numFmt formatCode="General" sourceLinked="1"/>
        <c:tickLblPos val="none"/>
        <c:crossAx val="130471808"/>
        <c:crosses val="autoZero"/>
        <c:crossBetween val="between"/>
      </c:valAx>
    </c:plotArea>
    <c:plotVisOnly val="1"/>
  </c:chart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/>
            </a:pPr>
            <a:r>
              <a:rPr lang="mn-MN" sz="1400" dirty="0"/>
              <a:t>Халдварт </a:t>
            </a:r>
            <a:r>
              <a:rPr lang="mn-MN" sz="1400" dirty="0" smtClean="0"/>
              <a:t>өвчний</a:t>
            </a:r>
            <a:r>
              <a:rPr lang="mn-MN" sz="1400" baseline="0" dirty="0" smtClean="0"/>
              <a:t> тоо</a:t>
            </a:r>
            <a:r>
              <a:rPr lang="mn-MN" sz="1400" dirty="0" smtClean="0"/>
              <a:t> </a:t>
            </a:r>
            <a:r>
              <a:rPr lang="en-US" sz="1400" dirty="0" smtClean="0"/>
              <a:t>2017</a:t>
            </a:r>
            <a:r>
              <a:rPr lang="en-US" sz="1400" baseline="0" dirty="0" smtClean="0"/>
              <a:t> </a:t>
            </a:r>
            <a:r>
              <a:rPr lang="mn-MN" sz="1400" baseline="0" dirty="0" smtClean="0"/>
              <a:t>оны эхний </a:t>
            </a:r>
            <a:r>
              <a:rPr lang="en-US" sz="1400" baseline="0" dirty="0" smtClean="0"/>
              <a:t>1</a:t>
            </a:r>
            <a:r>
              <a:rPr lang="mn-MN" sz="1400" baseline="0" dirty="0" smtClean="0"/>
              <a:t>-р</a:t>
            </a:r>
            <a:r>
              <a:rPr lang="mn-MN" sz="1400" dirty="0" smtClean="0"/>
              <a:t> </a:t>
            </a:r>
            <a:r>
              <a:rPr lang="mn-MN" sz="1400" dirty="0"/>
              <a:t>улирлын байдлаар</a:t>
            </a:r>
            <a:endParaRPr lang="en-US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4.7939599051873331E-2"/>
          <c:y val="0.19038625657269356"/>
          <c:w val="0.92887832670099568"/>
          <c:h val="0.6213241902652072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dLbl>
              <c:idx val="0"/>
              <c:layout/>
              <c:showVal val="1"/>
            </c:dLbl>
            <c:dLbl>
              <c:idx val="1"/>
              <c:layout/>
              <c:showVal val="1"/>
            </c:dLbl>
            <c:dLbl>
              <c:idx val="2"/>
              <c:layout/>
              <c:showVal val="1"/>
            </c:dLbl>
            <c:delete val="1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</c:dLbls>
          <c:cat>
            <c:strRef>
              <c:f>Sheet1!$A$2:$A$4</c:f>
              <c:strCache>
                <c:ptCount val="3"/>
                <c:pt idx="0">
                  <c:v>2017-I</c:v>
                </c:pt>
                <c:pt idx="1">
                  <c:v>2017-II</c:v>
                </c:pt>
                <c:pt idx="2">
                  <c:v>2017-III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101</c:v>
                </c:pt>
                <c:pt idx="1">
                  <c:v>172</c:v>
                </c:pt>
                <c:pt idx="2">
                  <c:v>289</c:v>
                </c:pt>
              </c:numCache>
            </c:numRef>
          </c:val>
        </c:ser>
        <c:axId val="130493440"/>
        <c:axId val="123933440"/>
      </c:barChart>
      <c:catAx>
        <c:axId val="130493440"/>
        <c:scaling>
          <c:orientation val="minMax"/>
        </c:scaling>
        <c:axPos val="b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123933440"/>
        <c:crosses val="autoZero"/>
        <c:auto val="1"/>
        <c:lblAlgn val="ctr"/>
        <c:lblOffset val="100"/>
      </c:catAx>
      <c:valAx>
        <c:axId val="123933440"/>
        <c:scaling>
          <c:orientation val="minMax"/>
        </c:scaling>
        <c:delete val="1"/>
        <c:axPos val="l"/>
        <c:numFmt formatCode="General" sourceLinked="1"/>
        <c:tickLblPos val="none"/>
        <c:crossAx val="130493440"/>
        <c:crosses val="autoZero"/>
        <c:crossBetween val="between"/>
      </c:valAx>
    </c:plotArea>
    <c:plotVisOnly val="1"/>
  </c:chart>
  <c:txPr>
    <a:bodyPr/>
    <a:lstStyle/>
    <a:p>
      <a:pPr>
        <a:defRPr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10/1/2019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376857" y="801026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</a:t>
            </a:r>
          </a:p>
          <a:p>
            <a:pPr algn="ctr" eaLnBrk="0" hangingPunct="0"/>
            <a:r>
              <a:rPr lang="mn-MN" sz="4000" b="1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Эрүүл мэндийн инфографик</a:t>
            </a:r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tatistik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7" name="Straight Connector 6"/>
          <p:cNvCxnSpPr/>
          <p:nvPr/>
        </p:nvCxnSpPr>
        <p:spPr>
          <a:xfrm>
            <a:off x="1281164" y="790393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1219200" y="3717966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00056" y="347254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Chart 8"/>
          <p:cNvGraphicFramePr/>
          <p:nvPr/>
        </p:nvGraphicFramePr>
        <p:xfrm>
          <a:off x="1945575" y="924295"/>
          <a:ext cx="6705855" cy="2602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Chart 12"/>
          <p:cNvGraphicFramePr/>
          <p:nvPr/>
        </p:nvGraphicFramePr>
        <p:xfrm>
          <a:off x="1803070" y="3988131"/>
          <a:ext cx="6705855" cy="2470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335829" y="793185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Statistik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385455" y="3884221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5682" y="367442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" name="Chart 14"/>
          <p:cNvGraphicFramePr/>
          <p:nvPr/>
        </p:nvGraphicFramePr>
        <p:xfrm>
          <a:off x="1330035" y="4213760"/>
          <a:ext cx="7813965" cy="2363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Chart 10"/>
          <p:cNvGraphicFramePr/>
          <p:nvPr/>
        </p:nvGraphicFramePr>
        <p:xfrm>
          <a:off x="1753588" y="946068"/>
          <a:ext cx="6705855" cy="2470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810</TotalTime>
  <Words>73</Words>
  <Application>Microsoft Office PowerPoint</Application>
  <PresentationFormat>On-screen Show 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munkhtuya_j</cp:lastModifiedBy>
  <cp:revision>88</cp:revision>
  <dcterms:created xsi:type="dcterms:W3CDTF">2015-01-14T09:22:32Z</dcterms:created>
  <dcterms:modified xsi:type="dcterms:W3CDTF">2019-10-01T04:03:00Z</dcterms:modified>
</cp:coreProperties>
</file>