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xlsx" ContentType="application/vnd.openxmlformats-officedocument.spreadsheetml.sheet"/>
  <Override PartName="/ppt/charts/chart3.xml" ContentType="application/vnd.openxmlformats-officedocument.drawingml.char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744" r:id="rId1"/>
  </p:sldMasterIdLst>
  <p:notesMasterIdLst>
    <p:notesMasterId r:id="rId5"/>
  </p:notes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BD37D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9" autoAdjust="0"/>
    <p:restoredTop sz="94709" autoAdjust="0"/>
  </p:normalViewPr>
  <p:slideViewPr>
    <p:cSldViewPr snapToGrid="0">
      <p:cViewPr>
        <p:scale>
          <a:sx n="100" d="100"/>
          <a:sy n="100" d="100"/>
        </p:scale>
        <p:origin x="-294" y="-15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93633925" cy="9363392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Office_Excel_Worksheet1.xlsx"/><Relationship Id="rId2" Type="http://schemas.openxmlformats.org/officeDocument/2006/relationships/image" Target="../media/image5.jpeg"/><Relationship Id="rId1" Type="http://schemas.openxmlformats.org/officeDocument/2006/relationships/image" Target="../media/image4.wmf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3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title>
      <c:tx>
        <c:rich>
          <a:bodyPr/>
          <a:lstStyle/>
          <a:p>
            <a:pPr>
              <a:defRPr sz="1400">
                <a:latin typeface="Arial" pitchFamily="34" charset="0"/>
                <a:cs typeface="Arial" pitchFamily="34" charset="0"/>
              </a:defRPr>
            </a:pPr>
            <a:r>
              <a:rPr lang="mn-MN" sz="1400" dirty="0">
                <a:latin typeface="Arial" pitchFamily="34" charset="0"/>
                <a:cs typeface="Arial" pitchFamily="34" charset="0"/>
              </a:rPr>
              <a:t>Гэмт</a:t>
            </a:r>
            <a:r>
              <a:rPr lang="mn-MN" sz="1400" baseline="0" dirty="0">
                <a:latin typeface="Arial" pitchFamily="34" charset="0"/>
                <a:cs typeface="Arial" pitchFamily="34" charset="0"/>
              </a:rPr>
              <a:t> хэргийн</a:t>
            </a:r>
            <a:r>
              <a:rPr lang="en-US" sz="1400" baseline="0" dirty="0">
                <a:latin typeface="Arial" pitchFamily="34" charset="0"/>
                <a:cs typeface="Arial" pitchFamily="34" charset="0"/>
              </a:rPr>
              <a:t> </a:t>
            </a:r>
            <a:r>
              <a:rPr lang="mn-MN" sz="1400" baseline="0" dirty="0">
                <a:latin typeface="Arial" pitchFamily="34" charset="0"/>
                <a:cs typeface="Arial" pitchFamily="34" charset="0"/>
              </a:rPr>
              <a:t>тоо болон эрүүлжүүлэгдсэн хүний тоо, жил бүрийн </a:t>
            </a:r>
            <a:r>
              <a:rPr lang="mn-MN" sz="1400" baseline="0" dirty="0" smtClean="0">
                <a:latin typeface="Arial" pitchFamily="34" charset="0"/>
                <a:cs typeface="Arial" pitchFamily="34" charset="0"/>
              </a:rPr>
              <a:t>эхний </a:t>
            </a:r>
            <a:r>
              <a:rPr lang="en-US" sz="1400" baseline="0" dirty="0" smtClean="0">
                <a:latin typeface="Arial" pitchFamily="34" charset="0"/>
                <a:cs typeface="Arial" pitchFamily="34" charset="0"/>
              </a:rPr>
              <a:t>9</a:t>
            </a:r>
            <a:r>
              <a:rPr lang="mn-MN" sz="1400" baseline="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mn-MN" sz="1400" baseline="0" dirty="0" smtClean="0">
                <a:latin typeface="Arial" pitchFamily="34" charset="0"/>
                <a:cs typeface="Arial" pitchFamily="34" charset="0"/>
              </a:rPr>
              <a:t>сарын </a:t>
            </a:r>
            <a:r>
              <a:rPr lang="mn-MN" sz="1400" baseline="0" dirty="0">
                <a:latin typeface="Arial" pitchFamily="34" charset="0"/>
                <a:cs typeface="Arial" pitchFamily="34" charset="0"/>
              </a:rPr>
              <a:t>байдлаар</a:t>
            </a:r>
            <a:endParaRPr lang="en-US" sz="1400" dirty="0">
              <a:latin typeface="Arial" pitchFamily="34" charset="0"/>
              <a:cs typeface="Arial" pitchFamily="34" charset="0"/>
            </a:endParaRPr>
          </a:p>
        </c:rich>
      </c:tx>
      <c:layout/>
    </c:title>
    <c:view3D>
      <c:perspective val="30"/>
    </c:view3D>
    <c:plotArea>
      <c:layout>
        <c:manualLayout>
          <c:layoutTarget val="inner"/>
          <c:xMode val="edge"/>
          <c:yMode val="edge"/>
          <c:x val="3.0812324929972049E-2"/>
          <c:y val="0.17182539682539757"/>
          <c:w val="0.93837535014005602"/>
          <c:h val="0.59410948631421157"/>
        </c:manualLayout>
      </c:layout>
      <c:bar3DChart>
        <c:barDir val="col"/>
        <c:grouping val="standard"/>
        <c:ser>
          <c:idx val="0"/>
          <c:order val="0"/>
          <c:tx>
            <c:strRef>
              <c:f>Sheet1!$B$1</c:f>
              <c:strCache>
                <c:ptCount val="1"/>
                <c:pt idx="0">
                  <c:v>Гэмт хэрэг</c:v>
                </c:pt>
              </c:strCache>
            </c:strRef>
          </c:tx>
          <c:spPr>
            <a:blipFill>
              <a:blip xmlns:r="http://schemas.openxmlformats.org/officeDocument/2006/relationships" r:embed="rId1"/>
              <a:stretch>
                <a:fillRect/>
              </a:stretch>
            </a:blipFill>
          </c:spPr>
          <c:dLbls>
            <c:dLbl>
              <c:idx val="4"/>
              <c:layout>
                <c:manualLayout>
                  <c:x val="-5.1681584467852607E-2"/>
                  <c:y val="-3.6877428429477528E-3"/>
                </c:manualLayout>
              </c:layout>
              <c:showVal val="1"/>
            </c:dLbl>
            <c:spPr>
              <a:solidFill>
                <a:schemeClr val="accent1"/>
              </a:solidFill>
            </c:spPr>
            <c:txPr>
              <a:bodyPr/>
              <a:lstStyle/>
              <a:p>
                <a:pPr>
                  <a:defRPr sz="1200">
                    <a:latin typeface="Arial" pitchFamily="34" charset="0"/>
                    <a:cs typeface="Arial" pitchFamily="34" charset="0"/>
                  </a:defRPr>
                </a:pPr>
                <a:endParaRPr lang="en-US"/>
              </a:p>
            </c:txPr>
            <c:showVal val="1"/>
          </c:dLbls>
          <c:cat>
            <c:strRef>
              <c:f>Sheet1!$A$2:$A$5</c:f>
              <c:strCache>
                <c:ptCount val="4"/>
                <c:pt idx="0">
                  <c:v>2012-IX</c:v>
                </c:pt>
                <c:pt idx="1">
                  <c:v>2013-IX</c:v>
                </c:pt>
                <c:pt idx="2">
                  <c:v>2014-IX</c:v>
                </c:pt>
                <c:pt idx="3">
                  <c:v>2015-IX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457</c:v>
                </c:pt>
                <c:pt idx="1">
                  <c:v>540</c:v>
                </c:pt>
                <c:pt idx="2">
                  <c:v>654</c:v>
                </c:pt>
                <c:pt idx="3">
                  <c:v>597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Эрүүлжүүлэгдсэн</c:v>
                </c:pt>
              </c:strCache>
            </c:strRef>
          </c:tx>
          <c:spPr>
            <a:blipFill>
              <a:blip xmlns:r="http://schemas.openxmlformats.org/officeDocument/2006/relationships" r:embed="rId2"/>
              <a:stretch>
                <a:fillRect/>
              </a:stretch>
            </a:blipFill>
          </c:spPr>
          <c:dLbls>
            <c:spPr>
              <a:solidFill>
                <a:schemeClr val="lt1"/>
              </a:solidFill>
              <a:ln w="25400" cap="flat" cmpd="sng" algn="ctr">
                <a:solidFill>
                  <a:schemeClr val="accent3"/>
                </a:solidFill>
                <a:prstDash val="solid"/>
              </a:ln>
              <a:effectLst/>
            </c:spPr>
            <c:txPr>
              <a:bodyPr/>
              <a:lstStyle/>
              <a:p>
                <a:pPr>
                  <a:defRPr sz="1200">
                    <a:solidFill>
                      <a:schemeClr val="dk1"/>
                    </a:solidFill>
                    <a:latin typeface="Arial" pitchFamily="34" charset="0"/>
                    <a:ea typeface="+mn-ea"/>
                    <a:cs typeface="Arial" pitchFamily="34" charset="0"/>
                  </a:defRPr>
                </a:pPr>
                <a:endParaRPr lang="en-US"/>
              </a:p>
            </c:txPr>
            <c:showVal val="1"/>
          </c:dLbls>
          <c:cat>
            <c:strRef>
              <c:f>Sheet1!$A$2:$A$5</c:f>
              <c:strCache>
                <c:ptCount val="4"/>
                <c:pt idx="0">
                  <c:v>2012-IX</c:v>
                </c:pt>
                <c:pt idx="1">
                  <c:v>2013-IX</c:v>
                </c:pt>
                <c:pt idx="2">
                  <c:v>2014-IX</c:v>
                </c:pt>
                <c:pt idx="3">
                  <c:v>2015-IX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4356</c:v>
                </c:pt>
                <c:pt idx="1">
                  <c:v>4088</c:v>
                </c:pt>
                <c:pt idx="2">
                  <c:v>4179</c:v>
                </c:pt>
                <c:pt idx="3">
                  <c:v>4385</c:v>
                </c:pt>
              </c:numCache>
            </c:numRef>
          </c:val>
        </c:ser>
        <c:gapWidth val="75"/>
        <c:shape val="cylinder"/>
        <c:axId val="69059712"/>
        <c:axId val="69061248"/>
        <c:axId val="65994752"/>
      </c:bar3DChart>
      <c:catAx>
        <c:axId val="69059712"/>
        <c:scaling>
          <c:orientation val="minMax"/>
        </c:scaling>
        <c:axPos val="b"/>
        <c:numFmt formatCode="General" sourceLinked="1"/>
        <c:majorTickMark val="none"/>
        <c:tickLblPos val="nextTo"/>
        <c:spPr>
          <a:noFill/>
          <a:ln w="25400" cap="flat" cmpd="sng" algn="ctr">
            <a:solidFill>
              <a:schemeClr val="accent3"/>
            </a:solidFill>
            <a:prstDash val="solid"/>
          </a:ln>
          <a:effectLst>
            <a:outerShdw blurRad="63500" dist="25400" dir="5400000" rotWithShape="0">
              <a:srgbClr val="000000">
                <a:alpha val="43137"/>
              </a:srgbClr>
            </a:outerShdw>
          </a:effectLst>
        </c:spPr>
        <c:txPr>
          <a:bodyPr/>
          <a:lstStyle/>
          <a:p>
            <a:pPr>
              <a:defRPr sz="16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pPr>
            <a:endParaRPr lang="en-US"/>
          </a:p>
        </c:txPr>
        <c:crossAx val="69061248"/>
        <c:crosses val="autoZero"/>
        <c:auto val="1"/>
        <c:lblAlgn val="ctr"/>
        <c:lblOffset val="100"/>
      </c:catAx>
      <c:valAx>
        <c:axId val="69061248"/>
        <c:scaling>
          <c:orientation val="minMax"/>
        </c:scaling>
        <c:delete val="1"/>
        <c:axPos val="l"/>
        <c:numFmt formatCode="General" sourceLinked="1"/>
        <c:majorTickMark val="none"/>
        <c:tickLblPos val="none"/>
        <c:crossAx val="69059712"/>
        <c:crosses val="autoZero"/>
        <c:crossBetween val="between"/>
      </c:valAx>
      <c:serAx>
        <c:axId val="65994752"/>
        <c:scaling>
          <c:orientation val="minMax"/>
        </c:scaling>
        <c:delete val="1"/>
        <c:axPos val="b"/>
        <c:tickLblPos val="none"/>
        <c:crossAx val="69061248"/>
        <c:crosses val="autoZero"/>
      </c:serAx>
    </c:plotArea>
    <c:legend>
      <c:legendPos val="b"/>
      <c:layout>
        <c:manualLayout>
          <c:xMode val="edge"/>
          <c:yMode val="edge"/>
          <c:x val="1.3288312919218465E-2"/>
          <c:y val="0.85284558180227477"/>
          <c:w val="0.98671170587981438"/>
          <c:h val="7.6491688538932803E-2"/>
        </c:manualLayout>
      </c:layout>
      <c:txPr>
        <a:bodyPr/>
        <a:lstStyle/>
        <a:p>
          <a:pPr>
            <a:defRPr sz="1400">
              <a:latin typeface="Arial" pitchFamily="34" charset="0"/>
              <a:cs typeface="Arial" pitchFamily="34" charset="0"/>
            </a:defRPr>
          </a:pPr>
          <a:endParaRPr lang="en-US"/>
        </a:p>
      </c:txPr>
    </c:legend>
    <c:plotVisOnly val="1"/>
  </c:chart>
  <c:externalData r:id="rId3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title>
      <c:tx>
        <c:rich>
          <a:bodyPr/>
          <a:lstStyle/>
          <a:p>
            <a:pPr>
              <a:defRPr sz="1200">
                <a:latin typeface="Arial" pitchFamily="34" charset="0"/>
                <a:cs typeface="Arial" pitchFamily="34" charset="0"/>
              </a:defRPr>
            </a:pPr>
            <a:r>
              <a:rPr lang="mn-MN" sz="1200" dirty="0">
                <a:latin typeface="Arial" pitchFamily="34" charset="0"/>
                <a:cs typeface="Arial" pitchFamily="34" charset="0"/>
              </a:rPr>
              <a:t>Гэмт</a:t>
            </a:r>
            <a:r>
              <a:rPr lang="mn-MN" sz="1200" baseline="0" dirty="0">
                <a:latin typeface="Arial" pitchFamily="34" charset="0"/>
                <a:cs typeface="Arial" pitchFamily="34" charset="0"/>
              </a:rPr>
              <a:t> хэргийн</a:t>
            </a:r>
            <a:r>
              <a:rPr lang="en-US" sz="1200" baseline="0" dirty="0">
                <a:latin typeface="Arial" pitchFamily="34" charset="0"/>
                <a:cs typeface="Arial" pitchFamily="34" charset="0"/>
              </a:rPr>
              <a:t> </a:t>
            </a:r>
            <a:r>
              <a:rPr lang="mn-MN" sz="1200" baseline="0" dirty="0">
                <a:latin typeface="Arial" pitchFamily="34" charset="0"/>
                <a:cs typeface="Arial" pitchFamily="34" charset="0"/>
              </a:rPr>
              <a:t>тоо болон эрүүлжүүлэгдсэн хүний тоо, </a:t>
            </a:r>
            <a:r>
              <a:rPr lang="mn-MN" sz="1200" baseline="0" dirty="0" smtClean="0">
                <a:latin typeface="Arial" pitchFamily="34" charset="0"/>
                <a:cs typeface="Arial" pitchFamily="34" charset="0"/>
              </a:rPr>
              <a:t>2015 </a:t>
            </a:r>
            <a:r>
              <a:rPr lang="mn-MN" sz="1200" baseline="0" dirty="0">
                <a:latin typeface="Arial" pitchFamily="34" charset="0"/>
                <a:cs typeface="Arial" pitchFamily="34" charset="0"/>
              </a:rPr>
              <a:t>оны </a:t>
            </a:r>
            <a:r>
              <a:rPr lang="en-US" sz="1200" baseline="0" dirty="0" smtClean="0">
                <a:latin typeface="Arial" pitchFamily="34" charset="0"/>
                <a:cs typeface="Arial" pitchFamily="34" charset="0"/>
              </a:rPr>
              <a:t>3</a:t>
            </a:r>
            <a:r>
              <a:rPr lang="mn-MN" sz="1200" baseline="0" dirty="0" smtClean="0">
                <a:latin typeface="Arial" pitchFamily="34" charset="0"/>
                <a:cs typeface="Arial" pitchFamily="34" charset="0"/>
              </a:rPr>
              <a:t>-р </a:t>
            </a:r>
            <a:r>
              <a:rPr lang="mn-MN" sz="1200" baseline="0" dirty="0">
                <a:latin typeface="Arial" pitchFamily="34" charset="0"/>
                <a:cs typeface="Arial" pitchFamily="34" charset="0"/>
              </a:rPr>
              <a:t>улирлын байдлаар</a:t>
            </a:r>
            <a:endParaRPr lang="en-US" sz="1200" dirty="0">
              <a:latin typeface="Arial" pitchFamily="34" charset="0"/>
              <a:cs typeface="Arial" pitchFamily="34" charset="0"/>
            </a:endParaRPr>
          </a:p>
        </c:rich>
      </c:tx>
      <c:layout>
        <c:manualLayout>
          <c:xMode val="edge"/>
          <c:yMode val="edge"/>
          <c:x val="0.10223684429022201"/>
          <c:y val="4.0436606181569912E-2"/>
        </c:manualLayout>
      </c:layout>
    </c:title>
    <c:plotArea>
      <c:layout>
        <c:manualLayout>
          <c:layoutTarget val="inner"/>
          <c:xMode val="edge"/>
          <c:yMode val="edge"/>
          <c:x val="3.0812324929972011E-2"/>
          <c:y val="0.20855645864481423"/>
          <c:w val="0.93837535014005602"/>
          <c:h val="0.52271886824807634"/>
        </c:manualLayout>
      </c:layout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Гэмт хэрэг</c:v>
                </c:pt>
              </c:strCache>
            </c:strRef>
          </c:tx>
          <c:dLbls>
            <c:spPr>
              <a:solidFill>
                <a:schemeClr val="lt1"/>
              </a:solidFill>
              <a:ln w="25400" cap="flat" cmpd="sng" algn="ctr">
                <a:solidFill>
                  <a:schemeClr val="accent4"/>
                </a:solidFill>
                <a:prstDash val="solid"/>
              </a:ln>
              <a:effectLst/>
            </c:spPr>
            <c:txPr>
              <a:bodyPr/>
              <a:lstStyle/>
              <a:p>
                <a:pPr>
                  <a:defRPr sz="1200">
                    <a:solidFill>
                      <a:schemeClr val="dk1"/>
                    </a:solidFill>
                    <a:latin typeface="Arial" pitchFamily="34" charset="0"/>
                    <a:ea typeface="+mn-ea"/>
                    <a:cs typeface="Arial" pitchFamily="34" charset="0"/>
                  </a:defRPr>
                </a:pPr>
                <a:endParaRPr lang="en-US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2015-VII</c:v>
                </c:pt>
                <c:pt idx="1">
                  <c:v>2015-VIII</c:v>
                </c:pt>
                <c:pt idx="2">
                  <c:v>2015-IX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533</c:v>
                </c:pt>
                <c:pt idx="1">
                  <c:v>544</c:v>
                </c:pt>
                <c:pt idx="2">
                  <c:v>597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Эрүүлжүүлэгдсэн</c:v>
                </c:pt>
              </c:strCache>
            </c:strRef>
          </c:tx>
          <c:dLbls>
            <c:spPr>
              <a:solidFill>
                <a:schemeClr val="lt1"/>
              </a:solidFill>
              <a:ln w="25400" cap="flat" cmpd="sng" algn="ctr">
                <a:solidFill>
                  <a:schemeClr val="accent3"/>
                </a:solidFill>
                <a:prstDash val="solid"/>
              </a:ln>
              <a:effectLst/>
            </c:spPr>
            <c:txPr>
              <a:bodyPr/>
              <a:lstStyle/>
              <a:p>
                <a:pPr>
                  <a:defRPr sz="1200">
                    <a:solidFill>
                      <a:schemeClr val="dk1"/>
                    </a:solidFill>
                    <a:latin typeface="Arial" pitchFamily="34" charset="0"/>
                    <a:ea typeface="+mn-ea"/>
                    <a:cs typeface="Arial" pitchFamily="34" charset="0"/>
                  </a:defRPr>
                </a:pPr>
                <a:endParaRPr lang="en-US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2015-VII</c:v>
                </c:pt>
                <c:pt idx="1">
                  <c:v>2015-VIII</c:v>
                </c:pt>
                <c:pt idx="2">
                  <c:v>2015-IX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>
                  <c:v>3431</c:v>
                </c:pt>
                <c:pt idx="1">
                  <c:v>3888</c:v>
                </c:pt>
                <c:pt idx="2">
                  <c:v>4385</c:v>
                </c:pt>
              </c:numCache>
            </c:numRef>
          </c:val>
        </c:ser>
        <c:gapWidth val="75"/>
        <c:overlap val="-25"/>
        <c:axId val="28559232"/>
        <c:axId val="28560768"/>
      </c:barChart>
      <c:catAx>
        <c:axId val="28559232"/>
        <c:scaling>
          <c:orientation val="minMax"/>
        </c:scaling>
        <c:axPos val="b"/>
        <c:numFmt formatCode="General" sourceLinked="1"/>
        <c:majorTickMark val="none"/>
        <c:tickLblPos val="nextTo"/>
        <c:spPr>
          <a:noFill/>
          <a:ln w="25400" cap="flat" cmpd="sng" algn="ctr">
            <a:solidFill>
              <a:schemeClr val="dk1"/>
            </a:solidFill>
            <a:prstDash val="solid"/>
          </a:ln>
          <a:effectLst>
            <a:outerShdw blurRad="63500" dist="25400" dir="5400000" rotWithShape="0">
              <a:srgbClr val="000000">
                <a:alpha val="43137"/>
              </a:srgbClr>
            </a:outerShdw>
          </a:effectLst>
        </c:spPr>
        <c:txPr>
          <a:bodyPr/>
          <a:lstStyle/>
          <a:p>
            <a:pPr>
              <a:defRPr sz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pPr>
            <a:endParaRPr lang="en-US"/>
          </a:p>
        </c:txPr>
        <c:crossAx val="28560768"/>
        <c:crosses val="autoZero"/>
        <c:auto val="1"/>
        <c:lblAlgn val="ctr"/>
        <c:lblOffset val="100"/>
      </c:catAx>
      <c:valAx>
        <c:axId val="28560768"/>
        <c:scaling>
          <c:orientation val="minMax"/>
        </c:scaling>
        <c:delete val="1"/>
        <c:axPos val="l"/>
        <c:numFmt formatCode="General" sourceLinked="1"/>
        <c:majorTickMark val="none"/>
        <c:tickLblPos val="none"/>
        <c:crossAx val="28559232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1.3288312919218465E-2"/>
          <c:y val="0.89763713185992278"/>
          <c:w val="0.98499726596674875"/>
          <c:h val="7.8553139061075763E-2"/>
        </c:manualLayout>
      </c:layout>
      <c:txPr>
        <a:bodyPr/>
        <a:lstStyle/>
        <a:p>
          <a:pPr>
            <a:defRPr sz="1200">
              <a:latin typeface="Arial" pitchFamily="34" charset="0"/>
              <a:cs typeface="Arial" pitchFamily="34" charset="0"/>
            </a:defRPr>
          </a:pPr>
          <a:endParaRPr lang="en-US"/>
        </a:p>
      </c:txPr>
    </c:legend>
    <c:plotVisOnly val="1"/>
  </c:chart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title>
      <c:tx>
        <c:rich>
          <a:bodyPr/>
          <a:lstStyle/>
          <a:p>
            <a:pPr>
              <a:defRPr sz="1200">
                <a:latin typeface="Arial" pitchFamily="34" charset="0"/>
                <a:cs typeface="Arial" pitchFamily="34" charset="0"/>
              </a:defRPr>
            </a:pPr>
            <a:r>
              <a:rPr lang="mn-MN" sz="1200" dirty="0">
                <a:latin typeface="Arial" pitchFamily="34" charset="0"/>
                <a:cs typeface="Arial" pitchFamily="34" charset="0"/>
              </a:rPr>
              <a:t>Гэмт</a:t>
            </a:r>
            <a:r>
              <a:rPr lang="mn-MN" sz="1200" baseline="0" dirty="0">
                <a:latin typeface="Arial" pitchFamily="34" charset="0"/>
                <a:cs typeface="Arial" pitchFamily="34" charset="0"/>
              </a:rPr>
              <a:t> хэргийн</a:t>
            </a:r>
            <a:r>
              <a:rPr lang="en-US" sz="1200" baseline="0" dirty="0">
                <a:latin typeface="Arial" pitchFamily="34" charset="0"/>
                <a:cs typeface="Arial" pitchFamily="34" charset="0"/>
              </a:rPr>
              <a:t> </a:t>
            </a:r>
            <a:r>
              <a:rPr lang="mn-MN" sz="1200" baseline="0" dirty="0">
                <a:latin typeface="Arial" pitchFamily="34" charset="0"/>
                <a:cs typeface="Arial" pitchFamily="34" charset="0"/>
              </a:rPr>
              <a:t>тоо болон эрүүлжүүлэгдсэн хүний тоо, 2014 оны </a:t>
            </a:r>
            <a:r>
              <a:rPr lang="en-US" sz="1200" baseline="0" dirty="0" smtClean="0">
                <a:latin typeface="Arial" pitchFamily="34" charset="0"/>
                <a:cs typeface="Arial" pitchFamily="34" charset="0"/>
              </a:rPr>
              <a:t>3</a:t>
            </a:r>
            <a:r>
              <a:rPr lang="mn-MN" sz="1200" baseline="0" dirty="0" smtClean="0">
                <a:latin typeface="Arial" pitchFamily="34" charset="0"/>
                <a:cs typeface="Arial" pitchFamily="34" charset="0"/>
              </a:rPr>
              <a:t>-р </a:t>
            </a:r>
            <a:r>
              <a:rPr lang="mn-MN" sz="1200" baseline="0" dirty="0">
                <a:latin typeface="Arial" pitchFamily="34" charset="0"/>
                <a:cs typeface="Arial" pitchFamily="34" charset="0"/>
              </a:rPr>
              <a:t>улирлын байдлаар</a:t>
            </a:r>
            <a:endParaRPr lang="en-US" sz="1200" dirty="0">
              <a:latin typeface="Arial" pitchFamily="34" charset="0"/>
              <a:cs typeface="Arial" pitchFamily="34" charset="0"/>
            </a:endParaRPr>
          </a:p>
        </c:rich>
      </c:tx>
      <c:layout/>
    </c:title>
    <c:plotArea>
      <c:layout>
        <c:manualLayout>
          <c:layoutTarget val="inner"/>
          <c:xMode val="edge"/>
          <c:yMode val="edge"/>
          <c:x val="2.9050992139853061E-2"/>
          <c:y val="0.22611035729619372"/>
          <c:w val="0.93837535014005602"/>
          <c:h val="0.47655555092598462"/>
        </c:manualLayout>
      </c:layout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Гэмт хэрэг</c:v>
                </c:pt>
              </c:strCache>
            </c:strRef>
          </c:tx>
          <c:dLbls>
            <c:spPr>
              <a:solidFill>
                <a:schemeClr val="lt1"/>
              </a:solidFill>
              <a:ln w="25400" cap="flat" cmpd="sng" algn="ctr">
                <a:solidFill>
                  <a:schemeClr val="accent2"/>
                </a:solidFill>
                <a:prstDash val="solid"/>
              </a:ln>
              <a:effectLst/>
            </c:spPr>
            <c:txPr>
              <a:bodyPr/>
              <a:lstStyle/>
              <a:p>
                <a:pPr>
                  <a:defRPr sz="1100">
                    <a:solidFill>
                      <a:schemeClr val="dk1"/>
                    </a:solidFill>
                    <a:latin typeface="Arial" pitchFamily="34" charset="0"/>
                    <a:ea typeface="+mn-ea"/>
                    <a:cs typeface="Arial" pitchFamily="34" charset="0"/>
                  </a:defRPr>
                </a:pPr>
                <a:endParaRPr lang="en-US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2014-VII</c:v>
                </c:pt>
                <c:pt idx="1">
                  <c:v>2014-VIII</c:v>
                </c:pt>
                <c:pt idx="2">
                  <c:v>2014-IX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533</c:v>
                </c:pt>
                <c:pt idx="1">
                  <c:v>587</c:v>
                </c:pt>
                <c:pt idx="2">
                  <c:v>654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Эрүүлжүүлэгдсэн</c:v>
                </c:pt>
              </c:strCache>
            </c:strRef>
          </c:tx>
          <c:dLbls>
            <c:spPr>
              <a:solidFill>
                <a:schemeClr val="lt1"/>
              </a:solidFill>
              <a:ln w="25400" cap="flat" cmpd="sng" algn="ctr">
                <a:solidFill>
                  <a:schemeClr val="dk1"/>
                </a:solidFill>
                <a:prstDash val="solid"/>
              </a:ln>
              <a:effectLst/>
            </c:spPr>
            <c:txPr>
              <a:bodyPr/>
              <a:lstStyle/>
              <a:p>
                <a:pPr>
                  <a:defRPr sz="1100">
                    <a:solidFill>
                      <a:schemeClr val="dk1"/>
                    </a:solidFill>
                    <a:latin typeface="Arial" pitchFamily="34" charset="0"/>
                    <a:ea typeface="+mn-ea"/>
                    <a:cs typeface="Arial" pitchFamily="34" charset="0"/>
                  </a:defRPr>
                </a:pPr>
                <a:endParaRPr lang="en-US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2014-VII</c:v>
                </c:pt>
                <c:pt idx="1">
                  <c:v>2014-VIII</c:v>
                </c:pt>
                <c:pt idx="2">
                  <c:v>2014-IX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>
                  <c:v>3208</c:v>
                </c:pt>
                <c:pt idx="1">
                  <c:v>3612</c:v>
                </c:pt>
                <c:pt idx="2">
                  <c:v>4179</c:v>
                </c:pt>
              </c:numCache>
            </c:numRef>
          </c:val>
        </c:ser>
        <c:gapWidth val="75"/>
        <c:overlap val="-25"/>
        <c:axId val="28624768"/>
        <c:axId val="28626304"/>
      </c:barChart>
      <c:catAx>
        <c:axId val="28624768"/>
        <c:scaling>
          <c:orientation val="minMax"/>
        </c:scaling>
        <c:axPos val="b"/>
        <c:numFmt formatCode="General" sourceLinked="1"/>
        <c:majorTickMark val="none"/>
        <c:tickLblPos val="nextTo"/>
        <c:spPr>
          <a:noFill/>
          <a:ln w="25400" cap="flat" cmpd="sng" algn="ctr">
            <a:solidFill>
              <a:schemeClr val="dk1"/>
            </a:solidFill>
            <a:prstDash val="solid"/>
          </a:ln>
          <a:effectLst>
            <a:outerShdw blurRad="63500" dist="25400" dir="5400000" rotWithShape="0">
              <a:srgbClr val="000000">
                <a:alpha val="43137"/>
              </a:srgbClr>
            </a:outerShdw>
          </a:effectLst>
        </c:spPr>
        <c:txPr>
          <a:bodyPr/>
          <a:lstStyle/>
          <a:p>
            <a:pPr>
              <a:defRPr sz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pPr>
            <a:endParaRPr lang="en-US"/>
          </a:p>
        </c:txPr>
        <c:crossAx val="28626304"/>
        <c:crosses val="autoZero"/>
        <c:auto val="1"/>
        <c:lblAlgn val="ctr"/>
        <c:lblOffset val="100"/>
      </c:catAx>
      <c:valAx>
        <c:axId val="28626304"/>
        <c:scaling>
          <c:orientation val="minMax"/>
        </c:scaling>
        <c:delete val="1"/>
        <c:axPos val="l"/>
        <c:numFmt formatCode="General" sourceLinked="1"/>
        <c:majorTickMark val="none"/>
        <c:tickLblPos val="none"/>
        <c:crossAx val="28624768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1.3288312919218465E-2"/>
          <c:y val="0.89763713185992255"/>
          <c:w val="0.98499726596674841"/>
          <c:h val="7.8553139061075763E-2"/>
        </c:manualLayout>
      </c:layout>
      <c:txPr>
        <a:bodyPr/>
        <a:lstStyle/>
        <a:p>
          <a:pPr>
            <a:defRPr sz="1200">
              <a:latin typeface="Arial" pitchFamily="34" charset="0"/>
              <a:cs typeface="Arial" pitchFamily="34" charset="0"/>
            </a:defRPr>
          </a:pPr>
          <a:endParaRPr lang="en-US"/>
        </a:p>
      </c:txPr>
    </c:legend>
    <c:plotVisOnly val="1"/>
  </c:chart>
  <c:externalData r:id="rId1"/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99C38C2-6927-482D-BE62-B612F6EEBD95}" type="datetimeFigureOut">
              <a:rPr lang="en-US" smtClean="0"/>
              <a:pPr/>
              <a:t>10/21/2015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A71709C-6311-4B87-A0C0-16880A6F9DD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71709C-6311-4B87-A0C0-16880A6F9DD1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10/21/2015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10/21/2015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10/21/2015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10/21/2015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10/21/2015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10/21/2015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10/21/2015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10/21/2015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10/21/2015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10/21/2015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10/21/2015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96C254EB-4FF8-419E-89B8-429B34024A96}" type="datetimeFigureOut">
              <a:rPr lang="en-US" smtClean="0"/>
              <a:pPr/>
              <a:t>10/21/2015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7.xml"/><Relationship Id="rId5" Type="http://schemas.openxmlformats.org/officeDocument/2006/relationships/chart" Target="../charts/chart3.xml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Statistik logo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298619"/>
            <a:ext cx="945223" cy="861457"/>
          </a:xfrm>
          <a:prstGeom prst="rect">
            <a:avLst/>
          </a:prstGeom>
          <a:noFill/>
        </p:spPr>
      </p:pic>
      <p:cxnSp>
        <p:nvCxnSpPr>
          <p:cNvPr id="11" name="Straight Connector 10"/>
          <p:cNvCxnSpPr/>
          <p:nvPr/>
        </p:nvCxnSpPr>
        <p:spPr>
          <a:xfrm>
            <a:off x="1068512" y="811658"/>
            <a:ext cx="7530958" cy="10275"/>
          </a:xfrm>
          <a:prstGeom prst="line">
            <a:avLst/>
          </a:prstGeom>
          <a:ln w="25400"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itle 6"/>
          <p:cNvSpPr txBox="1">
            <a:spLocks/>
          </p:cNvSpPr>
          <p:nvPr/>
        </p:nvSpPr>
        <p:spPr bwMode="auto">
          <a:xfrm>
            <a:off x="1219200" y="1998663"/>
            <a:ext cx="7186613" cy="2416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0" hangingPunct="0"/>
            <a:r>
              <a:rPr lang="mn-MN" sz="4000" b="1" dirty="0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Дархан-Уул аймгийн </a:t>
            </a:r>
          </a:p>
          <a:p>
            <a:pPr algn="ctr" eaLnBrk="0" hangingPunct="0"/>
            <a:r>
              <a:rPr lang="mn-MN" sz="4000" b="1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гэмт хэргийн инфографик</a:t>
            </a:r>
            <a:endParaRPr lang="mn-MN" sz="3200" b="1" dirty="0">
              <a:solidFill>
                <a:srgbClr val="0070C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15" name="Title 6"/>
          <p:cNvSpPr txBox="1">
            <a:spLocks/>
          </p:cNvSpPr>
          <p:nvPr/>
        </p:nvSpPr>
        <p:spPr bwMode="auto">
          <a:xfrm>
            <a:off x="1474342" y="425005"/>
            <a:ext cx="7186613" cy="3250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 eaLnBrk="0" hangingPunct="0"/>
            <a:r>
              <a:rPr lang="mn-MN" sz="1600" b="1" dirty="0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ДАРХАН-УУЛ АЙМГИЙН СТАТИСТИКИЙН ХЭЛТЭС</a:t>
            </a:r>
            <a:endParaRPr lang="mn-MN" sz="1600" b="1" dirty="0">
              <a:solidFill>
                <a:srgbClr val="0070C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cxnSp>
        <p:nvCxnSpPr>
          <p:cNvPr id="17" name="Straight Connector 16"/>
          <p:cNvCxnSpPr/>
          <p:nvPr/>
        </p:nvCxnSpPr>
        <p:spPr>
          <a:xfrm>
            <a:off x="1078786" y="6400800"/>
            <a:ext cx="7572054" cy="1588"/>
          </a:xfrm>
          <a:prstGeom prst="line">
            <a:avLst/>
          </a:prstGeom>
          <a:ln w="22225"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itle 6"/>
          <p:cNvSpPr txBox="1">
            <a:spLocks/>
          </p:cNvSpPr>
          <p:nvPr/>
        </p:nvSpPr>
        <p:spPr bwMode="auto">
          <a:xfrm>
            <a:off x="1258585" y="6431622"/>
            <a:ext cx="7351159" cy="2829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 eaLnBrk="0" hangingPunct="0"/>
            <a:r>
              <a:rPr lang="mn-MN" sz="1600" b="1" dirty="0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Вэб: </a:t>
            </a:r>
            <a:r>
              <a:rPr lang="en-US" sz="1600" b="1" dirty="0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www.darkhan-uul@nso.mn</a:t>
            </a:r>
            <a:endParaRPr lang="mn-MN" sz="1600" b="1" dirty="0">
              <a:solidFill>
                <a:srgbClr val="0070C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</p:spTree>
  </p:cSld>
  <p:clrMapOvr>
    <a:masterClrMapping/>
  </p:clrMapOvr>
  <p:transition>
    <p:wedg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/>
          <p:nvPr/>
        </p:nvGraphicFramePr>
        <p:xfrm>
          <a:off x="1564979" y="1657572"/>
          <a:ext cx="6880594" cy="344384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3" name="Picture 2" descr="Statistik logo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0" y="298619"/>
            <a:ext cx="945223" cy="861457"/>
          </a:xfrm>
          <a:prstGeom prst="rect">
            <a:avLst/>
          </a:prstGeom>
          <a:noFill/>
        </p:spPr>
      </p:pic>
      <p:cxnSp>
        <p:nvCxnSpPr>
          <p:cNvPr id="4" name="Straight Connector 3"/>
          <p:cNvCxnSpPr/>
          <p:nvPr/>
        </p:nvCxnSpPr>
        <p:spPr>
          <a:xfrm>
            <a:off x="1068512" y="811658"/>
            <a:ext cx="7530958" cy="10275"/>
          </a:xfrm>
          <a:prstGeom prst="line">
            <a:avLst/>
          </a:prstGeom>
          <a:ln w="25400"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itle 6"/>
          <p:cNvSpPr txBox="1">
            <a:spLocks/>
          </p:cNvSpPr>
          <p:nvPr/>
        </p:nvSpPr>
        <p:spPr bwMode="auto">
          <a:xfrm>
            <a:off x="1474342" y="425005"/>
            <a:ext cx="7186613" cy="3250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 eaLnBrk="0" hangingPunct="0"/>
            <a:r>
              <a:rPr lang="mn-MN" sz="1600" b="1" dirty="0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ДАРХАН-УУЛ АЙМГИЙН СТАТИСТИКИЙН ХЭЛТЭС</a:t>
            </a:r>
            <a:endParaRPr lang="mn-MN" sz="1600" b="1" dirty="0">
              <a:solidFill>
                <a:srgbClr val="0070C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/>
          <p:nvPr/>
        </p:nvGraphicFramePr>
        <p:xfrm>
          <a:off x="1408806" y="1193062"/>
          <a:ext cx="7077969" cy="219850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cxnSp>
        <p:nvCxnSpPr>
          <p:cNvPr id="6" name="Straight Connector 5"/>
          <p:cNvCxnSpPr/>
          <p:nvPr/>
        </p:nvCxnSpPr>
        <p:spPr>
          <a:xfrm>
            <a:off x="1068512" y="811658"/>
            <a:ext cx="7530958" cy="10275"/>
          </a:xfrm>
          <a:prstGeom prst="line">
            <a:avLst/>
          </a:prstGeom>
          <a:ln w="25400"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Picture 6" descr="Statistik logo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298619"/>
            <a:ext cx="945223" cy="861457"/>
          </a:xfrm>
          <a:prstGeom prst="rect">
            <a:avLst/>
          </a:prstGeom>
          <a:noFill/>
        </p:spPr>
      </p:pic>
      <p:sp>
        <p:nvSpPr>
          <p:cNvPr id="8" name="Title 6"/>
          <p:cNvSpPr txBox="1">
            <a:spLocks/>
          </p:cNvSpPr>
          <p:nvPr/>
        </p:nvSpPr>
        <p:spPr bwMode="auto">
          <a:xfrm>
            <a:off x="1474342" y="425005"/>
            <a:ext cx="7186613" cy="3250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 eaLnBrk="0" hangingPunct="0"/>
            <a:r>
              <a:rPr lang="mn-MN" sz="1600" b="1" dirty="0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ДАРХАН-УУЛ АЙМГИЙН СТАТИСТИКИЙН ХЭЛТЭС</a:t>
            </a:r>
            <a:endParaRPr lang="mn-MN" sz="1600" b="1" dirty="0">
              <a:solidFill>
                <a:srgbClr val="0070C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cxnSp>
        <p:nvCxnSpPr>
          <p:cNvPr id="11" name="Straight Connector 10"/>
          <p:cNvCxnSpPr/>
          <p:nvPr/>
        </p:nvCxnSpPr>
        <p:spPr>
          <a:xfrm flipV="1">
            <a:off x="1160721" y="3705446"/>
            <a:ext cx="7620000" cy="11113"/>
          </a:xfrm>
          <a:prstGeom prst="line">
            <a:avLst/>
          </a:prstGeom>
          <a:ln>
            <a:solidFill>
              <a:srgbClr val="C0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803258" y="3446721"/>
            <a:ext cx="4556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3" name="Chart 12"/>
          <p:cNvGraphicFramePr/>
          <p:nvPr/>
        </p:nvGraphicFramePr>
        <p:xfrm>
          <a:off x="1543050" y="4183911"/>
          <a:ext cx="7210425" cy="22080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243</TotalTime>
  <Words>63</Words>
  <Application>Microsoft Office PowerPoint</Application>
  <PresentationFormat>On-screen Show (4:3)</PresentationFormat>
  <Paragraphs>10</Paragraphs>
  <Slides>3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Solstice</vt:lpstr>
      <vt:lpstr>Slide 1</vt:lpstr>
      <vt:lpstr>Slide 2</vt:lpstr>
      <vt:lpstr>Slide 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ariunbayar</cp:lastModifiedBy>
  <cp:revision>43</cp:revision>
  <dcterms:created xsi:type="dcterms:W3CDTF">2015-01-14T09:22:32Z</dcterms:created>
  <dcterms:modified xsi:type="dcterms:W3CDTF">2015-10-21T01:41:08Z</dcterms:modified>
</cp:coreProperties>
</file>