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44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 snapToGrid="0">
      <p:cViewPr>
        <p:scale>
          <a:sx n="100" d="100"/>
          <a:sy n="100" d="100"/>
        </p:scale>
        <p:origin x="-516" y="6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1.xlsx"/><Relationship Id="rId2" Type="http://schemas.openxmlformats.org/officeDocument/2006/relationships/image" Target="../media/image5.jpeg"/><Relationship Id="rId1" Type="http://schemas.openxmlformats.org/officeDocument/2006/relationships/image" Target="../media/image4.wmf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4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тоо болон эрүүлжүүлэгдсэн хүний тоо, жил бүрийн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эхний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 сарын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байдлаар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view3D>
      <c:perspective val="30"/>
    </c:view3D>
    <c:plotArea>
      <c:layout>
        <c:manualLayout>
          <c:layoutTarget val="inner"/>
          <c:xMode val="edge"/>
          <c:yMode val="edge"/>
          <c:x val="3.0812324929972067E-2"/>
          <c:y val="0.17182539682539774"/>
          <c:w val="0.93837535014005602"/>
          <c:h val="0.59410948631421201"/>
        </c:manualLayout>
      </c:layout>
      <c:bar3DChart>
        <c:barDir val="col"/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4"/>
              <c:layout>
                <c:manualLayout>
                  <c:x val="-5.1681584467852607E-2"/>
                  <c:y val="-3.6877428429477588E-3"/>
                </c:manualLayout>
              </c:layout>
              <c:showVal val="1"/>
            </c:dLbl>
            <c:spPr>
              <a:solidFill>
                <a:schemeClr val="accent1"/>
              </a:solidFill>
            </c:spPr>
            <c:txPr>
              <a:bodyPr/>
              <a:lstStyle/>
              <a:p>
                <a:pPr>
                  <a:defRPr sz="12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2014-IX</c:v>
                </c:pt>
                <c:pt idx="1">
                  <c:v>2015-IX</c:v>
                </c:pt>
                <c:pt idx="2">
                  <c:v>2016-IX</c:v>
                </c:pt>
                <c:pt idx="3">
                  <c:v>2017-IX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654</c:v>
                </c:pt>
                <c:pt idx="1">
                  <c:v>597</c:v>
                </c:pt>
                <c:pt idx="2">
                  <c:v>511</c:v>
                </c:pt>
                <c:pt idx="3">
                  <c:v>582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2014-IX</c:v>
                </c:pt>
                <c:pt idx="1">
                  <c:v>2015-IX</c:v>
                </c:pt>
                <c:pt idx="2">
                  <c:v>2016-IX</c:v>
                </c:pt>
                <c:pt idx="3">
                  <c:v>2017-IX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4179</c:v>
                </c:pt>
                <c:pt idx="1">
                  <c:v>4385</c:v>
                </c:pt>
                <c:pt idx="2">
                  <c:v>4613</c:v>
                </c:pt>
                <c:pt idx="3">
                  <c:v>3325</c:v>
                </c:pt>
              </c:numCache>
            </c:numRef>
          </c:val>
        </c:ser>
        <c:gapWidth val="75"/>
        <c:shape val="cylinder"/>
        <c:axId val="88498944"/>
        <c:axId val="88500480"/>
        <c:axId val="71601664"/>
      </c:bar3DChart>
      <c:catAx>
        <c:axId val="8849894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3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6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88500480"/>
        <c:crosses val="autoZero"/>
        <c:auto val="1"/>
        <c:lblAlgn val="ctr"/>
        <c:lblOffset val="100"/>
      </c:catAx>
      <c:valAx>
        <c:axId val="88500480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88498944"/>
        <c:crosses val="autoZero"/>
        <c:crossBetween val="between"/>
      </c:valAx>
      <c:serAx>
        <c:axId val="71601664"/>
        <c:scaling>
          <c:orientation val="minMax"/>
        </c:scaling>
        <c:delete val="1"/>
        <c:axPos val="b"/>
        <c:tickLblPos val="none"/>
        <c:crossAx val="88500480"/>
        <c:crosses val="autoZero"/>
      </c:serAx>
    </c:plotArea>
    <c:legend>
      <c:legendPos val="b"/>
      <c:layout>
        <c:manualLayout>
          <c:xMode val="edge"/>
          <c:yMode val="edge"/>
          <c:x val="1.3288312919218465E-2"/>
          <c:y val="0.85284558180227477"/>
          <c:w val="0.98671170587981438"/>
          <c:h val="7.6491688538932845E-2"/>
        </c:manualLayout>
      </c:layout>
      <c:txPr>
        <a:bodyPr/>
        <a:lstStyle/>
        <a:p>
          <a:pPr>
            <a:defRPr sz="14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r>
              <a:rPr lang="mn-MN" sz="1200" dirty="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тоо болон эрүүлжүүлэгдсэн хүний тоо,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201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оны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-р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улирлын байдлаар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0223684429022208"/>
          <c:y val="4.0436606181569912E-2"/>
        </c:manualLayout>
      </c:layout>
    </c:title>
    <c:plotArea>
      <c:layout>
        <c:manualLayout>
          <c:layoutTarget val="inner"/>
          <c:xMode val="edge"/>
          <c:yMode val="edge"/>
          <c:x val="3.0812324929972011E-2"/>
          <c:y val="0.20855645864481423"/>
          <c:w val="0.93837535014005602"/>
          <c:h val="0.5227188682480767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4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2017-VII</c:v>
                </c:pt>
                <c:pt idx="1">
                  <c:v>2017-VIII</c:v>
                </c:pt>
                <c:pt idx="2">
                  <c:v>2017-IX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421</c:v>
                </c:pt>
                <c:pt idx="1">
                  <c:v>502</c:v>
                </c:pt>
                <c:pt idx="2">
                  <c:v>582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2017-VII</c:v>
                </c:pt>
                <c:pt idx="1">
                  <c:v>2017-VIII</c:v>
                </c:pt>
                <c:pt idx="2">
                  <c:v>2017-IX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2862</c:v>
                </c:pt>
                <c:pt idx="1">
                  <c:v>3047</c:v>
                </c:pt>
                <c:pt idx="2">
                  <c:v>3325</c:v>
                </c:pt>
              </c:numCache>
            </c:numRef>
          </c:val>
        </c:ser>
        <c:gapWidth val="75"/>
        <c:overlap val="-25"/>
        <c:axId val="77755904"/>
        <c:axId val="77757440"/>
      </c:barChart>
      <c:catAx>
        <c:axId val="7775590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77757440"/>
        <c:crosses val="autoZero"/>
        <c:auto val="1"/>
        <c:lblAlgn val="ctr"/>
        <c:lblOffset val="100"/>
      </c:catAx>
      <c:valAx>
        <c:axId val="77757440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7775590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3288312919218465E-2"/>
          <c:y val="0.89763713185992244"/>
          <c:w val="0.9849972659667483"/>
          <c:h val="7.8553139061075763E-2"/>
        </c:manualLayout>
      </c:layout>
      <c:txPr>
        <a:bodyPr/>
        <a:lstStyle/>
        <a:p>
          <a:pPr>
            <a:defRPr sz="12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r>
              <a:rPr lang="mn-MN" sz="1200" dirty="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тоо болон эрүүлжүүлэгдсэн хүний тоо,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201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оны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-р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улирлын байдлаар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0223684429022212"/>
          <c:y val="4.0436606181569912E-2"/>
        </c:manualLayout>
      </c:layout>
    </c:title>
    <c:plotArea>
      <c:layout>
        <c:manualLayout>
          <c:layoutTarget val="inner"/>
          <c:xMode val="edge"/>
          <c:yMode val="edge"/>
          <c:x val="3.0812324929972011E-2"/>
          <c:y val="0.20855645864481423"/>
          <c:w val="0.93837535014005602"/>
          <c:h val="0.5227188682480770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4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2016-VII</c:v>
                </c:pt>
                <c:pt idx="1">
                  <c:v>2016-VIII</c:v>
                </c:pt>
                <c:pt idx="2">
                  <c:v>2016-IX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406</c:v>
                </c:pt>
                <c:pt idx="1">
                  <c:v>456</c:v>
                </c:pt>
                <c:pt idx="2">
                  <c:v>511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2016-VII</c:v>
                </c:pt>
                <c:pt idx="1">
                  <c:v>2016-VIII</c:v>
                </c:pt>
                <c:pt idx="2">
                  <c:v>2016-IX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3727</c:v>
                </c:pt>
                <c:pt idx="1">
                  <c:v>4041</c:v>
                </c:pt>
                <c:pt idx="2">
                  <c:v>4613</c:v>
                </c:pt>
              </c:numCache>
            </c:numRef>
          </c:val>
        </c:ser>
        <c:gapWidth val="75"/>
        <c:overlap val="-25"/>
        <c:axId val="88430080"/>
        <c:axId val="88431616"/>
      </c:barChart>
      <c:catAx>
        <c:axId val="8843008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88431616"/>
        <c:crosses val="autoZero"/>
        <c:auto val="1"/>
        <c:lblAlgn val="ctr"/>
        <c:lblOffset val="100"/>
      </c:catAx>
      <c:valAx>
        <c:axId val="8843161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8843008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3288312919218465E-2"/>
          <c:y val="0.89763713185992222"/>
          <c:w val="0.98499726596674808"/>
          <c:h val="7.8553139061075763E-2"/>
        </c:manualLayout>
      </c:layout>
      <c:txPr>
        <a:bodyPr/>
        <a:lstStyle/>
        <a:p>
          <a:pPr>
            <a:defRPr sz="12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C38C2-6927-482D-BE62-B612F6EEBD95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1709C-6311-4B87-A0C0-16880A6F9D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1709C-6311-4B87-A0C0-16880A6F9DD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3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гэмт хэргийн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564979" y="1657572"/>
          <a:ext cx="6880594" cy="3443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3" name="Picture 2" descr="Statistik 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4" name="Straight Connector 3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408806" y="1193062"/>
          <a:ext cx="7077969" cy="2198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160721" y="3705446"/>
            <a:ext cx="7620000" cy="11113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3258" y="3446721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Chart 9"/>
          <p:cNvGraphicFramePr/>
          <p:nvPr/>
        </p:nvGraphicFramePr>
        <p:xfrm>
          <a:off x="1523106" y="4021987"/>
          <a:ext cx="7077969" cy="2198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258</TotalTime>
  <Words>65</Words>
  <Application>Microsoft Office PowerPoint</Application>
  <PresentationFormat>On-screen Show (4:3)</PresentationFormat>
  <Paragraphs>10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Bolor-Erdene_S</cp:lastModifiedBy>
  <cp:revision>45</cp:revision>
  <dcterms:created xsi:type="dcterms:W3CDTF">2015-01-14T09:22:32Z</dcterms:created>
  <dcterms:modified xsi:type="dcterms:W3CDTF">2017-12-13T07:46:10Z</dcterms:modified>
</cp:coreProperties>
</file>