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44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D37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09" autoAdjust="0"/>
  </p:normalViewPr>
  <p:slideViewPr>
    <p:cSldViewPr snapToGrid="0">
      <p:cViewPr>
        <p:scale>
          <a:sx n="100" d="100"/>
          <a:sy n="100" d="100"/>
        </p:scale>
        <p:origin x="-516" y="60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93633925" cy="936339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Excel_Worksheet1.xlsx"/><Relationship Id="rId2" Type="http://schemas.openxmlformats.org/officeDocument/2006/relationships/image" Target="../media/image5.jpeg"/><Relationship Id="rId1" Type="http://schemas.openxmlformats.org/officeDocument/2006/relationships/image" Target="../media/image4.wmf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400">
                <a:latin typeface="Arial" pitchFamily="34" charset="0"/>
                <a:cs typeface="Arial" pitchFamily="34" charset="0"/>
              </a:defRPr>
            </a:pPr>
            <a:r>
              <a:rPr lang="mn-MN" sz="1400" dirty="0">
                <a:latin typeface="Arial" pitchFamily="34" charset="0"/>
                <a:cs typeface="Arial" pitchFamily="34" charset="0"/>
              </a:rPr>
              <a:t>Гэмт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 хэргийн</a:t>
            </a:r>
            <a:r>
              <a:rPr lang="en-US" sz="14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тоо болон эрүүлжүүлэгдсэн хүний тоо, жил бүрийн </a:t>
            </a:r>
            <a:r>
              <a:rPr lang="mn-MN" sz="1400" baseline="0" dirty="0" smtClean="0">
                <a:latin typeface="Arial" pitchFamily="34" charset="0"/>
                <a:cs typeface="Arial" pitchFamily="34" charset="0"/>
              </a:rPr>
              <a:t>эхний </a:t>
            </a:r>
            <a:r>
              <a:rPr lang="en-US" sz="1400" baseline="0" dirty="0" smtClean="0">
                <a:latin typeface="Arial" pitchFamily="34" charset="0"/>
                <a:cs typeface="Arial" pitchFamily="34" charset="0"/>
              </a:rPr>
              <a:t>6</a:t>
            </a:r>
            <a:r>
              <a:rPr lang="mn-MN" sz="1400" baseline="0" dirty="0" smtClean="0">
                <a:latin typeface="Arial" pitchFamily="34" charset="0"/>
                <a:cs typeface="Arial" pitchFamily="34" charset="0"/>
              </a:rPr>
              <a:t> сарын 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байдлаар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c:rich>
      </c:tx>
      <c:layout/>
    </c:title>
    <c:view3D>
      <c:perspective val="30"/>
    </c:view3D>
    <c:plotArea>
      <c:layout>
        <c:manualLayout>
          <c:layoutTarget val="inner"/>
          <c:xMode val="edge"/>
          <c:yMode val="edge"/>
          <c:x val="3.0812324929972094E-2"/>
          <c:y val="0.17182539682539794"/>
          <c:w val="0.93837535014005602"/>
          <c:h val="0.59410948631421245"/>
        </c:manualLayout>
      </c:layout>
      <c:bar3DChart>
        <c:barDir val="col"/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Гэмт хэрэг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Lbls>
            <c:dLbl>
              <c:idx val="4"/>
              <c:layout>
                <c:manualLayout>
                  <c:x val="-5.1681584467852607E-2"/>
                  <c:y val="-3.6877428429477645E-3"/>
                </c:manualLayout>
              </c:layout>
              <c:showVal val="1"/>
            </c:dLbl>
            <c:spPr>
              <a:solidFill>
                <a:schemeClr val="accent1"/>
              </a:solidFill>
            </c:spPr>
            <c:txPr>
              <a:bodyPr/>
              <a:lstStyle/>
              <a:p>
                <a:pPr>
                  <a:defRPr sz="120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2016-VI</c:v>
                </c:pt>
                <c:pt idx="1">
                  <c:v>2017-VI</c:v>
                </c:pt>
                <c:pt idx="2">
                  <c:v>2018-VI</c:v>
                </c:pt>
                <c:pt idx="3">
                  <c:v>2019-VI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367</c:v>
                </c:pt>
                <c:pt idx="1">
                  <c:v>355</c:v>
                </c:pt>
                <c:pt idx="2">
                  <c:v>443</c:v>
                </c:pt>
                <c:pt idx="3">
                  <c:v>451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Эрүүлжүүлэгдсэн</c:v>
                </c:pt>
              </c:strCache>
            </c:strRef>
          </c:tx>
          <c:spPr>
            <a:blipFill>
              <a:blip xmlns:r="http://schemas.openxmlformats.org/officeDocument/2006/relationships" r:embed="rId2"/>
              <a:stretch>
                <a:fillRect/>
              </a:stretch>
            </a:blipFill>
          </c:spPr>
          <c:dLbls>
            <c:spPr>
              <a:solidFill>
                <a:schemeClr val="lt1"/>
              </a:solidFill>
              <a:ln w="25400" cap="flat" cmpd="sng" algn="ctr">
                <a:solidFill>
                  <a:schemeClr val="accent3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2016-VI</c:v>
                </c:pt>
                <c:pt idx="1">
                  <c:v>2017-VI</c:v>
                </c:pt>
                <c:pt idx="2">
                  <c:v>2018-VI</c:v>
                </c:pt>
                <c:pt idx="3">
                  <c:v>2019-VI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3284</c:v>
                </c:pt>
                <c:pt idx="1">
                  <c:v>2783</c:v>
                </c:pt>
                <c:pt idx="2">
                  <c:v>2237</c:v>
                </c:pt>
                <c:pt idx="3">
                  <c:v>1988</c:v>
                </c:pt>
              </c:numCache>
            </c:numRef>
          </c:val>
        </c:ser>
        <c:gapWidth val="75"/>
        <c:shape val="cylinder"/>
        <c:axId val="117184768"/>
        <c:axId val="117186560"/>
        <c:axId val="117454144"/>
      </c:bar3DChart>
      <c:catAx>
        <c:axId val="117184768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accent3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6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117186560"/>
        <c:crosses val="autoZero"/>
        <c:auto val="1"/>
        <c:lblAlgn val="ctr"/>
        <c:lblOffset val="100"/>
      </c:catAx>
      <c:valAx>
        <c:axId val="117186560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117184768"/>
        <c:crosses val="autoZero"/>
        <c:crossBetween val="between"/>
      </c:valAx>
      <c:serAx>
        <c:axId val="117454144"/>
        <c:scaling>
          <c:orientation val="minMax"/>
        </c:scaling>
        <c:delete val="1"/>
        <c:axPos val="b"/>
        <c:tickLblPos val="none"/>
        <c:crossAx val="117186560"/>
        <c:crosses val="autoZero"/>
      </c:serAx>
    </c:plotArea>
    <c:legend>
      <c:legendPos val="b"/>
      <c:layout>
        <c:manualLayout>
          <c:xMode val="edge"/>
          <c:yMode val="edge"/>
          <c:x val="1.3288312919218465E-2"/>
          <c:y val="0.85284558180227477"/>
          <c:w val="0.98671170587981438"/>
          <c:h val="7.6491688538932914E-2"/>
        </c:manualLayout>
      </c:layout>
      <c:txPr>
        <a:bodyPr/>
        <a:lstStyle/>
        <a:p>
          <a:pPr>
            <a:defRPr sz="14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3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200">
                <a:latin typeface="Arial" pitchFamily="34" charset="0"/>
                <a:cs typeface="Arial" pitchFamily="34" charset="0"/>
              </a:defRPr>
            </a:pPr>
            <a:r>
              <a:rPr lang="mn-MN" sz="1200" dirty="0">
                <a:latin typeface="Arial" pitchFamily="34" charset="0"/>
                <a:cs typeface="Arial" pitchFamily="34" charset="0"/>
              </a:rPr>
              <a:t>Гэмт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 хэргийн</a:t>
            </a:r>
            <a:r>
              <a:rPr lang="en-US" sz="12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тоо болон эрүүлжүүлэгдсэн хүний тоо, 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201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8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оны 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2-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р 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улирлын байдлаар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c:rich>
      </c:tx>
      <c:layout>
        <c:manualLayout>
          <c:xMode val="edge"/>
          <c:yMode val="edge"/>
          <c:x val="0.10223681397869926"/>
          <c:y val="2.4181079060813647E-2"/>
        </c:manualLayout>
      </c:layout>
    </c:title>
    <c:plotArea>
      <c:layout>
        <c:manualLayout>
          <c:layoutTarget val="inner"/>
          <c:xMode val="edge"/>
          <c:yMode val="edge"/>
          <c:x val="3.0812324929972011E-2"/>
          <c:y val="0.20855645864481423"/>
          <c:w val="0.93837535014005602"/>
          <c:h val="0.52271886824807723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Гэмт хэрэг</c:v>
                </c:pt>
              </c:strCache>
            </c:strRef>
          </c:tx>
          <c:dLbls>
            <c:spPr>
              <a:solidFill>
                <a:schemeClr val="lt1"/>
              </a:solidFill>
              <a:ln w="25400" cap="flat" cmpd="sng" algn="ctr">
                <a:solidFill>
                  <a:schemeClr val="accent4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2018-IV</c:v>
                </c:pt>
                <c:pt idx="1">
                  <c:v>2018-VI</c:v>
                </c:pt>
                <c:pt idx="2">
                  <c:v>2018-VI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284</c:v>
                </c:pt>
                <c:pt idx="1">
                  <c:v>367</c:v>
                </c:pt>
                <c:pt idx="2">
                  <c:v>443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Эрүүлжүүлэгдсэн</c:v>
                </c:pt>
              </c:strCache>
            </c:strRef>
          </c:tx>
          <c:dLbls>
            <c:spPr>
              <a:solidFill>
                <a:schemeClr val="lt1"/>
              </a:solidFill>
              <a:ln w="25400" cap="flat" cmpd="sng" algn="ctr">
                <a:solidFill>
                  <a:schemeClr val="accent3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2018-IV</c:v>
                </c:pt>
                <c:pt idx="1">
                  <c:v>2018-VI</c:v>
                </c:pt>
                <c:pt idx="2">
                  <c:v>2018-VI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1568</c:v>
                </c:pt>
                <c:pt idx="1">
                  <c:v>1928</c:v>
                </c:pt>
                <c:pt idx="2">
                  <c:v>2237</c:v>
                </c:pt>
              </c:numCache>
            </c:numRef>
          </c:val>
        </c:ser>
        <c:gapWidth val="75"/>
        <c:overlap val="-25"/>
        <c:axId val="129651456"/>
        <c:axId val="129652992"/>
      </c:barChart>
      <c:catAx>
        <c:axId val="129651456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129652992"/>
        <c:crosses val="autoZero"/>
        <c:auto val="1"/>
        <c:lblAlgn val="ctr"/>
        <c:lblOffset val="100"/>
      </c:catAx>
      <c:valAx>
        <c:axId val="129652992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12965145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7.2817498918121811E-4"/>
          <c:y val="0.9193110722002068"/>
          <c:w val="0.98499726596674786"/>
          <c:h val="7.8553139061075763E-2"/>
        </c:manualLayout>
      </c:layout>
      <c:txPr>
        <a:bodyPr/>
        <a:lstStyle/>
        <a:p>
          <a:pPr>
            <a:defRPr sz="12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200">
                <a:latin typeface="Arial" pitchFamily="34" charset="0"/>
                <a:cs typeface="Arial" pitchFamily="34" charset="0"/>
              </a:defRPr>
            </a:pPr>
            <a:r>
              <a:rPr lang="mn-MN" sz="1200" dirty="0">
                <a:latin typeface="Arial" pitchFamily="34" charset="0"/>
                <a:cs typeface="Arial" pitchFamily="34" charset="0"/>
              </a:rPr>
              <a:t>Гэмт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 хэргийн</a:t>
            </a:r>
            <a:r>
              <a:rPr lang="en-US" sz="12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тоо болон эрүүлжүүлэгдсэн хүний тоо, 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201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9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оны 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2-р 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улирлын байдлаар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c:rich>
      </c:tx>
      <c:layout>
        <c:manualLayout>
          <c:xMode val="edge"/>
          <c:yMode val="edge"/>
          <c:x val="0.10223681397869926"/>
          <c:y val="2.3106632103754236E-2"/>
        </c:manualLayout>
      </c:layout>
    </c:title>
    <c:plotArea>
      <c:layout>
        <c:manualLayout>
          <c:layoutTarget val="inner"/>
          <c:xMode val="edge"/>
          <c:yMode val="edge"/>
          <c:x val="3.0812324929972011E-2"/>
          <c:y val="0.20855645864481423"/>
          <c:w val="0.93837535014005602"/>
          <c:h val="0.52271886824807723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Гэмт хэрэг</c:v>
                </c:pt>
              </c:strCache>
            </c:strRef>
          </c:tx>
          <c:dLbls>
            <c:spPr>
              <a:solidFill>
                <a:schemeClr val="lt1"/>
              </a:solidFill>
              <a:ln w="25400" cap="flat" cmpd="sng" algn="ctr">
                <a:solidFill>
                  <a:schemeClr val="accent4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2019-IV</c:v>
                </c:pt>
                <c:pt idx="1">
                  <c:v>2019-V</c:v>
                </c:pt>
                <c:pt idx="2">
                  <c:v>2019-VI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323</c:v>
                </c:pt>
                <c:pt idx="1">
                  <c:v>380</c:v>
                </c:pt>
                <c:pt idx="2">
                  <c:v>451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Эрүүлжүүлэгдсэн</c:v>
                </c:pt>
              </c:strCache>
            </c:strRef>
          </c:tx>
          <c:dLbls>
            <c:spPr>
              <a:solidFill>
                <a:schemeClr val="lt1"/>
              </a:solidFill>
              <a:ln w="25400" cap="flat" cmpd="sng" algn="ctr">
                <a:solidFill>
                  <a:schemeClr val="accent3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2019-IV</c:v>
                </c:pt>
                <c:pt idx="1">
                  <c:v>2019-V</c:v>
                </c:pt>
                <c:pt idx="2">
                  <c:v>2019-VI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1365</c:v>
                </c:pt>
                <c:pt idx="1">
                  <c:v>1701</c:v>
                </c:pt>
                <c:pt idx="2">
                  <c:v>1988</c:v>
                </c:pt>
              </c:numCache>
            </c:numRef>
          </c:val>
        </c:ser>
        <c:gapWidth val="75"/>
        <c:overlap val="-25"/>
        <c:axId val="129614592"/>
        <c:axId val="129616128"/>
      </c:barChart>
      <c:catAx>
        <c:axId val="129614592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129616128"/>
        <c:crosses val="autoZero"/>
        <c:auto val="1"/>
        <c:lblAlgn val="ctr"/>
        <c:lblOffset val="100"/>
      </c:catAx>
      <c:valAx>
        <c:axId val="129616128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12961459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1.3288312919218465E-2"/>
          <c:y val="0.897637131859922"/>
          <c:w val="0.98499726596674786"/>
          <c:h val="7.8553139061075763E-2"/>
        </c:manualLayout>
      </c:layout>
      <c:txPr>
        <a:bodyPr/>
        <a:lstStyle/>
        <a:p>
          <a:pPr>
            <a:defRPr sz="12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9C38C2-6927-482D-BE62-B612F6EEBD95}" type="datetimeFigureOut">
              <a:rPr lang="en-US" smtClean="0"/>
              <a:pPr/>
              <a:t>9/26/2019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71709C-6311-4B87-A0C0-16880A6F9DD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71709C-6311-4B87-A0C0-16880A6F9DD1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9/26/2019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9/26/2019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9/26/2019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9/26/2019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9/26/2019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9/26/2019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9/26/2019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9/26/2019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9/26/2019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9/26/2019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9/26/2019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6C254EB-4FF8-419E-89B8-429B34024A96}" type="datetimeFigureOut">
              <a:rPr lang="en-US" smtClean="0"/>
              <a:pPr/>
              <a:t>9/26/2019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3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Statistik 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11" name="Straight Connector 10"/>
          <p:cNvCxnSpPr/>
          <p:nvPr/>
        </p:nvCxnSpPr>
        <p:spPr>
          <a:xfrm>
            <a:off x="1068512" y="811658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6"/>
          <p:cNvSpPr txBox="1">
            <a:spLocks/>
          </p:cNvSpPr>
          <p:nvPr/>
        </p:nvSpPr>
        <p:spPr bwMode="auto">
          <a:xfrm>
            <a:off x="1219200" y="1998663"/>
            <a:ext cx="7186613" cy="241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mn-MN" sz="40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</a:t>
            </a:r>
          </a:p>
          <a:p>
            <a:pPr algn="ctr" eaLnBrk="0" hangingPunct="0"/>
            <a:r>
              <a:rPr lang="mn-MN" sz="4000" b="1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гэмт хэргийн инфографик</a:t>
            </a:r>
            <a:endParaRPr lang="mn-MN" sz="32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5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1078786" y="6400800"/>
            <a:ext cx="7572054" cy="1588"/>
          </a:xfrm>
          <a:prstGeom prst="line">
            <a:avLst/>
          </a:prstGeom>
          <a:ln w="2222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6"/>
          <p:cNvSpPr txBox="1">
            <a:spLocks/>
          </p:cNvSpPr>
          <p:nvPr/>
        </p:nvSpPr>
        <p:spPr bwMode="auto">
          <a:xfrm>
            <a:off x="1258585" y="6431622"/>
            <a:ext cx="7351159" cy="282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Вэб: </a:t>
            </a:r>
            <a:r>
              <a:rPr lang="en-US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www.darkhan-uul@nso.mn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1564979" y="1657572"/>
          <a:ext cx="6880594" cy="34438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3" name="Picture 2" descr="Statistik log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4" name="Straight Connector 3"/>
          <p:cNvCxnSpPr/>
          <p:nvPr/>
        </p:nvCxnSpPr>
        <p:spPr>
          <a:xfrm>
            <a:off x="1068512" y="811658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1456432" y="4095750"/>
          <a:ext cx="7011294" cy="23438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6" name="Straight Connector 5"/>
          <p:cNvCxnSpPr/>
          <p:nvPr/>
        </p:nvCxnSpPr>
        <p:spPr>
          <a:xfrm>
            <a:off x="1068512" y="811658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Statistik 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sp>
        <p:nvSpPr>
          <p:cNvPr id="8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 flipV="1">
            <a:off x="1160721" y="3705446"/>
            <a:ext cx="7620000" cy="11113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03258" y="3446721"/>
            <a:ext cx="455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3" name="Chart 12"/>
          <p:cNvGraphicFramePr/>
          <p:nvPr/>
        </p:nvGraphicFramePr>
        <p:xfrm>
          <a:off x="1599307" y="1069237"/>
          <a:ext cx="6916044" cy="21985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377</TotalTime>
  <Words>64</Words>
  <Application>Microsoft Office PowerPoint</Application>
  <PresentationFormat>On-screen Show (4:3)</PresentationFormat>
  <Paragraphs>10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Solstice</vt:lpstr>
      <vt:lpstr>Slide 1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munkhtuya_j</cp:lastModifiedBy>
  <cp:revision>52</cp:revision>
  <dcterms:created xsi:type="dcterms:W3CDTF">2015-01-14T09:22:32Z</dcterms:created>
  <dcterms:modified xsi:type="dcterms:W3CDTF">2019-09-26T10:28:00Z</dcterms:modified>
</cp:coreProperties>
</file>