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 snapToGrid="0">
      <p:cViewPr>
        <p:scale>
          <a:sx n="100" d="100"/>
          <a:sy n="100" d="100"/>
        </p:scale>
        <p:origin x="-288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image" Target="../media/image5.jpeg"/><Relationship Id="rId1" Type="http://schemas.openxmlformats.org/officeDocument/2006/relationships/image" Target="../media/image4.wmf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400" baseline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400" baseline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>
                <a:latin typeface="Arial" pitchFamily="34" charset="0"/>
                <a:cs typeface="Arial" pitchFamily="34" charset="0"/>
              </a:rPr>
              <a:t>тоо болон эрүүлжүүлэгдсэн хүний тоо, жил бүрийн эцсийн байдлаар</a:t>
            </a:r>
            <a:endParaRPr lang="en-US" sz="1400">
              <a:latin typeface="Arial" pitchFamily="34" charset="0"/>
              <a:cs typeface="Arial" pitchFamily="34" charset="0"/>
            </a:endParaRPr>
          </a:p>
        </c:rich>
      </c:tx>
      <c:layout/>
    </c:title>
    <c:view3D>
      <c:perspective val="30"/>
    </c:view3D>
    <c:plotArea>
      <c:layout>
        <c:manualLayout>
          <c:layoutTarget val="inner"/>
          <c:xMode val="edge"/>
          <c:yMode val="edge"/>
          <c:x val="3.0812324929972042E-2"/>
          <c:y val="0.17182539682539749"/>
          <c:w val="0.93837535014005602"/>
          <c:h val="0.59410948631421134"/>
        </c:manualLayout>
      </c:layout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4"/>
              <c:layout>
                <c:manualLayout>
                  <c:x val="-5.1681584467852607E-2"/>
                  <c:y val="-3.6877428429477497E-3"/>
                </c:manualLayout>
              </c:layout>
              <c:showVal val="1"/>
            </c:dLbl>
            <c:spPr>
              <a:solidFill>
                <a:schemeClr val="accent1"/>
              </a:solidFill>
            </c:spPr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599</c:v>
                </c:pt>
                <c:pt idx="1">
                  <c:v>557</c:v>
                </c:pt>
                <c:pt idx="2">
                  <c:v>619</c:v>
                </c:pt>
                <c:pt idx="3">
                  <c:v>754</c:v>
                </c:pt>
                <c:pt idx="4">
                  <c:v>888</c:v>
                </c:pt>
                <c:pt idx="5">
                  <c:v>792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5377</c:v>
                </c:pt>
                <c:pt idx="1">
                  <c:v>5498</c:v>
                </c:pt>
                <c:pt idx="2">
                  <c:v>5642</c:v>
                </c:pt>
                <c:pt idx="3">
                  <c:v>5444</c:v>
                </c:pt>
                <c:pt idx="4">
                  <c:v>5836</c:v>
                </c:pt>
                <c:pt idx="5">
                  <c:v>5869</c:v>
                </c:pt>
              </c:numCache>
            </c:numRef>
          </c:val>
        </c:ser>
        <c:gapWidth val="75"/>
        <c:shape val="cylinder"/>
        <c:axId val="87748992"/>
        <c:axId val="87750528"/>
        <c:axId val="55442496"/>
      </c:bar3DChart>
      <c:catAx>
        <c:axId val="8774899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3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6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87750528"/>
        <c:crosses val="autoZero"/>
        <c:auto val="1"/>
        <c:lblAlgn val="ctr"/>
        <c:lblOffset val="100"/>
      </c:catAx>
      <c:valAx>
        <c:axId val="8775052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7748992"/>
        <c:crosses val="autoZero"/>
        <c:crossBetween val="between"/>
      </c:valAx>
      <c:serAx>
        <c:axId val="55442496"/>
        <c:scaling>
          <c:orientation val="minMax"/>
        </c:scaling>
        <c:delete val="1"/>
        <c:axPos val="b"/>
        <c:tickLblPos val="none"/>
        <c:crossAx val="87750528"/>
        <c:crosses val="autoZero"/>
      </c:serAx>
    </c:plotArea>
    <c:legend>
      <c:legendPos val="b"/>
      <c:layout>
        <c:manualLayout>
          <c:xMode val="edge"/>
          <c:yMode val="edge"/>
          <c:x val="1.3288312919218465E-2"/>
          <c:y val="0.85284558180227477"/>
          <c:w val="0.98671170587981438"/>
          <c:h val="7.6491688538932748E-2"/>
        </c:manualLayout>
      </c:layout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r>
              <a:rPr lang="mn-MN" sz="11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1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</a:t>
            </a:r>
            <a:r>
              <a:rPr lang="mn-MN" sz="1100" baseline="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en-US" sz="1100" baseline="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mn-MN" sz="11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оны 1-р улирлын байдлаар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223684429022208"/>
          <c:y val="2.8883290129692811E-2"/>
        </c:manualLayout>
      </c:layout>
    </c:title>
    <c:plotArea>
      <c:layout>
        <c:manualLayout>
          <c:layoutTarget val="inner"/>
          <c:xMode val="edge"/>
          <c:yMode val="edge"/>
          <c:x val="3.0812324929972011E-2"/>
          <c:y val="0.27787617164697892"/>
          <c:w val="0.93837535014005602"/>
          <c:h val="0.4880588634805618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 I</c:v>
                </c:pt>
                <c:pt idx="1">
                  <c:v>2015-II</c:v>
                </c:pt>
                <c:pt idx="2">
                  <c:v>2015-III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64</c:v>
                </c:pt>
                <c:pt idx="1">
                  <c:v>131</c:v>
                </c:pt>
                <c:pt idx="2">
                  <c:v>198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 I</c:v>
                </c:pt>
                <c:pt idx="1">
                  <c:v>2015-II</c:v>
                </c:pt>
                <c:pt idx="2">
                  <c:v>2015-III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453</c:v>
                </c:pt>
                <c:pt idx="1">
                  <c:v>928</c:v>
                </c:pt>
                <c:pt idx="2">
                  <c:v>1499</c:v>
                </c:pt>
              </c:numCache>
            </c:numRef>
          </c:val>
        </c:ser>
        <c:gapWidth val="75"/>
        <c:overlap val="-25"/>
        <c:axId val="89269760"/>
        <c:axId val="89271680"/>
      </c:barChart>
      <c:catAx>
        <c:axId val="8926976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89271680"/>
        <c:crosses val="autoZero"/>
        <c:auto val="1"/>
        <c:lblAlgn val="ctr"/>
        <c:lblOffset val="100"/>
      </c:catAx>
      <c:valAx>
        <c:axId val="8927168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92697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3"/>
          <c:w val="0.98499726596674897"/>
          <c:h val="7.8553139061075763E-2"/>
        </c:manualLayout>
      </c:layout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r>
              <a:rPr lang="mn-MN" sz="11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1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</a:t>
            </a:r>
            <a:r>
              <a:rPr lang="mn-MN" sz="1100" baseline="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en-US" sz="1100" baseline="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mn-MN" sz="11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оны 2-р улирлын байдлаар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3.0812324929972011E-2"/>
          <c:y val="0.27787617164697892"/>
          <c:w val="0.93837535014005602"/>
          <c:h val="0.4880588634805618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294</c:v>
                </c:pt>
                <c:pt idx="1">
                  <c:v>358</c:v>
                </c:pt>
                <c:pt idx="2">
                  <c:v>417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1996</c:v>
                </c:pt>
                <c:pt idx="1">
                  <c:v>2572</c:v>
                </c:pt>
                <c:pt idx="2">
                  <c:v>2941</c:v>
                </c:pt>
              </c:numCache>
            </c:numRef>
          </c:val>
        </c:ser>
        <c:gapWidth val="75"/>
        <c:overlap val="-25"/>
        <c:axId val="87840256"/>
        <c:axId val="87841792"/>
      </c:barChart>
      <c:catAx>
        <c:axId val="8784025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87841792"/>
        <c:crosses val="autoZero"/>
        <c:auto val="1"/>
        <c:lblAlgn val="ctr"/>
        <c:lblOffset val="100"/>
      </c:catAx>
      <c:valAx>
        <c:axId val="8784179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78402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3"/>
          <c:w val="0.98499726596674897"/>
          <c:h val="7.8553139061075763E-2"/>
        </c:manualLayout>
      </c:layout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r>
              <a:rPr lang="mn-MN" sz="11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1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</a:t>
            </a:r>
            <a:r>
              <a:rPr lang="mn-MN" sz="1100" baseline="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en-US" sz="1100" baseline="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mn-MN" sz="11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оны 3-р улирлын байдлаар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2.711242545284728E-2"/>
          <c:y val="0.2328646413881954"/>
          <c:w val="0.93837535014005602"/>
          <c:h val="0.4880588634805618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5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487</c:v>
                </c:pt>
                <c:pt idx="1">
                  <c:v>544</c:v>
                </c:pt>
                <c:pt idx="2">
                  <c:v>597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3431</c:v>
                </c:pt>
                <c:pt idx="1">
                  <c:v>3888</c:v>
                </c:pt>
                <c:pt idx="2">
                  <c:v>4385</c:v>
                </c:pt>
              </c:numCache>
            </c:numRef>
          </c:val>
        </c:ser>
        <c:gapWidth val="75"/>
        <c:overlap val="-25"/>
        <c:axId val="89358720"/>
        <c:axId val="89360256"/>
      </c:barChart>
      <c:catAx>
        <c:axId val="893587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89360256"/>
        <c:crosses val="autoZero"/>
        <c:auto val="1"/>
        <c:lblAlgn val="ctr"/>
        <c:lblOffset val="100"/>
      </c:catAx>
      <c:valAx>
        <c:axId val="8936025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93587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3"/>
          <c:w val="0.98499726596674897"/>
          <c:h val="7.8553139061075763E-2"/>
        </c:manualLayout>
      </c:layout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r>
              <a:rPr lang="mn-MN" sz="11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1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</a:t>
            </a:r>
            <a:r>
              <a:rPr lang="mn-MN" sz="1100" baseline="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en-US" sz="1100" baseline="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mn-MN" sz="11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оны 4-р улирлын байдлаар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3.0812324929972011E-2"/>
          <c:y val="0.27787617164697892"/>
          <c:w val="0.93837535014005602"/>
          <c:h val="0.4880588634805618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2015-X</c:v>
                </c:pt>
                <c:pt idx="1">
                  <c:v>2015-XI</c:v>
                </c:pt>
                <c:pt idx="2">
                  <c:v>2015-XII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685</c:v>
                </c:pt>
                <c:pt idx="1">
                  <c:v>732</c:v>
                </c:pt>
                <c:pt idx="2">
                  <c:v>792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5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2015-X</c:v>
                </c:pt>
                <c:pt idx="1">
                  <c:v>2015-XI</c:v>
                </c:pt>
                <c:pt idx="2">
                  <c:v>2015-XII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4934</c:v>
                </c:pt>
                <c:pt idx="1">
                  <c:v>5320</c:v>
                </c:pt>
                <c:pt idx="2">
                  <c:v>5869</c:v>
                </c:pt>
              </c:numCache>
            </c:numRef>
          </c:val>
        </c:ser>
        <c:gapWidth val="75"/>
        <c:overlap val="-25"/>
        <c:axId val="88025728"/>
        <c:axId val="89369984"/>
      </c:barChart>
      <c:catAx>
        <c:axId val="8802572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89369984"/>
        <c:crosses val="autoZero"/>
        <c:auto val="1"/>
        <c:lblAlgn val="ctr"/>
        <c:lblOffset val="100"/>
      </c:catAx>
      <c:valAx>
        <c:axId val="8936998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80257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3"/>
          <c:w val="0.98499726596674897"/>
          <c:h val="7.8553139061075763E-2"/>
        </c:manualLayout>
      </c:layout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7" Type="http://schemas.openxmlformats.org/officeDocument/2006/relationships/image" Target="../media/image6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гэмт хэргийн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93554" y="1638522"/>
          <a:ext cx="6880594" cy="3443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4" name="Straight Connector 3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408806" y="1193062"/>
          <a:ext cx="3432559" cy="2198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5377630" y="1193061"/>
          <a:ext cx="3432559" cy="2208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1522220" y="3792722"/>
          <a:ext cx="3432559" cy="2257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5194883" y="3785190"/>
          <a:ext cx="3432559" cy="2254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5048214" y="728330"/>
            <a:ext cx="11112" cy="3200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026948" y="3811773"/>
            <a:ext cx="11112" cy="3200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160721" y="3705446"/>
            <a:ext cx="7620000" cy="1111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03258" y="3446721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218</TotalTime>
  <Words>90</Words>
  <Application>Microsoft Office PowerPoint</Application>
  <PresentationFormat>On-screen Show (4:3)</PresentationFormat>
  <Paragraphs>13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39</cp:revision>
  <dcterms:created xsi:type="dcterms:W3CDTF">2015-01-14T09:22:32Z</dcterms:created>
  <dcterms:modified xsi:type="dcterms:W3CDTF">2016-01-15T08:06:43Z</dcterms:modified>
</cp:coreProperties>
</file>