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858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 sz="120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dirty="0">
                <a:latin typeface="Arial" pitchFamily="34" charset="0"/>
                <a:cs typeface="Arial" pitchFamily="34" charset="0"/>
              </a:rPr>
              <a:t>даатгалын сангийн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орлого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2016 оны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2-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р улирлын байдлаар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төрлөөр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төг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4.9261083743842519E-2"/>
          <c:y val="0.180351531654528"/>
          <c:w val="0.92775041050903895"/>
          <c:h val="0.47650275873802417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2016-IV</c:v>
                </c:pt>
                <c:pt idx="1">
                  <c:v>2016-V</c:v>
                </c:pt>
                <c:pt idx="2">
                  <c:v>2016-VI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15894.7</c:v>
                </c:pt>
                <c:pt idx="1">
                  <c:v>19580.400000000001</c:v>
                </c:pt>
                <c:pt idx="2">
                  <c:v>22504.2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2016-IV</c:v>
                </c:pt>
                <c:pt idx="1">
                  <c:v>2016-V</c:v>
                </c:pt>
                <c:pt idx="2">
                  <c:v>2016-VI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689.7</c:v>
                </c:pt>
                <c:pt idx="1">
                  <c:v>1049.8</c:v>
                </c:pt>
                <c:pt idx="2">
                  <c:v>101.7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2016-IV</c:v>
                </c:pt>
                <c:pt idx="1">
                  <c:v>2016-V</c:v>
                </c:pt>
                <c:pt idx="2">
                  <c:v>2016-VI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833.3</c:v>
                </c:pt>
                <c:pt idx="1">
                  <c:v>981.2</c:v>
                </c:pt>
                <c:pt idx="2">
                  <c:v>1151.5999999999999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2016-IV</c:v>
                </c:pt>
                <c:pt idx="1">
                  <c:v>2016-V</c:v>
                </c:pt>
                <c:pt idx="2">
                  <c:v>2016-VI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300.10000000000002</c:v>
                </c:pt>
                <c:pt idx="1">
                  <c:v>320</c:v>
                </c:pt>
                <c:pt idx="2">
                  <c:v>403.3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2016-IV</c:v>
                </c:pt>
                <c:pt idx="1">
                  <c:v>2016-V</c:v>
                </c:pt>
                <c:pt idx="2">
                  <c:v>2016-VI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1884.5</c:v>
                </c:pt>
                <c:pt idx="1">
                  <c:v>3004.4</c:v>
                </c:pt>
                <c:pt idx="2">
                  <c:v>3130.4</c:v>
                </c:pt>
              </c:numCache>
            </c:numRef>
          </c:val>
        </c:ser>
        <c:gapWidth val="75"/>
        <c:overlap val="-25"/>
        <c:axId val="69621632"/>
        <c:axId val="69623168"/>
      </c:barChart>
      <c:catAx>
        <c:axId val="6962163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9623168"/>
        <c:crosses val="autoZero"/>
        <c:auto val="1"/>
        <c:lblAlgn val="ctr"/>
        <c:lblOffset val="100"/>
      </c:catAx>
      <c:valAx>
        <c:axId val="69623168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962163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6891379956815998E-2"/>
          <c:y val="0.79047051333553764"/>
          <c:w val="0.94562610708144224"/>
          <c:h val="0.17978970971278943"/>
        </c:manualLayout>
      </c:layout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r>
              <a:rPr lang="mn-MN" sz="1200" dirty="0" smtClean="0">
                <a:latin typeface="Arial" pitchFamily="34" charset="0"/>
                <a:cs typeface="Arial" pitchFamily="34" charset="0"/>
              </a:rPr>
              <a:t>Нийгмийн </a:t>
            </a:r>
            <a:r>
              <a:rPr lang="mn-MN" sz="1200" dirty="0">
                <a:latin typeface="Arial" pitchFamily="34" charset="0"/>
                <a:cs typeface="Arial" pitchFamily="34" charset="0"/>
              </a:rPr>
              <a:t>даатгалын сангийн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зарлага 2016 оны 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-р улирлын байдлаар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төрлөөр</a:t>
            </a:r>
            <a:r>
              <a:rPr lang="en-US" sz="1200" baseline="0" dirty="0">
                <a:latin typeface="Arial" pitchFamily="34" charset="0"/>
                <a:cs typeface="Arial" pitchFamily="34" charset="0"/>
              </a:rPr>
              <a:t>,</a:t>
            </a:r>
            <a:r>
              <a:rPr lang="mn-MN" sz="1200" baseline="0" dirty="0">
                <a:latin typeface="Arial" pitchFamily="34" charset="0"/>
                <a:cs typeface="Arial" pitchFamily="34" charset="0"/>
              </a:rPr>
              <a:t> 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сая</a:t>
            </a:r>
            <a:r>
              <a:rPr lang="en-US" sz="1200" baseline="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mn-MN" sz="1200" baseline="0" dirty="0" smtClean="0">
                <a:latin typeface="Arial" pitchFamily="34" charset="0"/>
                <a:cs typeface="Arial" pitchFamily="34" charset="0"/>
              </a:rPr>
              <a:t>төг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4.584836547278847E-2"/>
          <c:y val="0.21346528309389731"/>
          <c:w val="0.92775041050903928"/>
          <c:h val="0.4631732822663932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Тэтгэврийн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2016-IV</c:v>
                </c:pt>
                <c:pt idx="1">
                  <c:v>2016-V</c:v>
                </c:pt>
                <c:pt idx="2">
                  <c:v>2016-VI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15392.4</c:v>
                </c:pt>
                <c:pt idx="1">
                  <c:v>19297.400000000001</c:v>
                </c:pt>
                <c:pt idx="2">
                  <c:v>23470.5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Тэтгэмжийн даатгалын сан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2016-IV</c:v>
                </c:pt>
                <c:pt idx="1">
                  <c:v>2016-V</c:v>
                </c:pt>
                <c:pt idx="2">
                  <c:v>2016-VI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861.3</c:v>
                </c:pt>
                <c:pt idx="1">
                  <c:v>1072.5</c:v>
                </c:pt>
                <c:pt idx="2">
                  <c:v>1339.2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ҮОМШӨ-ний даатгалын сан 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2016-IV</c:v>
                </c:pt>
                <c:pt idx="1">
                  <c:v>2016-V</c:v>
                </c:pt>
                <c:pt idx="2">
                  <c:v>2016-VI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1214</c:v>
                </c:pt>
                <c:pt idx="1">
                  <c:v>1518.6</c:v>
                </c:pt>
                <c:pt idx="2">
                  <c:v>1844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Ажилгүйдлийн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2016-IV</c:v>
                </c:pt>
                <c:pt idx="1">
                  <c:v>2016-V</c:v>
                </c:pt>
                <c:pt idx="2">
                  <c:v>2016-VI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394.4</c:v>
                </c:pt>
                <c:pt idx="1">
                  <c:v>485.7</c:v>
                </c:pt>
                <c:pt idx="2">
                  <c:v>566.79999999999995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Эрүүл мэндийн даатгал</c:v>
                </c:pt>
              </c:strCache>
            </c:strRef>
          </c:tx>
          <c:dLbls>
            <c:txPr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2016-IV</c:v>
                </c:pt>
                <c:pt idx="1">
                  <c:v>2016-V</c:v>
                </c:pt>
                <c:pt idx="2">
                  <c:v>2016-VI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1913.6</c:v>
                </c:pt>
                <c:pt idx="1">
                  <c:v>2377.4</c:v>
                </c:pt>
                <c:pt idx="2">
                  <c:v>2840.7</c:v>
                </c:pt>
              </c:numCache>
            </c:numRef>
          </c:val>
        </c:ser>
        <c:gapWidth val="75"/>
        <c:overlap val="-25"/>
        <c:axId val="68538752"/>
        <c:axId val="68540288"/>
      </c:barChart>
      <c:catAx>
        <c:axId val="6853875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68540288"/>
        <c:crosses val="autoZero"/>
        <c:auto val="1"/>
        <c:lblAlgn val="ctr"/>
        <c:lblOffset val="100"/>
      </c:catAx>
      <c:valAx>
        <c:axId val="68540288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853875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4.6891379956815922E-2"/>
          <c:y val="0.80343695639749468"/>
          <c:w val="0.94562610708144224"/>
          <c:h val="0.16682323223785733"/>
        </c:manualLayout>
      </c:layout>
      <c:txPr>
        <a:bodyPr/>
        <a:lstStyle/>
        <a:p>
          <a:pPr>
            <a:defRPr sz="10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Нийгмийн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халамжийн сангаас олгосон тэтгэвэр жил бүрийн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-р улирлын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9.4652135671395767E-3"/>
          <c:y val="0.24726344189631927"/>
          <c:w val="0.9583333333333337"/>
          <c:h val="0.5710642077303996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2014-VI</c:v>
                </c:pt>
                <c:pt idx="1">
                  <c:v>2015-VI</c:v>
                </c:pt>
                <c:pt idx="2">
                  <c:v>2016-VI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1257.0999999999999</c:v>
                </c:pt>
                <c:pt idx="1">
                  <c:v>1326.1</c:v>
                </c:pt>
                <c:pt idx="2">
                  <c:v>1352.8</c:v>
                </c:pt>
              </c:numCache>
            </c:numRef>
          </c:val>
        </c:ser>
        <c:gapWidth val="75"/>
        <c:overlap val="-25"/>
        <c:axId val="69708800"/>
        <c:axId val="69722880"/>
      </c:barChart>
      <c:catAx>
        <c:axId val="6970880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9722880"/>
        <c:crosses val="autoZero"/>
        <c:auto val="1"/>
        <c:lblAlgn val="ctr"/>
        <c:lblOffset val="100"/>
      </c:catAx>
      <c:valAx>
        <c:axId val="69722880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9708800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Нийгмийн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 халамжийн сангаас олгосон 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нөхцөлт мөнгөн тэтгэмж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жил бүрийн </a:t>
            </a:r>
            <a:r>
              <a:rPr lang="en-US" sz="1400" baseline="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-р улирлын 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baseline="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baseline="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9.4652135671395767E-3"/>
          <c:y val="0.26253375489639319"/>
          <c:w val="0.9583333333333337"/>
          <c:h val="0.5718601692795404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2014-VI</c:v>
                </c:pt>
                <c:pt idx="1">
                  <c:v>2015-VI</c:v>
                </c:pt>
                <c:pt idx="2">
                  <c:v>2016-VI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504</c:v>
                </c:pt>
                <c:pt idx="1">
                  <c:v>578.29999999999995</c:v>
                </c:pt>
                <c:pt idx="2">
                  <c:v>656.5</c:v>
                </c:pt>
              </c:numCache>
            </c:numRef>
          </c:val>
        </c:ser>
        <c:gapWidth val="75"/>
        <c:overlap val="-25"/>
        <c:axId val="69776896"/>
        <c:axId val="69778432"/>
      </c:barChart>
      <c:catAx>
        <c:axId val="6977689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69778432"/>
        <c:crosses val="autoZero"/>
        <c:auto val="1"/>
        <c:lblAlgn val="ctr"/>
        <c:lblOffset val="100"/>
      </c:catAx>
      <c:valAx>
        <c:axId val="69778432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69776896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11/3/2016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76857" y="801026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Нийгмийн даатгал,халамжийн талаарх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335829" y="793185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hart 5"/>
          <p:cNvGraphicFramePr/>
          <p:nvPr/>
        </p:nvGraphicFramePr>
        <p:xfrm>
          <a:off x="1921165" y="1117601"/>
          <a:ext cx="6548582" cy="23922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/>
          <p:nvPr/>
        </p:nvGraphicFramePr>
        <p:xfrm>
          <a:off x="1810327" y="3990109"/>
          <a:ext cx="6816437" cy="2484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 descr="Statistik 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35682" y="3674423"/>
            <a:ext cx="455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1650669" y="1151908"/>
          <a:ext cx="6697683" cy="2386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1281163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6"/>
          <p:cNvSpPr txBox="1">
            <a:spLocks/>
          </p:cNvSpPr>
          <p:nvPr/>
        </p:nvSpPr>
        <p:spPr bwMode="auto">
          <a:xfrm>
            <a:off x="1538138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5" name="Picture 4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graphicFrame>
        <p:nvGraphicFramePr>
          <p:cNvPr id="6" name="Chart 5"/>
          <p:cNvGraphicFramePr/>
          <p:nvPr/>
        </p:nvGraphicFramePr>
        <p:xfrm>
          <a:off x="1696191" y="3942608"/>
          <a:ext cx="6697683" cy="26185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1385455" y="3884221"/>
            <a:ext cx="7543800" cy="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265</TotalTime>
  <Words>85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ariunbayar</cp:lastModifiedBy>
  <cp:revision>46</cp:revision>
  <dcterms:created xsi:type="dcterms:W3CDTF">2015-01-14T09:22:32Z</dcterms:created>
  <dcterms:modified xsi:type="dcterms:W3CDTF">2016-11-03T02:17:08Z</dcterms:modified>
</cp:coreProperties>
</file>