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xlsx" ContentType="application/vnd.openxmlformats-officedocument.spreadsheetml.sheet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56" r:id="rId2"/>
    <p:sldId id="257" r:id="rId3"/>
    <p:sldId id="269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BD37D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>
        <p:scale>
          <a:sx n="80" d="100"/>
          <a:sy n="80" d="100"/>
        </p:scale>
        <p:origin x="-858" y="-5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93633925" cy="9363392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4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title>
      <c:tx>
        <c:rich>
          <a:bodyPr/>
          <a:lstStyle/>
          <a:p>
            <a:pPr>
              <a:defRPr>
                <a:latin typeface="Arial" pitchFamily="34" charset="0"/>
                <a:cs typeface="Arial" pitchFamily="34" charset="0"/>
              </a:defRPr>
            </a:pPr>
            <a:r>
              <a:rPr lang="mn-MN" sz="1200" dirty="0" smtClean="0">
                <a:latin typeface="Arial" pitchFamily="34" charset="0"/>
                <a:cs typeface="Arial" pitchFamily="34" charset="0"/>
              </a:rPr>
              <a:t>Нийгмийн </a:t>
            </a:r>
            <a:r>
              <a:rPr lang="mn-MN" sz="1200" dirty="0">
                <a:latin typeface="Arial" pitchFamily="34" charset="0"/>
                <a:cs typeface="Arial" pitchFamily="34" charset="0"/>
              </a:rPr>
              <a:t>даатгалын сангийн</a:t>
            </a:r>
            <a:r>
              <a:rPr lang="mn-MN" sz="1200" baseline="0" dirty="0">
                <a:latin typeface="Arial" pitchFamily="34" charset="0"/>
                <a:cs typeface="Arial" pitchFamily="34" charset="0"/>
              </a:rPr>
              <a:t> </a:t>
            </a:r>
            <a:r>
              <a:rPr lang="mn-MN" sz="1200" baseline="0" dirty="0" smtClean="0">
                <a:latin typeface="Arial" pitchFamily="34" charset="0"/>
                <a:cs typeface="Arial" pitchFamily="34" charset="0"/>
              </a:rPr>
              <a:t>зарлага 2016 оны </a:t>
            </a:r>
            <a:r>
              <a:rPr lang="en-US" sz="1200" baseline="0" dirty="0" smtClean="0">
                <a:latin typeface="Arial" pitchFamily="34" charset="0"/>
                <a:cs typeface="Arial" pitchFamily="34" charset="0"/>
              </a:rPr>
              <a:t>3</a:t>
            </a:r>
            <a:r>
              <a:rPr lang="mn-MN" sz="1200" baseline="0" dirty="0" smtClean="0">
                <a:latin typeface="Arial" pitchFamily="34" charset="0"/>
                <a:cs typeface="Arial" pitchFamily="34" charset="0"/>
              </a:rPr>
              <a:t>-р улирлын байдлаар</a:t>
            </a:r>
            <a:r>
              <a:rPr lang="en-US" sz="1200" baseline="0" dirty="0" smtClean="0">
                <a:latin typeface="Arial" pitchFamily="34" charset="0"/>
                <a:cs typeface="Arial" pitchFamily="34" charset="0"/>
              </a:rPr>
              <a:t>,</a:t>
            </a:r>
            <a:r>
              <a:rPr lang="mn-MN" sz="1200" baseline="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mn-MN" sz="1200" baseline="0" dirty="0">
                <a:latin typeface="Arial" pitchFamily="34" charset="0"/>
                <a:cs typeface="Arial" pitchFamily="34" charset="0"/>
              </a:rPr>
              <a:t>төрлөөр</a:t>
            </a:r>
            <a:r>
              <a:rPr lang="en-US" sz="1200" baseline="0" dirty="0">
                <a:latin typeface="Arial" pitchFamily="34" charset="0"/>
                <a:cs typeface="Arial" pitchFamily="34" charset="0"/>
              </a:rPr>
              <a:t>,</a:t>
            </a:r>
            <a:r>
              <a:rPr lang="mn-MN" sz="1200" baseline="0" dirty="0">
                <a:latin typeface="Arial" pitchFamily="34" charset="0"/>
                <a:cs typeface="Arial" pitchFamily="34" charset="0"/>
              </a:rPr>
              <a:t> </a:t>
            </a:r>
            <a:r>
              <a:rPr lang="mn-MN" sz="1200" baseline="0" dirty="0" smtClean="0">
                <a:latin typeface="Arial" pitchFamily="34" charset="0"/>
                <a:cs typeface="Arial" pitchFamily="34" charset="0"/>
              </a:rPr>
              <a:t>сая</a:t>
            </a:r>
            <a:r>
              <a:rPr lang="en-US" sz="1200" baseline="0" dirty="0" smtClean="0">
                <a:latin typeface="Arial" pitchFamily="34" charset="0"/>
                <a:cs typeface="Arial" pitchFamily="34" charset="0"/>
              </a:rPr>
              <a:t>.</a:t>
            </a:r>
            <a:r>
              <a:rPr lang="mn-MN" sz="1200" baseline="0" dirty="0" smtClean="0">
                <a:latin typeface="Arial" pitchFamily="34" charset="0"/>
                <a:cs typeface="Arial" pitchFamily="34" charset="0"/>
              </a:rPr>
              <a:t>төг  </a:t>
            </a:r>
            <a:endParaRPr lang="en-US" sz="1200" dirty="0">
              <a:latin typeface="Arial" pitchFamily="34" charset="0"/>
              <a:cs typeface="Arial" pitchFamily="34" charset="0"/>
            </a:endParaRPr>
          </a:p>
        </c:rich>
      </c:tx>
      <c:layout/>
    </c:title>
    <c:plotArea>
      <c:layout>
        <c:manualLayout>
          <c:layoutTarget val="inner"/>
          <c:xMode val="edge"/>
          <c:yMode val="edge"/>
          <c:x val="4.5848365472788435E-2"/>
          <c:y val="0.21346528309389756"/>
          <c:w val="0.92775041050903995"/>
          <c:h val="0.46317328226639326"/>
        </c:manualLayout>
      </c:layout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Тэтгэврийн даатгалын сан </c:v>
                </c:pt>
              </c:strCache>
            </c:strRef>
          </c:tx>
          <c:dLbls>
            <c:txPr>
              <a:bodyPr/>
              <a:lstStyle/>
              <a:p>
                <a:pPr>
                  <a:defRPr>
                    <a:latin typeface="Arial" pitchFamily="34" charset="0"/>
                    <a:cs typeface="Arial" pitchFamily="34" charset="0"/>
                  </a:defRPr>
                </a:pPr>
                <a:endParaRPr lang="en-US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2016-VII</c:v>
                </c:pt>
                <c:pt idx="1">
                  <c:v>2016-VIII</c:v>
                </c:pt>
                <c:pt idx="2">
                  <c:v>2016-IX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27670.400000000001</c:v>
                </c:pt>
                <c:pt idx="1">
                  <c:v>31895.200000000001</c:v>
                </c:pt>
                <c:pt idx="2">
                  <c:v>36110.800000000003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Тэтгэмжийн даатгалын сан</c:v>
                </c:pt>
              </c:strCache>
            </c:strRef>
          </c:tx>
          <c:dLbls>
            <c:txPr>
              <a:bodyPr/>
              <a:lstStyle/>
              <a:p>
                <a:pPr>
                  <a:defRPr>
                    <a:latin typeface="Arial" pitchFamily="34" charset="0"/>
                    <a:cs typeface="Arial" pitchFamily="34" charset="0"/>
                  </a:defRPr>
                </a:pPr>
                <a:endParaRPr lang="en-US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2016-VII</c:v>
                </c:pt>
                <c:pt idx="1">
                  <c:v>2016-VIII</c:v>
                </c:pt>
                <c:pt idx="2">
                  <c:v>2016-IX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>
                  <c:v>1515</c:v>
                </c:pt>
                <c:pt idx="1">
                  <c:v>1780.4</c:v>
                </c:pt>
                <c:pt idx="2">
                  <c:v>2029.7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ҮОМШӨ-ний даатгалын сан </c:v>
                </c:pt>
              </c:strCache>
            </c:strRef>
          </c:tx>
          <c:dLbls>
            <c:txPr>
              <a:bodyPr/>
              <a:lstStyle/>
              <a:p>
                <a:pPr>
                  <a:defRPr>
                    <a:latin typeface="Arial" pitchFamily="34" charset="0"/>
                    <a:cs typeface="Arial" pitchFamily="34" charset="0"/>
                  </a:defRPr>
                </a:pPr>
                <a:endParaRPr lang="en-US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2016-VII</c:v>
                </c:pt>
                <c:pt idx="1">
                  <c:v>2016-VIII</c:v>
                </c:pt>
                <c:pt idx="2">
                  <c:v>2016-IX</c:v>
                </c:pt>
              </c:strCache>
            </c:strRef>
          </c:cat>
          <c:val>
            <c:numRef>
              <c:f>Sheet1!$D$2:$D$4</c:f>
              <c:numCache>
                <c:formatCode>General</c:formatCode>
                <c:ptCount val="3"/>
                <c:pt idx="0">
                  <c:v>2254.1</c:v>
                </c:pt>
                <c:pt idx="1">
                  <c:v>2382.1999999999998</c:v>
                </c:pt>
                <c:pt idx="2">
                  <c:v>2819.3</c:v>
                </c:pt>
              </c:numCache>
            </c:numRef>
          </c:val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Ажилгүйдлийн даатгал</c:v>
                </c:pt>
              </c:strCache>
            </c:strRef>
          </c:tx>
          <c:dLbls>
            <c:txPr>
              <a:bodyPr/>
              <a:lstStyle/>
              <a:p>
                <a:pPr>
                  <a:defRPr>
                    <a:latin typeface="Arial" pitchFamily="34" charset="0"/>
                    <a:cs typeface="Arial" pitchFamily="34" charset="0"/>
                  </a:defRPr>
                </a:pPr>
                <a:endParaRPr lang="en-US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2016-VII</c:v>
                </c:pt>
                <c:pt idx="1">
                  <c:v>2016-VIII</c:v>
                </c:pt>
                <c:pt idx="2">
                  <c:v>2016-IX</c:v>
                </c:pt>
              </c:strCache>
            </c:strRef>
          </c:cat>
          <c:val>
            <c:numRef>
              <c:f>Sheet1!$E$2:$E$4</c:f>
              <c:numCache>
                <c:formatCode>General</c:formatCode>
                <c:ptCount val="3"/>
                <c:pt idx="0">
                  <c:v>628</c:v>
                </c:pt>
                <c:pt idx="1">
                  <c:v>693.4</c:v>
                </c:pt>
                <c:pt idx="2">
                  <c:v>772.1</c:v>
                </c:pt>
              </c:numCache>
            </c:numRef>
          </c:val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Эрүүл мэндийн даатгал</c:v>
                </c:pt>
              </c:strCache>
            </c:strRef>
          </c:tx>
          <c:dLbls>
            <c:txPr>
              <a:bodyPr/>
              <a:lstStyle/>
              <a:p>
                <a:pPr>
                  <a:defRPr>
                    <a:latin typeface="Arial" pitchFamily="34" charset="0"/>
                    <a:cs typeface="Arial" pitchFamily="34" charset="0"/>
                  </a:defRPr>
                </a:pPr>
                <a:endParaRPr lang="en-US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2016-VII</c:v>
                </c:pt>
                <c:pt idx="1">
                  <c:v>2016-VIII</c:v>
                </c:pt>
                <c:pt idx="2">
                  <c:v>2016-IX</c:v>
                </c:pt>
              </c:strCache>
            </c:strRef>
          </c:cat>
          <c:val>
            <c:numRef>
              <c:f>Sheet1!$F$2:$F$4</c:f>
              <c:numCache>
                <c:formatCode>General</c:formatCode>
                <c:ptCount val="3"/>
                <c:pt idx="0">
                  <c:v>3324</c:v>
                </c:pt>
                <c:pt idx="1">
                  <c:v>3796.5</c:v>
                </c:pt>
                <c:pt idx="2">
                  <c:v>4265.4000000000005</c:v>
                </c:pt>
              </c:numCache>
            </c:numRef>
          </c:val>
        </c:ser>
        <c:gapWidth val="75"/>
        <c:overlap val="-25"/>
        <c:axId val="88291200"/>
        <c:axId val="88720512"/>
      </c:barChart>
      <c:catAx>
        <c:axId val="88291200"/>
        <c:scaling>
          <c:orientation val="minMax"/>
        </c:scaling>
        <c:axPos val="b"/>
        <c:numFmt formatCode="General" sourceLinked="1"/>
        <c:majorTickMark val="none"/>
        <c:tickLblPos val="nextTo"/>
        <c:txPr>
          <a:bodyPr/>
          <a:lstStyle/>
          <a:p>
            <a:pPr>
              <a:defRPr>
                <a:latin typeface="Arial" pitchFamily="34" charset="0"/>
                <a:cs typeface="Arial" pitchFamily="34" charset="0"/>
              </a:defRPr>
            </a:pPr>
            <a:endParaRPr lang="en-US"/>
          </a:p>
        </c:txPr>
        <c:crossAx val="88720512"/>
        <c:crosses val="autoZero"/>
        <c:auto val="1"/>
        <c:lblAlgn val="ctr"/>
        <c:lblOffset val="100"/>
      </c:catAx>
      <c:valAx>
        <c:axId val="88720512"/>
        <c:scaling>
          <c:orientation val="minMax"/>
        </c:scaling>
        <c:delete val="1"/>
        <c:axPos val="l"/>
        <c:numFmt formatCode="General" sourceLinked="1"/>
        <c:majorTickMark val="none"/>
        <c:tickLblPos val="none"/>
        <c:crossAx val="88291200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4.6891379956815922E-2"/>
          <c:y val="0.80343695639749468"/>
          <c:w val="0.94562610708144224"/>
          <c:h val="0.16682323223785733"/>
        </c:manualLayout>
      </c:layout>
      <c:txPr>
        <a:bodyPr/>
        <a:lstStyle/>
        <a:p>
          <a:pPr>
            <a:defRPr sz="1000">
              <a:latin typeface="Arial" pitchFamily="34" charset="0"/>
              <a:cs typeface="Arial" pitchFamily="34" charset="0"/>
            </a:defRPr>
          </a:pPr>
          <a:endParaRPr lang="en-US"/>
        </a:p>
      </c:txPr>
    </c:legend>
    <c:plotVisOnly val="1"/>
  </c:chart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/>
          <a:lstStyle/>
          <a:p>
            <a:pPr>
              <a:defRPr>
                <a:latin typeface="Arial" pitchFamily="34" charset="0"/>
                <a:cs typeface="Arial" pitchFamily="34" charset="0"/>
              </a:defRPr>
            </a:pPr>
            <a:r>
              <a:rPr lang="mn-MN" sz="1200" dirty="0" smtClean="0">
                <a:latin typeface="Arial" pitchFamily="34" charset="0"/>
                <a:cs typeface="Arial" pitchFamily="34" charset="0"/>
              </a:rPr>
              <a:t>Нийгмийн </a:t>
            </a:r>
            <a:r>
              <a:rPr lang="mn-MN" sz="1200" dirty="0">
                <a:latin typeface="Arial" pitchFamily="34" charset="0"/>
                <a:cs typeface="Arial" pitchFamily="34" charset="0"/>
              </a:rPr>
              <a:t>даатгалын сангийн</a:t>
            </a:r>
            <a:r>
              <a:rPr lang="mn-MN" sz="1200" baseline="0" dirty="0">
                <a:latin typeface="Arial" pitchFamily="34" charset="0"/>
                <a:cs typeface="Arial" pitchFamily="34" charset="0"/>
              </a:rPr>
              <a:t> </a:t>
            </a:r>
            <a:r>
              <a:rPr lang="mn-MN" sz="1200" baseline="0" dirty="0" smtClean="0">
                <a:latin typeface="Arial" pitchFamily="34" charset="0"/>
                <a:cs typeface="Arial" pitchFamily="34" charset="0"/>
              </a:rPr>
              <a:t>орлого </a:t>
            </a:r>
            <a:r>
              <a:rPr lang="en-US" sz="1200" baseline="0" dirty="0" smtClean="0">
                <a:latin typeface="Arial" pitchFamily="34" charset="0"/>
                <a:cs typeface="Arial" pitchFamily="34" charset="0"/>
              </a:rPr>
              <a:t>2016 </a:t>
            </a:r>
            <a:r>
              <a:rPr lang="mn-MN" sz="1200" baseline="0" dirty="0" smtClean="0">
                <a:latin typeface="Arial" pitchFamily="34" charset="0"/>
                <a:cs typeface="Arial" pitchFamily="34" charset="0"/>
              </a:rPr>
              <a:t>оны </a:t>
            </a:r>
            <a:r>
              <a:rPr lang="en-US" sz="1200" baseline="0" dirty="0" smtClean="0">
                <a:latin typeface="Arial" pitchFamily="34" charset="0"/>
                <a:cs typeface="Arial" pitchFamily="34" charset="0"/>
              </a:rPr>
              <a:t>3-</a:t>
            </a:r>
            <a:r>
              <a:rPr lang="mn-MN" sz="1200" baseline="0" dirty="0" smtClean="0">
                <a:latin typeface="Arial" pitchFamily="34" charset="0"/>
                <a:cs typeface="Arial" pitchFamily="34" charset="0"/>
              </a:rPr>
              <a:t>р улирлын байдлаар</a:t>
            </a:r>
            <a:r>
              <a:rPr lang="en-US" sz="1200" baseline="0" dirty="0" smtClean="0">
                <a:latin typeface="Arial" pitchFamily="34" charset="0"/>
                <a:cs typeface="Arial" pitchFamily="34" charset="0"/>
              </a:rPr>
              <a:t>,</a:t>
            </a:r>
            <a:r>
              <a:rPr lang="mn-MN" sz="1200" baseline="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mn-MN" sz="1200" baseline="0" dirty="0">
                <a:latin typeface="Arial" pitchFamily="34" charset="0"/>
                <a:cs typeface="Arial" pitchFamily="34" charset="0"/>
              </a:rPr>
              <a:t>төрлөөр</a:t>
            </a:r>
            <a:r>
              <a:rPr lang="en-US" sz="1200" baseline="0" dirty="0">
                <a:latin typeface="Arial" pitchFamily="34" charset="0"/>
                <a:cs typeface="Arial" pitchFamily="34" charset="0"/>
              </a:rPr>
              <a:t>,</a:t>
            </a:r>
            <a:r>
              <a:rPr lang="mn-MN" sz="1200" baseline="0" dirty="0">
                <a:latin typeface="Arial" pitchFamily="34" charset="0"/>
                <a:cs typeface="Arial" pitchFamily="34" charset="0"/>
              </a:rPr>
              <a:t> </a:t>
            </a:r>
            <a:r>
              <a:rPr lang="mn-MN" sz="1200" baseline="0" dirty="0" smtClean="0">
                <a:latin typeface="Arial" pitchFamily="34" charset="0"/>
                <a:cs typeface="Arial" pitchFamily="34" charset="0"/>
              </a:rPr>
              <a:t>сая</a:t>
            </a:r>
            <a:r>
              <a:rPr lang="en-US" sz="1200" baseline="0" dirty="0" smtClean="0">
                <a:latin typeface="Arial" pitchFamily="34" charset="0"/>
                <a:cs typeface="Arial" pitchFamily="34" charset="0"/>
              </a:rPr>
              <a:t>.</a:t>
            </a:r>
            <a:r>
              <a:rPr lang="mn-MN" sz="1200" baseline="0" dirty="0" smtClean="0">
                <a:latin typeface="Arial" pitchFamily="34" charset="0"/>
                <a:cs typeface="Arial" pitchFamily="34" charset="0"/>
              </a:rPr>
              <a:t>төг  </a:t>
            </a:r>
            <a:endParaRPr lang="en-US" sz="1200" dirty="0">
              <a:latin typeface="Arial" pitchFamily="34" charset="0"/>
              <a:cs typeface="Arial" pitchFamily="34" charset="0"/>
            </a:endParaRPr>
          </a:p>
        </c:rich>
      </c:tx>
      <c:layout/>
    </c:title>
    <c:plotArea>
      <c:layout>
        <c:manualLayout>
          <c:layoutTarget val="inner"/>
          <c:xMode val="edge"/>
          <c:yMode val="edge"/>
          <c:x val="4.9261083743842533E-2"/>
          <c:y val="0.180351531654528"/>
          <c:w val="0.92775041050903995"/>
          <c:h val="0.47650275873802417"/>
        </c:manualLayout>
      </c:layout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Тэтгэврийн даатгалын сан </c:v>
                </c:pt>
              </c:strCache>
            </c:strRef>
          </c:tx>
          <c:dLbls>
            <c:txPr>
              <a:bodyPr/>
              <a:lstStyle/>
              <a:p>
                <a:pPr>
                  <a:defRPr>
                    <a:latin typeface="Arial" pitchFamily="34" charset="0"/>
                    <a:cs typeface="Arial" pitchFamily="34" charset="0"/>
                  </a:defRPr>
                </a:pPr>
                <a:endParaRPr lang="en-US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2016 -VII</c:v>
                </c:pt>
                <c:pt idx="1">
                  <c:v>2016 -VIII</c:v>
                </c:pt>
                <c:pt idx="2">
                  <c:v>2016 -IX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27872.400000000001</c:v>
                </c:pt>
                <c:pt idx="1">
                  <c:v>30497.4</c:v>
                </c:pt>
                <c:pt idx="2">
                  <c:v>36023.9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Тэтгэмжийн даатгалын сан</c:v>
                </c:pt>
              </c:strCache>
            </c:strRef>
          </c:tx>
          <c:dLbls>
            <c:txPr>
              <a:bodyPr/>
              <a:lstStyle/>
              <a:p>
                <a:pPr>
                  <a:defRPr>
                    <a:latin typeface="Arial" pitchFamily="34" charset="0"/>
                    <a:cs typeface="Arial" pitchFamily="34" charset="0"/>
                  </a:defRPr>
                </a:pPr>
                <a:endParaRPr lang="en-US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2016 -VII</c:v>
                </c:pt>
                <c:pt idx="1">
                  <c:v>2016 -VIII</c:v>
                </c:pt>
                <c:pt idx="2">
                  <c:v>2016 -IX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>
                  <c:v>1184.9000000000001</c:v>
                </c:pt>
                <c:pt idx="1">
                  <c:v>1273.3</c:v>
                </c:pt>
                <c:pt idx="2">
                  <c:v>1532.5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ҮОМШӨ-ний даатгалын сан </c:v>
                </c:pt>
              </c:strCache>
            </c:strRef>
          </c:tx>
          <c:dLbls>
            <c:txPr>
              <a:bodyPr/>
              <a:lstStyle/>
              <a:p>
                <a:pPr>
                  <a:defRPr>
                    <a:latin typeface="Arial" pitchFamily="34" charset="0"/>
                    <a:cs typeface="Arial" pitchFamily="34" charset="0"/>
                  </a:defRPr>
                </a:pPr>
                <a:endParaRPr lang="en-US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2016 -VII</c:v>
                </c:pt>
                <c:pt idx="1">
                  <c:v>2016 -VIII</c:v>
                </c:pt>
                <c:pt idx="2">
                  <c:v>2016 -IX</c:v>
                </c:pt>
              </c:strCache>
            </c:strRef>
          </c:cat>
          <c:val>
            <c:numRef>
              <c:f>Sheet1!$D$2:$D$4</c:f>
              <c:numCache>
                <c:formatCode>General</c:formatCode>
                <c:ptCount val="3"/>
                <c:pt idx="0">
                  <c:v>1155.3</c:v>
                </c:pt>
                <c:pt idx="1">
                  <c:v>1222</c:v>
                </c:pt>
                <c:pt idx="2">
                  <c:v>1820.4</c:v>
                </c:pt>
              </c:numCache>
            </c:numRef>
          </c:val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Ажилгүйдлийн даатгал</c:v>
                </c:pt>
              </c:strCache>
            </c:strRef>
          </c:tx>
          <c:dLbls>
            <c:txPr>
              <a:bodyPr/>
              <a:lstStyle/>
              <a:p>
                <a:pPr>
                  <a:defRPr>
                    <a:latin typeface="Arial" pitchFamily="34" charset="0"/>
                    <a:cs typeface="Arial" pitchFamily="34" charset="0"/>
                  </a:defRPr>
                </a:pPr>
                <a:endParaRPr lang="en-US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2016 -VII</c:v>
                </c:pt>
                <c:pt idx="1">
                  <c:v>2016 -VIII</c:v>
                </c:pt>
                <c:pt idx="2">
                  <c:v>2016 -IX</c:v>
                </c:pt>
              </c:strCache>
            </c:strRef>
          </c:cat>
          <c:val>
            <c:numRef>
              <c:f>Sheet1!$E$2:$E$4</c:f>
              <c:numCache>
                <c:formatCode>General</c:formatCode>
                <c:ptCount val="3"/>
                <c:pt idx="0">
                  <c:v>404.1</c:v>
                </c:pt>
                <c:pt idx="1">
                  <c:v>410</c:v>
                </c:pt>
                <c:pt idx="2">
                  <c:v>454.6</c:v>
                </c:pt>
              </c:numCache>
            </c:numRef>
          </c:val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Эрүүл мэндийн даатгал</c:v>
                </c:pt>
              </c:strCache>
            </c:strRef>
          </c:tx>
          <c:dLbls>
            <c:txPr>
              <a:bodyPr/>
              <a:lstStyle/>
              <a:p>
                <a:pPr>
                  <a:defRPr>
                    <a:latin typeface="Arial" pitchFamily="34" charset="0"/>
                    <a:cs typeface="Arial" pitchFamily="34" charset="0"/>
                  </a:defRPr>
                </a:pPr>
                <a:endParaRPr lang="en-US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2016 -VII</c:v>
                </c:pt>
                <c:pt idx="1">
                  <c:v>2016 -VIII</c:v>
                </c:pt>
                <c:pt idx="2">
                  <c:v>2016 -IX</c:v>
                </c:pt>
              </c:strCache>
            </c:strRef>
          </c:cat>
          <c:val>
            <c:numRef>
              <c:f>Sheet1!$F$2:$F$4</c:f>
              <c:numCache>
                <c:formatCode>General</c:formatCode>
                <c:ptCount val="3"/>
                <c:pt idx="0">
                  <c:v>3440.1</c:v>
                </c:pt>
                <c:pt idx="1">
                  <c:v>3661.5</c:v>
                </c:pt>
                <c:pt idx="2">
                  <c:v>4696</c:v>
                </c:pt>
              </c:numCache>
            </c:numRef>
          </c:val>
        </c:ser>
        <c:gapWidth val="75"/>
        <c:overlap val="-25"/>
        <c:axId val="74587136"/>
        <c:axId val="74591616"/>
      </c:barChart>
      <c:catAx>
        <c:axId val="74587136"/>
        <c:scaling>
          <c:orientation val="minMax"/>
        </c:scaling>
        <c:axPos val="b"/>
        <c:numFmt formatCode="General" sourceLinked="1"/>
        <c:majorTickMark val="none"/>
        <c:tickLblPos val="nextTo"/>
        <c:txPr>
          <a:bodyPr/>
          <a:lstStyle/>
          <a:p>
            <a:pPr>
              <a:defRPr>
                <a:latin typeface="Arial" pitchFamily="34" charset="0"/>
                <a:cs typeface="Arial" pitchFamily="34" charset="0"/>
              </a:defRPr>
            </a:pPr>
            <a:endParaRPr lang="en-US"/>
          </a:p>
        </c:txPr>
        <c:crossAx val="74591616"/>
        <c:crosses val="autoZero"/>
        <c:auto val="1"/>
        <c:lblAlgn val="ctr"/>
        <c:lblOffset val="100"/>
      </c:catAx>
      <c:valAx>
        <c:axId val="74591616"/>
        <c:scaling>
          <c:orientation val="minMax"/>
        </c:scaling>
        <c:delete val="1"/>
        <c:axPos val="l"/>
        <c:numFmt formatCode="General" sourceLinked="1"/>
        <c:majorTickMark val="none"/>
        <c:tickLblPos val="none"/>
        <c:crossAx val="74587136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4.6891379956816075E-2"/>
          <c:y val="0.79047051333553764"/>
          <c:w val="0.94562610708144224"/>
          <c:h val="0.17978970971278943"/>
        </c:manualLayout>
      </c:layout>
      <c:txPr>
        <a:bodyPr/>
        <a:lstStyle/>
        <a:p>
          <a:pPr>
            <a:defRPr sz="1000">
              <a:latin typeface="Arial" pitchFamily="34" charset="0"/>
              <a:cs typeface="Arial" pitchFamily="34" charset="0"/>
            </a:defRPr>
          </a:pPr>
          <a:endParaRPr lang="en-US"/>
        </a:p>
      </c:txPr>
    </c:legend>
    <c:plotVisOnly val="1"/>
  </c:chart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/>
          <a:lstStyle/>
          <a:p>
            <a:pPr>
              <a:defRPr sz="1400">
                <a:latin typeface="Arial" pitchFamily="34" charset="0"/>
                <a:cs typeface="Arial" pitchFamily="34" charset="0"/>
              </a:defRPr>
            </a:pPr>
            <a:r>
              <a:rPr lang="mn-MN" sz="1400" dirty="0">
                <a:latin typeface="Arial" pitchFamily="34" charset="0"/>
                <a:cs typeface="Arial" pitchFamily="34" charset="0"/>
              </a:rPr>
              <a:t>Нийгмийн</a:t>
            </a:r>
            <a:r>
              <a:rPr lang="mn-MN" sz="1400" baseline="0" dirty="0">
                <a:latin typeface="Arial" pitchFamily="34" charset="0"/>
                <a:cs typeface="Arial" pitchFamily="34" charset="0"/>
              </a:rPr>
              <a:t> халамжийн сангаас олгосон тэтгэвэр жил бүрийн </a:t>
            </a:r>
            <a:r>
              <a:rPr lang="en-US" sz="1400" baseline="0" dirty="0" smtClean="0">
                <a:latin typeface="Arial" pitchFamily="34" charset="0"/>
                <a:cs typeface="Arial" pitchFamily="34" charset="0"/>
              </a:rPr>
              <a:t>3</a:t>
            </a:r>
            <a:r>
              <a:rPr lang="mn-MN" sz="1400" baseline="0" dirty="0" smtClean="0">
                <a:latin typeface="Arial" pitchFamily="34" charset="0"/>
                <a:cs typeface="Arial" pitchFamily="34" charset="0"/>
              </a:rPr>
              <a:t>-р улирлын </a:t>
            </a:r>
            <a:r>
              <a:rPr lang="mn-MN" sz="1400" baseline="0" dirty="0">
                <a:latin typeface="Arial" pitchFamily="34" charset="0"/>
                <a:cs typeface="Arial" pitchFamily="34" charset="0"/>
              </a:rPr>
              <a:t>байдлаар, сая</a:t>
            </a:r>
            <a:r>
              <a:rPr lang="en-US" sz="1400" baseline="0" dirty="0">
                <a:latin typeface="Arial" pitchFamily="34" charset="0"/>
                <a:cs typeface="Arial" pitchFamily="34" charset="0"/>
              </a:rPr>
              <a:t>.</a:t>
            </a:r>
            <a:r>
              <a:rPr lang="mn-MN" sz="1400" baseline="0" dirty="0">
                <a:latin typeface="Arial" pitchFamily="34" charset="0"/>
                <a:cs typeface="Arial" pitchFamily="34" charset="0"/>
              </a:rPr>
              <a:t>төг </a:t>
            </a:r>
            <a:endParaRPr lang="en-US" sz="1400" dirty="0">
              <a:latin typeface="Arial" pitchFamily="34" charset="0"/>
              <a:cs typeface="Arial" pitchFamily="34" charset="0"/>
            </a:endParaRPr>
          </a:p>
        </c:rich>
      </c:tx>
      <c:layout/>
    </c:title>
    <c:plotArea>
      <c:layout>
        <c:manualLayout>
          <c:layoutTarget val="inner"/>
          <c:xMode val="edge"/>
          <c:yMode val="edge"/>
          <c:x val="9.4652135671395767E-3"/>
          <c:y val="0.24726344189631971"/>
          <c:w val="0.9583333333333337"/>
          <c:h val="0.57106420773039968"/>
        </c:manualLayout>
      </c:layout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dLbls>
            <c:spPr>
              <a:solidFill>
                <a:schemeClr val="lt1"/>
              </a:solidFill>
              <a:ln w="25400" cap="flat" cmpd="sng" algn="ctr">
                <a:solidFill>
                  <a:schemeClr val="accent3"/>
                </a:solidFill>
                <a:prstDash val="solid"/>
              </a:ln>
              <a:effectLst/>
            </c:spPr>
            <c:txPr>
              <a:bodyPr/>
              <a:lstStyle/>
              <a:p>
                <a:pPr>
                  <a:defRPr sz="1400">
                    <a:solidFill>
                      <a:schemeClr val="dk1"/>
                    </a:solidFill>
                    <a:latin typeface="Arial" pitchFamily="34" charset="0"/>
                    <a:ea typeface="+mn-ea"/>
                    <a:cs typeface="Arial" pitchFamily="34" charset="0"/>
                  </a:defRPr>
                </a:pPr>
                <a:endParaRPr lang="en-US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2014-IX</c:v>
                </c:pt>
                <c:pt idx="1">
                  <c:v>2015-IX</c:v>
                </c:pt>
                <c:pt idx="2">
                  <c:v>2016-IX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1887.2</c:v>
                </c:pt>
                <c:pt idx="1">
                  <c:v>2005.4</c:v>
                </c:pt>
                <c:pt idx="2">
                  <c:v>2107.6999999999998</c:v>
                </c:pt>
              </c:numCache>
            </c:numRef>
          </c:val>
        </c:ser>
        <c:gapWidth val="75"/>
        <c:overlap val="-25"/>
        <c:axId val="74457088"/>
        <c:axId val="74459776"/>
      </c:barChart>
      <c:catAx>
        <c:axId val="74457088"/>
        <c:scaling>
          <c:orientation val="minMax"/>
        </c:scaling>
        <c:axPos val="b"/>
        <c:numFmt formatCode="General" sourceLinked="1"/>
        <c:majorTickMark val="none"/>
        <c:tickLblPos val="nextTo"/>
        <c:spPr>
          <a:noFill/>
          <a:ln w="25400" cap="flat" cmpd="sng" algn="ctr">
            <a:solidFill>
              <a:schemeClr val="dk1"/>
            </a:solidFill>
            <a:prstDash val="solid"/>
          </a:ln>
          <a:effectLst>
            <a:outerShdw blurRad="63500" dist="25400" dir="5400000" rotWithShape="0">
              <a:srgbClr val="000000">
                <a:alpha val="43137"/>
              </a:srgbClr>
            </a:outerShdw>
          </a:effectLst>
        </c:spPr>
        <c:txPr>
          <a:bodyPr/>
          <a:lstStyle/>
          <a:p>
            <a:pPr>
              <a:defRPr sz="14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pPr>
            <a:endParaRPr lang="en-US"/>
          </a:p>
        </c:txPr>
        <c:crossAx val="74459776"/>
        <c:crosses val="autoZero"/>
        <c:auto val="1"/>
        <c:lblAlgn val="ctr"/>
        <c:lblOffset val="100"/>
      </c:catAx>
      <c:valAx>
        <c:axId val="74459776"/>
        <c:scaling>
          <c:orientation val="minMax"/>
        </c:scaling>
        <c:delete val="1"/>
        <c:axPos val="l"/>
        <c:numFmt formatCode="General" sourceLinked="1"/>
        <c:majorTickMark val="none"/>
        <c:tickLblPos val="none"/>
        <c:crossAx val="74457088"/>
        <c:crosses val="autoZero"/>
        <c:crossBetween val="between"/>
      </c:valAx>
      <c:spPr>
        <a:noFill/>
        <a:ln w="25400">
          <a:noFill/>
        </a:ln>
      </c:spPr>
    </c:plotArea>
    <c:plotVisOnly val="1"/>
  </c:chart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/>
          <a:lstStyle/>
          <a:p>
            <a:pPr>
              <a:defRPr sz="1400">
                <a:latin typeface="Arial" pitchFamily="34" charset="0"/>
                <a:cs typeface="Arial" pitchFamily="34" charset="0"/>
              </a:defRPr>
            </a:pPr>
            <a:r>
              <a:rPr lang="mn-MN" sz="1400" dirty="0">
                <a:latin typeface="Arial" pitchFamily="34" charset="0"/>
                <a:cs typeface="Arial" pitchFamily="34" charset="0"/>
              </a:rPr>
              <a:t>Нийгмийн</a:t>
            </a:r>
            <a:r>
              <a:rPr lang="mn-MN" sz="1400" baseline="0" dirty="0">
                <a:latin typeface="Arial" pitchFamily="34" charset="0"/>
                <a:cs typeface="Arial" pitchFamily="34" charset="0"/>
              </a:rPr>
              <a:t> халамжийн сангаас олгосон </a:t>
            </a:r>
            <a:r>
              <a:rPr lang="mn-MN" sz="1400" baseline="0" dirty="0" smtClean="0">
                <a:latin typeface="Arial" pitchFamily="34" charset="0"/>
                <a:cs typeface="Arial" pitchFamily="34" charset="0"/>
              </a:rPr>
              <a:t>нөхцөлт мөнгөн тэтгэмж </a:t>
            </a:r>
            <a:r>
              <a:rPr lang="mn-MN" sz="1400" baseline="0" dirty="0">
                <a:latin typeface="Arial" pitchFamily="34" charset="0"/>
                <a:cs typeface="Arial" pitchFamily="34" charset="0"/>
              </a:rPr>
              <a:t>жил бүрийн </a:t>
            </a:r>
            <a:r>
              <a:rPr lang="en-US" sz="1400" baseline="0" dirty="0" smtClean="0">
                <a:latin typeface="Arial" pitchFamily="34" charset="0"/>
                <a:cs typeface="Arial" pitchFamily="34" charset="0"/>
              </a:rPr>
              <a:t>3</a:t>
            </a:r>
            <a:r>
              <a:rPr lang="mn-MN" sz="1400" baseline="0" dirty="0" smtClean="0">
                <a:latin typeface="Arial" pitchFamily="34" charset="0"/>
                <a:cs typeface="Arial" pitchFamily="34" charset="0"/>
              </a:rPr>
              <a:t>-р улирлын </a:t>
            </a:r>
            <a:r>
              <a:rPr lang="mn-MN" sz="1400" baseline="0" dirty="0">
                <a:latin typeface="Arial" pitchFamily="34" charset="0"/>
                <a:cs typeface="Arial" pitchFamily="34" charset="0"/>
              </a:rPr>
              <a:t>байдлаар, сая</a:t>
            </a:r>
            <a:r>
              <a:rPr lang="en-US" sz="1400" baseline="0" dirty="0">
                <a:latin typeface="Arial" pitchFamily="34" charset="0"/>
                <a:cs typeface="Arial" pitchFamily="34" charset="0"/>
              </a:rPr>
              <a:t>.</a:t>
            </a:r>
            <a:r>
              <a:rPr lang="mn-MN" sz="1400" baseline="0" dirty="0">
                <a:latin typeface="Arial" pitchFamily="34" charset="0"/>
                <a:cs typeface="Arial" pitchFamily="34" charset="0"/>
              </a:rPr>
              <a:t>төг </a:t>
            </a:r>
            <a:endParaRPr lang="en-US" sz="1400" dirty="0">
              <a:latin typeface="Arial" pitchFamily="34" charset="0"/>
              <a:cs typeface="Arial" pitchFamily="34" charset="0"/>
            </a:endParaRPr>
          </a:p>
        </c:rich>
      </c:tx>
      <c:layout/>
    </c:title>
    <c:plotArea>
      <c:layout>
        <c:manualLayout>
          <c:layoutTarget val="inner"/>
          <c:xMode val="edge"/>
          <c:yMode val="edge"/>
          <c:x val="9.4652135671395767E-3"/>
          <c:y val="0.26253375489639286"/>
          <c:w val="0.9583333333333337"/>
          <c:h val="0.57186016927954042"/>
        </c:manualLayout>
      </c:layout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dLbls>
            <c:spPr>
              <a:solidFill>
                <a:schemeClr val="lt1"/>
              </a:solidFill>
              <a:ln w="25400" cap="flat" cmpd="sng" algn="ctr">
                <a:solidFill>
                  <a:schemeClr val="accent3"/>
                </a:solidFill>
                <a:prstDash val="solid"/>
              </a:ln>
              <a:effectLst/>
            </c:spPr>
            <c:txPr>
              <a:bodyPr/>
              <a:lstStyle/>
              <a:p>
                <a:pPr>
                  <a:defRPr sz="1400">
                    <a:solidFill>
                      <a:schemeClr val="dk1"/>
                    </a:solidFill>
                    <a:latin typeface="Arial" pitchFamily="34" charset="0"/>
                    <a:ea typeface="+mn-ea"/>
                    <a:cs typeface="Arial" pitchFamily="34" charset="0"/>
                  </a:defRPr>
                </a:pPr>
                <a:endParaRPr lang="en-US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2014-IX</c:v>
                </c:pt>
                <c:pt idx="1">
                  <c:v>2015-IX</c:v>
                </c:pt>
                <c:pt idx="2">
                  <c:v>2016-IX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784.7</c:v>
                </c:pt>
                <c:pt idx="1">
                  <c:v>873.2</c:v>
                </c:pt>
                <c:pt idx="2">
                  <c:v>1028.0999999999999</c:v>
                </c:pt>
              </c:numCache>
            </c:numRef>
          </c:val>
        </c:ser>
        <c:gapWidth val="75"/>
        <c:overlap val="-25"/>
        <c:axId val="66700800"/>
        <c:axId val="74555776"/>
      </c:barChart>
      <c:catAx>
        <c:axId val="66700800"/>
        <c:scaling>
          <c:orientation val="minMax"/>
        </c:scaling>
        <c:axPos val="b"/>
        <c:numFmt formatCode="General" sourceLinked="1"/>
        <c:majorTickMark val="none"/>
        <c:tickLblPos val="nextTo"/>
        <c:spPr>
          <a:noFill/>
          <a:ln w="25400" cap="flat" cmpd="sng" algn="ctr">
            <a:solidFill>
              <a:schemeClr val="dk1"/>
            </a:solidFill>
            <a:prstDash val="solid"/>
          </a:ln>
          <a:effectLst>
            <a:outerShdw blurRad="63500" dist="25400" dir="5400000" rotWithShape="0">
              <a:srgbClr val="000000">
                <a:alpha val="43137"/>
              </a:srgbClr>
            </a:outerShdw>
          </a:effectLst>
        </c:spPr>
        <c:txPr>
          <a:bodyPr/>
          <a:lstStyle/>
          <a:p>
            <a:pPr>
              <a:defRPr sz="14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pPr>
            <a:endParaRPr lang="en-US"/>
          </a:p>
        </c:txPr>
        <c:crossAx val="74555776"/>
        <c:crosses val="autoZero"/>
        <c:auto val="1"/>
        <c:lblAlgn val="ctr"/>
        <c:lblOffset val="100"/>
      </c:catAx>
      <c:valAx>
        <c:axId val="74555776"/>
        <c:scaling>
          <c:orientation val="minMax"/>
        </c:scaling>
        <c:delete val="1"/>
        <c:axPos val="l"/>
        <c:numFmt formatCode="General" sourceLinked="1"/>
        <c:majorTickMark val="none"/>
        <c:tickLblPos val="none"/>
        <c:crossAx val="66700800"/>
        <c:crosses val="autoZero"/>
        <c:crossBetween val="between"/>
      </c:valAx>
      <c:spPr>
        <a:noFill/>
        <a:ln w="25400">
          <a:noFill/>
        </a:ln>
      </c:spPr>
    </c:plotArea>
    <c:plotVisOnly val="1"/>
  </c:chart>
  <c:externalData r:id="rId1"/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11/3/2016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11/3/2016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11/3/2016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11/3/2016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11/3/2016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11/3/2016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11/3/2016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11/3/2016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11/3/2016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11/3/2016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11/3/2016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96C254EB-4FF8-419E-89B8-429B34024A96}" type="datetimeFigureOut">
              <a:rPr lang="en-US" smtClean="0"/>
              <a:pPr/>
              <a:t>11/3/2016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5" Type="http://schemas.openxmlformats.org/officeDocument/2006/relationships/chart" Target="../charts/chart2.xml"/><Relationship Id="rId4" Type="http://schemas.openxmlformats.org/officeDocument/2006/relationships/chart" Target="../charts/char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Statistik logo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298619"/>
            <a:ext cx="945223" cy="861457"/>
          </a:xfrm>
          <a:prstGeom prst="rect">
            <a:avLst/>
          </a:prstGeom>
          <a:noFill/>
        </p:spPr>
      </p:pic>
      <p:cxnSp>
        <p:nvCxnSpPr>
          <p:cNvPr id="11" name="Straight Connector 10"/>
          <p:cNvCxnSpPr/>
          <p:nvPr/>
        </p:nvCxnSpPr>
        <p:spPr>
          <a:xfrm>
            <a:off x="1376857" y="801026"/>
            <a:ext cx="7530958" cy="10275"/>
          </a:xfrm>
          <a:prstGeom prst="line">
            <a:avLst/>
          </a:prstGeom>
          <a:ln w="25400"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itle 6"/>
          <p:cNvSpPr txBox="1">
            <a:spLocks/>
          </p:cNvSpPr>
          <p:nvPr/>
        </p:nvSpPr>
        <p:spPr bwMode="auto">
          <a:xfrm>
            <a:off x="1219200" y="1998663"/>
            <a:ext cx="7186613" cy="2416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0" hangingPunct="0"/>
            <a:r>
              <a:rPr lang="mn-MN" sz="4000" b="1" dirty="0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Дархан-Уул аймгийн </a:t>
            </a:r>
          </a:p>
          <a:p>
            <a:pPr algn="ctr" eaLnBrk="0" hangingPunct="0"/>
            <a:r>
              <a:rPr lang="mn-MN" sz="4000" b="1" dirty="0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Нийгмийн даатгал,халамжийн талаарх инфографик</a:t>
            </a:r>
            <a:endParaRPr lang="mn-MN" sz="3200" b="1" dirty="0">
              <a:solidFill>
                <a:srgbClr val="0070C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15" name="Title 6"/>
          <p:cNvSpPr txBox="1">
            <a:spLocks/>
          </p:cNvSpPr>
          <p:nvPr/>
        </p:nvSpPr>
        <p:spPr bwMode="auto">
          <a:xfrm>
            <a:off x="1474342" y="425005"/>
            <a:ext cx="7186613" cy="3250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 eaLnBrk="0" hangingPunct="0"/>
            <a:r>
              <a:rPr lang="mn-MN" sz="1600" b="1" dirty="0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ДАРХАН-УУЛ АЙМГИЙН СТАТИСТИКИЙН ХЭЛТЭС</a:t>
            </a:r>
            <a:endParaRPr lang="mn-MN" sz="1600" b="1" dirty="0">
              <a:solidFill>
                <a:srgbClr val="0070C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cxnSp>
        <p:nvCxnSpPr>
          <p:cNvPr id="17" name="Straight Connector 16"/>
          <p:cNvCxnSpPr/>
          <p:nvPr/>
        </p:nvCxnSpPr>
        <p:spPr>
          <a:xfrm>
            <a:off x="1078786" y="6400800"/>
            <a:ext cx="7572054" cy="1588"/>
          </a:xfrm>
          <a:prstGeom prst="line">
            <a:avLst/>
          </a:prstGeom>
          <a:ln w="22225"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itle 6"/>
          <p:cNvSpPr txBox="1">
            <a:spLocks/>
          </p:cNvSpPr>
          <p:nvPr/>
        </p:nvSpPr>
        <p:spPr bwMode="auto">
          <a:xfrm>
            <a:off x="1258585" y="6431622"/>
            <a:ext cx="7351159" cy="2829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 eaLnBrk="0" hangingPunct="0"/>
            <a:r>
              <a:rPr lang="mn-MN" sz="1600" b="1" dirty="0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Вэб: </a:t>
            </a:r>
            <a:r>
              <a:rPr lang="en-US" sz="1600" b="1" dirty="0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www.darkhan-uul@nso.mn</a:t>
            </a:r>
            <a:endParaRPr lang="mn-MN" sz="1600" b="1" dirty="0">
              <a:solidFill>
                <a:srgbClr val="0070C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</p:spTree>
  </p:cSld>
  <p:clrMapOvr>
    <a:masterClrMapping/>
  </p:clrMapOvr>
  <p:transition>
    <p:wedg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/>
          <p:cNvCxnSpPr/>
          <p:nvPr/>
        </p:nvCxnSpPr>
        <p:spPr>
          <a:xfrm>
            <a:off x="1335829" y="793185"/>
            <a:ext cx="7530958" cy="10275"/>
          </a:xfrm>
          <a:prstGeom prst="line">
            <a:avLst/>
          </a:prstGeom>
          <a:ln w="25400"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Picture 6" descr="Statistik logo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298619"/>
            <a:ext cx="945223" cy="861457"/>
          </a:xfrm>
          <a:prstGeom prst="rect">
            <a:avLst/>
          </a:prstGeom>
          <a:noFill/>
        </p:spPr>
      </p:pic>
      <p:sp>
        <p:nvSpPr>
          <p:cNvPr id="8" name="Title 6"/>
          <p:cNvSpPr txBox="1">
            <a:spLocks/>
          </p:cNvSpPr>
          <p:nvPr/>
        </p:nvSpPr>
        <p:spPr bwMode="auto">
          <a:xfrm>
            <a:off x="1474342" y="425005"/>
            <a:ext cx="7186613" cy="3250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 eaLnBrk="0" hangingPunct="0"/>
            <a:r>
              <a:rPr lang="mn-MN" sz="1600" b="1" dirty="0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ДАРХАН-УУЛ АЙМГИЙН СТАТИСТИКИЙН ХЭЛТЭС</a:t>
            </a:r>
            <a:endParaRPr lang="mn-MN" sz="1600" b="1" dirty="0">
              <a:solidFill>
                <a:srgbClr val="0070C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1385455" y="3884221"/>
            <a:ext cx="7543800" cy="0"/>
          </a:xfrm>
          <a:prstGeom prst="line">
            <a:avLst/>
          </a:prstGeom>
          <a:ln>
            <a:solidFill>
              <a:srgbClr val="C0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935682" y="3674423"/>
            <a:ext cx="4556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2" name="Chart 11"/>
          <p:cNvGraphicFramePr/>
          <p:nvPr/>
        </p:nvGraphicFramePr>
        <p:xfrm>
          <a:off x="1974602" y="4035632"/>
          <a:ext cx="6816437" cy="248458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4" name="Chart 13"/>
          <p:cNvGraphicFramePr/>
          <p:nvPr/>
        </p:nvGraphicFramePr>
        <p:xfrm>
          <a:off x="1942936" y="950027"/>
          <a:ext cx="6548582" cy="25459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Straight Connector 2"/>
          <p:cNvCxnSpPr/>
          <p:nvPr/>
        </p:nvCxnSpPr>
        <p:spPr>
          <a:xfrm>
            <a:off x="1281163" y="811658"/>
            <a:ext cx="7530958" cy="10275"/>
          </a:xfrm>
          <a:prstGeom prst="line">
            <a:avLst/>
          </a:prstGeom>
          <a:ln w="25400"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itle 6"/>
          <p:cNvSpPr txBox="1">
            <a:spLocks/>
          </p:cNvSpPr>
          <p:nvPr/>
        </p:nvSpPr>
        <p:spPr bwMode="auto">
          <a:xfrm>
            <a:off x="1538138" y="425005"/>
            <a:ext cx="7186613" cy="3250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 eaLnBrk="0" hangingPunct="0"/>
            <a:r>
              <a:rPr lang="mn-MN" sz="1600" b="1" dirty="0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ДАРХАН-УУЛ АЙМГИЙН СТАТИСТИКИЙН ХЭЛТЭС</a:t>
            </a:r>
            <a:endParaRPr lang="mn-MN" sz="1600" b="1" dirty="0">
              <a:solidFill>
                <a:srgbClr val="0070C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pic>
        <p:nvPicPr>
          <p:cNvPr id="5" name="Picture 4" descr="Statistik logo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298619"/>
            <a:ext cx="945223" cy="861457"/>
          </a:xfrm>
          <a:prstGeom prst="rect">
            <a:avLst/>
          </a:prstGeom>
          <a:noFill/>
        </p:spPr>
      </p:pic>
      <p:cxnSp>
        <p:nvCxnSpPr>
          <p:cNvPr id="7" name="Straight Connector 6"/>
          <p:cNvCxnSpPr/>
          <p:nvPr/>
        </p:nvCxnSpPr>
        <p:spPr>
          <a:xfrm>
            <a:off x="1385455" y="3884221"/>
            <a:ext cx="7543800" cy="0"/>
          </a:xfrm>
          <a:prstGeom prst="line">
            <a:avLst/>
          </a:prstGeom>
          <a:ln>
            <a:solidFill>
              <a:srgbClr val="C0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8" name="Chart 7"/>
          <p:cNvGraphicFramePr/>
          <p:nvPr/>
        </p:nvGraphicFramePr>
        <p:xfrm>
          <a:off x="1805048" y="1104406"/>
          <a:ext cx="6697683" cy="23869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9" name="Chart 8"/>
          <p:cNvGraphicFramePr/>
          <p:nvPr/>
        </p:nvGraphicFramePr>
        <p:xfrm>
          <a:off x="1860466" y="4059382"/>
          <a:ext cx="6697683" cy="261850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279</TotalTime>
  <Words>85</Words>
  <Application>Microsoft Office PowerPoint</Application>
  <PresentationFormat>On-screen Show (4:3)</PresentationFormat>
  <Paragraphs>10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Solstice</vt:lpstr>
      <vt:lpstr>Slide 1</vt:lpstr>
      <vt:lpstr>Slide 2</vt:lpstr>
      <vt:lpstr>Slide 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ariunbayar</cp:lastModifiedBy>
  <cp:revision>48</cp:revision>
  <dcterms:created xsi:type="dcterms:W3CDTF">2015-01-14T09:22:32Z</dcterms:created>
  <dcterms:modified xsi:type="dcterms:W3CDTF">2016-11-03T03:01:27Z</dcterms:modified>
</cp:coreProperties>
</file>