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6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3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1074" y="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r>
              <a:rPr lang="mn-MN" sz="1200" dirty="0" smtClean="0">
                <a:latin typeface="Arial" pitchFamily="34" charset="0"/>
                <a:cs typeface="Arial" pitchFamily="34" charset="0"/>
              </a:rPr>
              <a:t>Нийгмийн </a:t>
            </a:r>
            <a:r>
              <a:rPr lang="mn-MN" sz="1200" dirty="0">
                <a:latin typeface="Arial" pitchFamily="34" charset="0"/>
                <a:cs typeface="Arial" pitchFamily="34" charset="0"/>
              </a:rPr>
              <a:t>даатгалын сангийн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орлого 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1-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р улирлын байдлаар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төрлөөр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сая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төг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4.9261083743842533E-2"/>
          <c:y val="0.180351531654528"/>
          <c:w val="0.92775041050903928"/>
          <c:h val="0.47650275873802417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Тэтгэврийн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2017-I</c:v>
                </c:pt>
                <c:pt idx="1">
                  <c:v>2017-II</c:v>
                </c:pt>
                <c:pt idx="2">
                  <c:v>2017-III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1679.1</c:v>
                </c:pt>
                <c:pt idx="1">
                  <c:v>3698.7</c:v>
                </c:pt>
                <c:pt idx="2">
                  <c:v>6093.4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Тэтгэмжийн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2017-I</c:v>
                </c:pt>
                <c:pt idx="1">
                  <c:v>2017-II</c:v>
                </c:pt>
                <c:pt idx="2">
                  <c:v>2017-III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187</c:v>
                </c:pt>
                <c:pt idx="1">
                  <c:v>413.4</c:v>
                </c:pt>
                <c:pt idx="2">
                  <c:v>685.4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ҮОМШӨ-ний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2017-I</c:v>
                </c:pt>
                <c:pt idx="1">
                  <c:v>2017-II</c:v>
                </c:pt>
                <c:pt idx="2">
                  <c:v>2017-III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238.2</c:v>
                </c:pt>
                <c:pt idx="1">
                  <c:v>530.1</c:v>
                </c:pt>
                <c:pt idx="2">
                  <c:v>869.4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Ажилгүйдлийн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2017-I</c:v>
                </c:pt>
                <c:pt idx="1">
                  <c:v>2017-II</c:v>
                </c:pt>
                <c:pt idx="2">
                  <c:v>2017-III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43.9</c:v>
                </c:pt>
                <c:pt idx="1">
                  <c:v>100</c:v>
                </c:pt>
                <c:pt idx="2">
                  <c:v>157.6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Эрүүл мэндийн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2017-I</c:v>
                </c:pt>
                <c:pt idx="1">
                  <c:v>2017-II</c:v>
                </c:pt>
                <c:pt idx="2">
                  <c:v>2017-III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533.20000000000005</c:v>
                </c:pt>
                <c:pt idx="1">
                  <c:v>1139.7</c:v>
                </c:pt>
                <c:pt idx="2">
                  <c:v>2039.8</c:v>
                </c:pt>
              </c:numCache>
            </c:numRef>
          </c:val>
        </c:ser>
        <c:gapWidth val="75"/>
        <c:overlap val="-25"/>
        <c:axId val="109331200"/>
        <c:axId val="109332736"/>
      </c:barChart>
      <c:catAx>
        <c:axId val="109331200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109332736"/>
        <c:crosses val="autoZero"/>
        <c:auto val="1"/>
        <c:lblAlgn val="ctr"/>
        <c:lblOffset val="100"/>
      </c:catAx>
      <c:valAx>
        <c:axId val="109332736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1093312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6891379956816026E-2"/>
          <c:y val="0.79047051333553764"/>
          <c:w val="0.94562610708144224"/>
          <c:h val="0.17978970971278943"/>
        </c:manualLayout>
      </c:layout>
      <c:txPr>
        <a:bodyPr/>
        <a:lstStyle/>
        <a:p>
          <a:pPr>
            <a:defRPr sz="10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r>
              <a:rPr lang="mn-MN" sz="1200" dirty="0" smtClean="0">
                <a:latin typeface="Arial" pitchFamily="34" charset="0"/>
                <a:cs typeface="Arial" pitchFamily="34" charset="0"/>
              </a:rPr>
              <a:t>Нийгмийн </a:t>
            </a:r>
            <a:r>
              <a:rPr lang="mn-MN" sz="1200" dirty="0">
                <a:latin typeface="Arial" pitchFamily="34" charset="0"/>
                <a:cs typeface="Arial" pitchFamily="34" charset="0"/>
              </a:rPr>
              <a:t>даатгалын сангийн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зарлага 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-р улирлын байдлаар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төрлөөр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сая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төг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4.5848365472788449E-2"/>
          <c:y val="0.21346528309389745"/>
          <c:w val="0.92775041050903972"/>
          <c:h val="0.46317328226639326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Тэтгэврийн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2017-I</c:v>
                </c:pt>
                <c:pt idx="1">
                  <c:v>2017-II</c:v>
                </c:pt>
                <c:pt idx="2">
                  <c:v>2017-III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4269.7</c:v>
                </c:pt>
                <c:pt idx="1">
                  <c:v>8582.2000000000007</c:v>
                </c:pt>
                <c:pt idx="2">
                  <c:v>12891.6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Тэтгэмжийн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2017-I</c:v>
                </c:pt>
                <c:pt idx="1">
                  <c:v>2017-II</c:v>
                </c:pt>
                <c:pt idx="2">
                  <c:v>2017-III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234.6</c:v>
                </c:pt>
                <c:pt idx="1">
                  <c:v>421.3</c:v>
                </c:pt>
                <c:pt idx="2">
                  <c:v>728.5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ҮОМШӨ-ний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2017-I</c:v>
                </c:pt>
                <c:pt idx="1">
                  <c:v>2017-II</c:v>
                </c:pt>
                <c:pt idx="2">
                  <c:v>2017-III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350.5</c:v>
                </c:pt>
                <c:pt idx="1">
                  <c:v>800.4</c:v>
                </c:pt>
                <c:pt idx="2">
                  <c:v>982.6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Ажилгүйдлийн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2017-I</c:v>
                </c:pt>
                <c:pt idx="1">
                  <c:v>2017-II</c:v>
                </c:pt>
                <c:pt idx="2">
                  <c:v>2017-III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100.4</c:v>
                </c:pt>
                <c:pt idx="1">
                  <c:v>197.5</c:v>
                </c:pt>
                <c:pt idx="2">
                  <c:v>279.89999999999998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Эрүүл мэндийн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2017-I</c:v>
                </c:pt>
                <c:pt idx="1">
                  <c:v>2017-II</c:v>
                </c:pt>
                <c:pt idx="2">
                  <c:v>2017-III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324.89999999999998</c:v>
                </c:pt>
                <c:pt idx="1">
                  <c:v>1047.9000000000001</c:v>
                </c:pt>
                <c:pt idx="2">
                  <c:v>1562.4</c:v>
                </c:pt>
              </c:numCache>
            </c:numRef>
          </c:val>
        </c:ser>
        <c:gapWidth val="75"/>
        <c:overlap val="-25"/>
        <c:axId val="130829312"/>
        <c:axId val="130851584"/>
      </c:barChart>
      <c:catAx>
        <c:axId val="130829312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130851584"/>
        <c:crosses val="autoZero"/>
        <c:auto val="1"/>
        <c:lblAlgn val="ctr"/>
        <c:lblOffset val="100"/>
      </c:catAx>
      <c:valAx>
        <c:axId val="130851584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13082931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6891379956815922E-2"/>
          <c:y val="0.80343695639749468"/>
          <c:w val="0.94562610708144224"/>
          <c:h val="0.16682323223785733"/>
        </c:manualLayout>
      </c:layout>
      <c:txPr>
        <a:bodyPr/>
        <a:lstStyle/>
        <a:p>
          <a:pPr>
            <a:defRPr sz="10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Нийгмийн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 халамжийн сангаас олгосон тэтгэвэр </a:t>
            </a:r>
            <a:r>
              <a:rPr lang="en-US" sz="1400" baseline="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-р улирлын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400" baseline="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төг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9.4652135671395767E-3"/>
          <c:y val="0.24726344189631944"/>
          <c:w val="0.9583333333333337"/>
          <c:h val="0.57106420773039968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4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2017-I</c:v>
                </c:pt>
                <c:pt idx="1">
                  <c:v>2017-II</c:v>
                </c:pt>
                <c:pt idx="2">
                  <c:v>2017-III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237.2</c:v>
                </c:pt>
                <c:pt idx="1">
                  <c:v>480.6</c:v>
                </c:pt>
                <c:pt idx="2">
                  <c:v>718</c:v>
                </c:pt>
              </c:numCache>
            </c:numRef>
          </c:val>
        </c:ser>
        <c:gapWidth val="75"/>
        <c:overlap val="-25"/>
        <c:axId val="131012480"/>
        <c:axId val="131014016"/>
      </c:barChart>
      <c:catAx>
        <c:axId val="13101248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4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131014016"/>
        <c:crosses val="autoZero"/>
        <c:auto val="1"/>
        <c:lblAlgn val="ctr"/>
        <c:lblOffset val="100"/>
      </c:catAx>
      <c:valAx>
        <c:axId val="131014016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131012480"/>
        <c:crosses val="autoZero"/>
        <c:crossBetween val="between"/>
      </c:valAx>
      <c:spPr>
        <a:noFill/>
        <a:ln w="25400">
          <a:noFill/>
        </a:ln>
      </c:spPr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Нийгмийн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 халамжийн сангаас олгосон 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нөхцөлт мөнгөн тэтгэмж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жил бүрийн </a:t>
            </a:r>
            <a:r>
              <a:rPr lang="en-US" sz="1400" baseline="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-р улирлын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400" baseline="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төг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9.4652135671395767E-3"/>
          <c:y val="0.26253375489639308"/>
          <c:w val="0.9583333333333337"/>
          <c:h val="0.57186016927954042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4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2017-I</c:v>
                </c:pt>
                <c:pt idx="1">
                  <c:v>2017-II</c:v>
                </c:pt>
                <c:pt idx="2">
                  <c:v>2017-III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82</c:v>
                </c:pt>
                <c:pt idx="1">
                  <c:v>172.7</c:v>
                </c:pt>
                <c:pt idx="2">
                  <c:v>261</c:v>
                </c:pt>
              </c:numCache>
            </c:numRef>
          </c:val>
        </c:ser>
        <c:gapWidth val="75"/>
        <c:overlap val="-25"/>
        <c:axId val="109080960"/>
        <c:axId val="109082496"/>
      </c:barChart>
      <c:catAx>
        <c:axId val="10908096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4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109082496"/>
        <c:crosses val="autoZero"/>
        <c:auto val="1"/>
        <c:lblAlgn val="ctr"/>
        <c:lblOffset val="100"/>
      </c:catAx>
      <c:valAx>
        <c:axId val="109082496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109080960"/>
        <c:crosses val="autoZero"/>
        <c:crossBetween val="between"/>
      </c:valAx>
      <c:spPr>
        <a:noFill/>
        <a:ln w="25400">
          <a:noFill/>
        </a:ln>
      </c:spPr>
    </c:plotArea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C254EB-4FF8-419E-89B8-429B34024A96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376857" y="801026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6"/>
          <p:cNvSpPr txBox="1">
            <a:spLocks/>
          </p:cNvSpPr>
          <p:nvPr/>
        </p:nvSpPr>
        <p:spPr bwMode="auto">
          <a:xfrm>
            <a:off x="1219200" y="1998663"/>
            <a:ext cx="7186613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</a:t>
            </a:r>
          </a:p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Нийгмийн даатгал,халамжийн талаарх инфографик</a:t>
            </a:r>
            <a:endParaRPr lang="mn-MN" sz="32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078786" y="6400800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335829" y="793185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Chart 5"/>
          <p:cNvGraphicFramePr/>
          <p:nvPr/>
        </p:nvGraphicFramePr>
        <p:xfrm>
          <a:off x="1921165" y="1117601"/>
          <a:ext cx="6548582" cy="2392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/>
          <p:cNvGraphicFramePr/>
          <p:nvPr/>
        </p:nvGraphicFramePr>
        <p:xfrm>
          <a:off x="1810327" y="3990109"/>
          <a:ext cx="6816437" cy="24845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Picture 6" descr="Statistik log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385455" y="3884221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35682" y="3674423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650669" y="1151908"/>
          <a:ext cx="6697683" cy="23869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3" name="Straight Connector 2"/>
          <p:cNvCxnSpPr/>
          <p:nvPr/>
        </p:nvCxnSpPr>
        <p:spPr>
          <a:xfrm>
            <a:off x="1281163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6"/>
          <p:cNvSpPr txBox="1">
            <a:spLocks/>
          </p:cNvSpPr>
          <p:nvPr/>
        </p:nvSpPr>
        <p:spPr bwMode="auto">
          <a:xfrm>
            <a:off x="1538138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5" name="Picture 4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graphicFrame>
        <p:nvGraphicFramePr>
          <p:cNvPr id="6" name="Chart 5"/>
          <p:cNvGraphicFramePr/>
          <p:nvPr/>
        </p:nvGraphicFramePr>
        <p:xfrm>
          <a:off x="1696191" y="3942608"/>
          <a:ext cx="6697683" cy="26185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1385455" y="3884221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284</TotalTime>
  <Words>79</Words>
  <Application>Microsoft Office PowerPoint</Application>
  <PresentationFormat>On-screen Show (4:3)</PresentationFormat>
  <Paragraphs>10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Solstice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uuganbaatar</cp:lastModifiedBy>
  <cp:revision>47</cp:revision>
  <dcterms:created xsi:type="dcterms:W3CDTF">2015-01-14T09:22:32Z</dcterms:created>
  <dcterms:modified xsi:type="dcterms:W3CDTF">2017-10-10T01:24:21Z</dcterms:modified>
</cp:coreProperties>
</file>