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зарлага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201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оны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-р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5848365472788428E-2"/>
          <c:y val="0.21346528309389762"/>
          <c:w val="0.92775041050904006"/>
          <c:h val="0.4631732822663932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2016-VII</c:v>
                </c:pt>
                <c:pt idx="1">
                  <c:v>2016-VIII</c:v>
                </c:pt>
                <c:pt idx="2">
                  <c:v>2016-IX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30340.9</c:v>
                </c:pt>
                <c:pt idx="1">
                  <c:v>34760.400000000001</c:v>
                </c:pt>
                <c:pt idx="2">
                  <c:v>39201.1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2016-VII</c:v>
                </c:pt>
                <c:pt idx="1">
                  <c:v>2016-VIII</c:v>
                </c:pt>
                <c:pt idx="2">
                  <c:v>2016-IX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1673.4</c:v>
                </c:pt>
                <c:pt idx="1">
                  <c:v>1926.1</c:v>
                </c:pt>
                <c:pt idx="2">
                  <c:v>2229.8000000000002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2016-VII</c:v>
                </c:pt>
                <c:pt idx="1">
                  <c:v>2016-VIII</c:v>
                </c:pt>
                <c:pt idx="2">
                  <c:v>2016-IX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2306.1999999999998</c:v>
                </c:pt>
                <c:pt idx="1">
                  <c:v>2674.9</c:v>
                </c:pt>
                <c:pt idx="2">
                  <c:v>2980.9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2016-VII</c:v>
                </c:pt>
                <c:pt idx="1">
                  <c:v>2016-VIII</c:v>
                </c:pt>
                <c:pt idx="2">
                  <c:v>2016-IX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544.79999999999995</c:v>
                </c:pt>
                <c:pt idx="1">
                  <c:v>616.70000000000005</c:v>
                </c:pt>
                <c:pt idx="2">
                  <c:v>707.1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2016-VII</c:v>
                </c:pt>
                <c:pt idx="1">
                  <c:v>2016-VIII</c:v>
                </c:pt>
                <c:pt idx="2">
                  <c:v>2016-IX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4430.5</c:v>
                </c:pt>
                <c:pt idx="1">
                  <c:v>5114.6000000000004</c:v>
                </c:pt>
                <c:pt idx="2">
                  <c:v>5640.8</c:v>
                </c:pt>
              </c:numCache>
            </c:numRef>
          </c:val>
        </c:ser>
        <c:gapWidth val="75"/>
        <c:overlap val="-25"/>
        <c:axId val="86764160"/>
        <c:axId val="78512512"/>
      </c:barChart>
      <c:catAx>
        <c:axId val="8676416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78512512"/>
        <c:crosses val="autoZero"/>
        <c:auto val="1"/>
        <c:lblAlgn val="ctr"/>
        <c:lblOffset val="100"/>
      </c:catAx>
      <c:valAx>
        <c:axId val="7851251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867641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5929E-2"/>
          <c:y val="0.80343695639749468"/>
          <c:w val="0.94562610708144224"/>
          <c:h val="0.16682323223785736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орлого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2017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оны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3-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9261083743842533E-2"/>
          <c:y val="0.180351531654528"/>
          <c:w val="0.92775041050904006"/>
          <c:h val="0.4765027587380241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2017 -VII</c:v>
                </c:pt>
                <c:pt idx="1">
                  <c:v>2017 -VIII</c:v>
                </c:pt>
                <c:pt idx="2">
                  <c:v>2017 -IX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13868.9</c:v>
                </c:pt>
                <c:pt idx="1">
                  <c:v>15940.1</c:v>
                </c:pt>
                <c:pt idx="2">
                  <c:v>18134.900000000001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2017 -VII</c:v>
                </c:pt>
                <c:pt idx="1">
                  <c:v>2017 -VIII</c:v>
                </c:pt>
                <c:pt idx="2">
                  <c:v>2017 -IX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1561.9</c:v>
                </c:pt>
                <c:pt idx="1">
                  <c:v>1796.7</c:v>
                </c:pt>
                <c:pt idx="2" formatCode="_(* #,##0.0_);_(* \(#,##0.0\);_(* &quot;-&quot;??_);_(@_)">
                  <c:v>2041.559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2017 -VII</c:v>
                </c:pt>
                <c:pt idx="1">
                  <c:v>2017 -VIII</c:v>
                </c:pt>
                <c:pt idx="2">
                  <c:v>2017 -IX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1982.9</c:v>
                </c:pt>
                <c:pt idx="1">
                  <c:v>2281.5</c:v>
                </c:pt>
                <c:pt idx="2">
                  <c:v>2593.1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2017 -VII</c:v>
                </c:pt>
                <c:pt idx="1">
                  <c:v>2017 -VIII</c:v>
                </c:pt>
                <c:pt idx="2">
                  <c:v>2017 -IX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360.6</c:v>
                </c:pt>
                <c:pt idx="1">
                  <c:v>415.3</c:v>
                </c:pt>
                <c:pt idx="2">
                  <c:v>472.5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2017 -VII</c:v>
                </c:pt>
                <c:pt idx="1">
                  <c:v>2017 -VIII</c:v>
                </c:pt>
                <c:pt idx="2">
                  <c:v>2017 -IX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5395.5</c:v>
                </c:pt>
                <c:pt idx="1">
                  <c:v>6413.6</c:v>
                </c:pt>
                <c:pt idx="2">
                  <c:v>7056.6</c:v>
                </c:pt>
              </c:numCache>
            </c:numRef>
          </c:val>
        </c:ser>
        <c:gapWidth val="75"/>
        <c:overlap val="-25"/>
        <c:axId val="87577728"/>
        <c:axId val="87579264"/>
      </c:barChart>
      <c:catAx>
        <c:axId val="8757772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87579264"/>
        <c:crosses val="autoZero"/>
        <c:auto val="1"/>
        <c:lblAlgn val="ctr"/>
        <c:lblOffset val="100"/>
      </c:catAx>
      <c:valAx>
        <c:axId val="8757926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875777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6095E-2"/>
          <c:y val="0.79047051333553764"/>
          <c:w val="0.94562610708144224"/>
          <c:h val="0.17978970971278943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халамжийн сангаас олгосон тэтгэвэр 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-р улирлын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4652135671395767E-3"/>
          <c:y val="0.24726344189631977"/>
          <c:w val="0.9583333333333337"/>
          <c:h val="0.5710642077303996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2015-IX</c:v>
                </c:pt>
                <c:pt idx="1">
                  <c:v>2016-IX</c:v>
                </c:pt>
                <c:pt idx="2">
                  <c:v>2017-IX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1887.2</c:v>
                </c:pt>
                <c:pt idx="1">
                  <c:v>2005.4</c:v>
                </c:pt>
                <c:pt idx="2">
                  <c:v>2110.8000000000002</c:v>
                </c:pt>
              </c:numCache>
            </c:numRef>
          </c:val>
        </c:ser>
        <c:gapWidth val="75"/>
        <c:overlap val="-25"/>
        <c:axId val="87852544"/>
        <c:axId val="87854080"/>
      </c:barChart>
      <c:catAx>
        <c:axId val="8785254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87854080"/>
        <c:crosses val="autoZero"/>
        <c:auto val="1"/>
        <c:lblAlgn val="ctr"/>
        <c:lblOffset val="100"/>
      </c:catAx>
      <c:valAx>
        <c:axId val="8785408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87852544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халамжийн сангаас олгосон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нөхцөлт мөнгөн тэтгэмж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-р улирлын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4652135671395767E-3"/>
          <c:y val="0.26253375489639275"/>
          <c:w val="0.9583333333333337"/>
          <c:h val="0.5718601692795404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2015-IX</c:v>
                </c:pt>
                <c:pt idx="1">
                  <c:v>2016-IX</c:v>
                </c:pt>
                <c:pt idx="2">
                  <c:v>2017-IX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784.7</c:v>
                </c:pt>
                <c:pt idx="1">
                  <c:v>873.2</c:v>
                </c:pt>
                <c:pt idx="2">
                  <c:v>778.2</c:v>
                </c:pt>
              </c:numCache>
            </c:numRef>
          </c:val>
        </c:ser>
        <c:gapWidth val="75"/>
        <c:overlap val="-25"/>
        <c:axId val="87923328"/>
        <c:axId val="87941504"/>
      </c:barChart>
      <c:catAx>
        <c:axId val="8792332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87941504"/>
        <c:crosses val="autoZero"/>
        <c:auto val="1"/>
        <c:lblAlgn val="ctr"/>
        <c:lblOffset val="100"/>
      </c:catAx>
      <c:valAx>
        <c:axId val="8794150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87923328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Нийгмийн даатгал,халамжийн талаарх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Chart 11"/>
          <p:cNvGraphicFramePr/>
          <p:nvPr/>
        </p:nvGraphicFramePr>
        <p:xfrm>
          <a:off x="1974602" y="4035632"/>
          <a:ext cx="6816437" cy="2484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1942936" y="950027"/>
          <a:ext cx="6548582" cy="2545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281163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>
            <a:spLocks/>
          </p:cNvSpPr>
          <p:nvPr/>
        </p:nvSpPr>
        <p:spPr bwMode="auto">
          <a:xfrm>
            <a:off x="1538138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hart 7"/>
          <p:cNvGraphicFramePr/>
          <p:nvPr/>
        </p:nvGraphicFramePr>
        <p:xfrm>
          <a:off x="1805048" y="1104406"/>
          <a:ext cx="6697683" cy="2386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1860466" y="4059382"/>
          <a:ext cx="6697683" cy="2618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291</TotalTime>
  <Words>86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Bolor-Erdene_S</cp:lastModifiedBy>
  <cp:revision>50</cp:revision>
  <dcterms:created xsi:type="dcterms:W3CDTF">2015-01-14T09:22:32Z</dcterms:created>
  <dcterms:modified xsi:type="dcterms:W3CDTF">2017-12-13T07:34:55Z</dcterms:modified>
</cp:coreProperties>
</file>