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086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зарлага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9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3.839571905381068E-2"/>
          <c:y val="0.21857680688341141"/>
          <c:w val="0.92775041050904072"/>
          <c:h val="0.463173282266393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2019-IV</c:v>
                </c:pt>
                <c:pt idx="1">
                  <c:v>2019-V</c:v>
                </c:pt>
                <c:pt idx="2">
                  <c:v>2019-VI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21948.7</c:v>
                </c:pt>
                <c:pt idx="1">
                  <c:v>27545.8</c:v>
                </c:pt>
                <c:pt idx="2">
                  <c:v>33172.9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2019-IV</c:v>
                </c:pt>
                <c:pt idx="1">
                  <c:v>2019-V</c:v>
                </c:pt>
                <c:pt idx="2">
                  <c:v>2019-VI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1176.4000000000001</c:v>
                </c:pt>
                <c:pt idx="1">
                  <c:v>1509.3</c:v>
                </c:pt>
                <c:pt idx="2">
                  <c:v>1894.5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2019-IV</c:v>
                </c:pt>
                <c:pt idx="1">
                  <c:v>2019-V</c:v>
                </c:pt>
                <c:pt idx="2">
                  <c:v>2019-VI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1799.9</c:v>
                </c:pt>
                <c:pt idx="1">
                  <c:v>2261.9</c:v>
                </c:pt>
                <c:pt idx="2">
                  <c:v>2918.2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2019-IV</c:v>
                </c:pt>
                <c:pt idx="1">
                  <c:v>2019-V</c:v>
                </c:pt>
                <c:pt idx="2">
                  <c:v>2019-VI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424.6</c:v>
                </c:pt>
                <c:pt idx="1">
                  <c:v>604</c:v>
                </c:pt>
                <c:pt idx="2">
                  <c:v>700.8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2019-IV</c:v>
                </c:pt>
                <c:pt idx="1">
                  <c:v>2019-V</c:v>
                </c:pt>
                <c:pt idx="2">
                  <c:v>2019-VI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gapWidth val="75"/>
        <c:overlap val="-25"/>
        <c:axId val="67163648"/>
        <c:axId val="67165184"/>
      </c:barChart>
      <c:catAx>
        <c:axId val="6716364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7165184"/>
        <c:crosses val="autoZero"/>
        <c:auto val="1"/>
        <c:lblAlgn val="ctr"/>
        <c:lblOffset val="100"/>
      </c:catAx>
      <c:valAx>
        <c:axId val="6716518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71636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64E-2"/>
          <c:y val="0.80343695639749468"/>
          <c:w val="0.94562610708144224"/>
          <c:h val="0.16682323223785742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2019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2-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533E-2"/>
          <c:y val="0.180351531654528"/>
          <c:w val="0.92775041050904072"/>
          <c:h val="0.4765027587380241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2019 -IV</c:v>
                </c:pt>
                <c:pt idx="1">
                  <c:v>2019 -V</c:v>
                </c:pt>
                <c:pt idx="2">
                  <c:v>2019 -VI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10872.6</c:v>
                </c:pt>
                <c:pt idx="1">
                  <c:v>14062.6</c:v>
                </c:pt>
                <c:pt idx="2">
                  <c:v>17149.900000000001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2019 -IV</c:v>
                </c:pt>
                <c:pt idx="1">
                  <c:v>2019 -V</c:v>
                </c:pt>
                <c:pt idx="2">
                  <c:v>2019 -VI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1224.2</c:v>
                </c:pt>
                <c:pt idx="1">
                  <c:v>1586.1</c:v>
                </c:pt>
                <c:pt idx="2" formatCode="_(* #,##0.0_);_(* \(#,##0.0\);_(* &quot;-&quot;??_);_(@_)">
                  <c:v>1931.6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2019 -IV</c:v>
                </c:pt>
                <c:pt idx="1">
                  <c:v>2019 -V</c:v>
                </c:pt>
                <c:pt idx="2">
                  <c:v>2019 -VI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1551.9</c:v>
                </c:pt>
                <c:pt idx="1">
                  <c:v>2013.2</c:v>
                </c:pt>
                <c:pt idx="2">
                  <c:v>2453.6999999999998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2019 -IV</c:v>
                </c:pt>
                <c:pt idx="1">
                  <c:v>2019 -V</c:v>
                </c:pt>
                <c:pt idx="2">
                  <c:v>2019 -VI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280.39999999999998</c:v>
                </c:pt>
                <c:pt idx="1">
                  <c:v>365.4</c:v>
                </c:pt>
                <c:pt idx="2">
                  <c:v>446.7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2019 -IV</c:v>
                </c:pt>
                <c:pt idx="1">
                  <c:v>2019 -V</c:v>
                </c:pt>
                <c:pt idx="2">
                  <c:v>2019 -VI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 formatCode="_(* #,##0.0_);_(* \(#,##0.0\);_(* &quot;-&quot;??_);_(@_)">
                  <c:v>3164.6</c:v>
                </c:pt>
                <c:pt idx="1">
                  <c:v>4102.7</c:v>
                </c:pt>
                <c:pt idx="2">
                  <c:v>4996.1000000000004</c:v>
                </c:pt>
              </c:numCache>
            </c:numRef>
          </c:val>
        </c:ser>
        <c:gapWidth val="75"/>
        <c:overlap val="-25"/>
        <c:axId val="38055936"/>
        <c:axId val="38057472"/>
      </c:barChart>
      <c:catAx>
        <c:axId val="3805593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8057472"/>
        <c:crosses val="autoZero"/>
        <c:auto val="1"/>
        <c:lblAlgn val="ctr"/>
        <c:lblOffset val="100"/>
      </c:catAx>
      <c:valAx>
        <c:axId val="3805747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80559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613E-2"/>
          <c:y val="0.79047051333553764"/>
          <c:w val="0.82847614949312687"/>
          <c:h val="0.16275180306826012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тэтгэвэр 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4726344189631999"/>
          <c:w val="0.9583333333333337"/>
          <c:h val="0.5710642077303996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2017-VI</c:v>
                </c:pt>
                <c:pt idx="1">
                  <c:v>2018-VI</c:v>
                </c:pt>
                <c:pt idx="2">
                  <c:v>2019-VI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1426.2</c:v>
                </c:pt>
                <c:pt idx="1">
                  <c:v>1538.6</c:v>
                </c:pt>
                <c:pt idx="2">
                  <c:v>1741.9</c:v>
                </c:pt>
              </c:numCache>
            </c:numRef>
          </c:val>
        </c:ser>
        <c:gapWidth val="75"/>
        <c:overlap val="-25"/>
        <c:axId val="67238528"/>
        <c:axId val="67314048"/>
      </c:barChart>
      <c:catAx>
        <c:axId val="6723852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7314048"/>
        <c:crosses val="autoZero"/>
        <c:auto val="1"/>
        <c:lblAlgn val="ctr"/>
        <c:lblOffset val="100"/>
      </c:catAx>
      <c:valAx>
        <c:axId val="6731404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7238528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нөхцөлт мөнгөн тэтгэмж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6253375489639258"/>
          <c:w val="0.9583333333333337"/>
          <c:h val="0.5718601692795404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2017-VI</c:v>
                </c:pt>
                <c:pt idx="1">
                  <c:v>2018-VI</c:v>
                </c:pt>
                <c:pt idx="2">
                  <c:v>2019-VI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523.70000000000005</c:v>
                </c:pt>
                <c:pt idx="1">
                  <c:v>585.5</c:v>
                </c:pt>
                <c:pt idx="2">
                  <c:v>668.5</c:v>
                </c:pt>
              </c:numCache>
            </c:numRef>
          </c:val>
        </c:ser>
        <c:gapWidth val="75"/>
        <c:overlap val="-25"/>
        <c:axId val="67350528"/>
        <c:axId val="67352064"/>
      </c:barChart>
      <c:catAx>
        <c:axId val="6735052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7352064"/>
        <c:crosses val="autoZero"/>
        <c:auto val="1"/>
        <c:lblAlgn val="ctr"/>
        <c:lblOffset val="100"/>
      </c:catAx>
      <c:valAx>
        <c:axId val="6735206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7350528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Нийгмийн даатгал,халамжийн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Chart 11"/>
          <p:cNvGraphicFramePr/>
          <p:nvPr/>
        </p:nvGraphicFramePr>
        <p:xfrm>
          <a:off x="1974602" y="4035632"/>
          <a:ext cx="6816437" cy="2484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1942936" y="950027"/>
          <a:ext cx="6548582" cy="2545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/>
          <p:cNvGraphicFramePr/>
          <p:nvPr/>
        </p:nvGraphicFramePr>
        <p:xfrm>
          <a:off x="1805048" y="1104405"/>
          <a:ext cx="6697683" cy="2505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1860466" y="4059382"/>
          <a:ext cx="6697683" cy="2618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586</TotalTime>
  <Words>86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munkhtuya_j</cp:lastModifiedBy>
  <cp:revision>55</cp:revision>
  <dcterms:created xsi:type="dcterms:W3CDTF">2015-01-14T09:22:32Z</dcterms:created>
  <dcterms:modified xsi:type="dcterms:W3CDTF">2019-09-26T08:28:51Z</dcterms:modified>
</cp:coreProperties>
</file>