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rts/chart19.xml" ContentType="application/vnd.openxmlformats-officedocument.drawingml.char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charts/chart16.xml" ContentType="application/vnd.openxmlformats-officedocument.drawingml.chart+xml"/>
  <Override PartName="/ppt/charts/chart17.xml" ContentType="application/vnd.openxmlformats-officedocument.drawingml.char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23.xml" ContentType="application/vnd.openxmlformats-officedocument.drawingml.char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2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rawings/drawing1.xml" ContentType="application/vnd.openxmlformats-officedocument.drawingml.chartshapes+xml"/>
  <Override PartName="/ppt/charts/chart18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2" r:id="rId3"/>
    <p:sldId id="263" r:id="rId4"/>
    <p:sldId id="266" r:id="rId5"/>
    <p:sldId id="257" r:id="rId6"/>
    <p:sldId id="259" r:id="rId7"/>
    <p:sldId id="260" r:id="rId8"/>
    <p:sldId id="261" r:id="rId9"/>
    <p:sldId id="267" r:id="rId10"/>
    <p:sldId id="268" r:id="rId11"/>
    <p:sldId id="26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D37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288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93633925" cy="936339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0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1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2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3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7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Office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r>
              <a:rPr lang="mn-MN" sz="1200" dirty="0">
                <a:latin typeface="Arial" pitchFamily="34" charset="0"/>
                <a:cs typeface="Arial" pitchFamily="34" charset="0"/>
              </a:rPr>
              <a:t>Тэтгэврийн даатгалын сангийн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орлого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жил бүрийн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эцсээр,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сая</a:t>
            </a:r>
            <a:r>
              <a:rPr lang="en-US" sz="1200" baseline="0" dirty="0">
                <a:latin typeface="Arial" pitchFamily="34" charset="0"/>
                <a:cs typeface="Arial" pitchFamily="34" charset="0"/>
              </a:rPr>
              <a:t>.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төг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4.9261083743842499E-2"/>
          <c:y val="0.26479892741920374"/>
          <c:w val="0.92775041050903884"/>
          <c:h val="0.58527793398979333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Тэтгэврийн даатгалын сан 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tint val="92000"/>
                    <a:satMod val="170000"/>
                  </a:schemeClr>
                </a:gs>
                <a:gs pos="15000">
                  <a:schemeClr val="accent6">
                    <a:tint val="92000"/>
                    <a:shade val="99000"/>
                    <a:satMod val="170000"/>
                  </a:schemeClr>
                </a:gs>
                <a:gs pos="62000">
                  <a:schemeClr val="accent6">
                    <a:tint val="96000"/>
                    <a:shade val="80000"/>
                    <a:satMod val="170000"/>
                  </a:schemeClr>
                </a:gs>
                <a:gs pos="97000">
                  <a:schemeClr val="accent6">
                    <a:tint val="98000"/>
                    <a:shade val="63000"/>
                    <a:satMod val="170000"/>
                  </a:schemeClr>
                </a:gs>
                <a:gs pos="100000">
                  <a:schemeClr val="accent6">
                    <a:shade val="62000"/>
                    <a:satMod val="170000"/>
                  </a:schemeClr>
                </a:gs>
              </a:gsLst>
              <a:path path="circle">
                <a:fillToRect l="50000" t="50000" r="50000" b="50000"/>
              </a:path>
            </a:gradFill>
            <a:ln w="9525" cap="flat" cmpd="sng" algn="ctr">
              <a:solidFill>
                <a:schemeClr val="accent6"/>
              </a:solidFill>
              <a:prstDash val="solid"/>
            </a:ln>
            <a:effectLst>
              <a:outerShdw blurRad="63500" dist="25400" dir="5400000" rotWithShape="0">
                <a:srgbClr val="000000">
                  <a:alpha val="43137"/>
                </a:srgbClr>
              </a:outerShdw>
            </a:effectLst>
            <a:scene3d>
              <a:camera prst="orthographicFront" fov="0">
                <a:rot lat="0" lon="0" rev="0"/>
              </a:camera>
              <a:lightRig rig="brightRoom" dir="tl">
                <a:rot lat="0" lon="0" rev="8700000"/>
              </a:lightRig>
            </a:scene3d>
            <a:sp3d contourW="12700">
              <a:bevelT w="0" h="0"/>
              <a:contourClr>
                <a:schemeClr val="accent6">
                  <a:shade val="80000"/>
                </a:schemeClr>
              </a:contourClr>
            </a:sp3d>
          </c:spPr>
          <c:dLbls>
            <c:dLbl>
              <c:idx val="4"/>
              <c:layout>
                <c:manualLayout>
                  <c:x val="1.0546607701625679E-2"/>
                  <c:y val="-1.9420838483232537E-2"/>
                </c:manualLayout>
              </c:layout>
              <c:showVal val="1"/>
            </c:dLbl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11335.3</c:v>
                </c:pt>
                <c:pt idx="1">
                  <c:v>14630.5</c:v>
                </c:pt>
                <c:pt idx="2">
                  <c:v>18961.400000000001</c:v>
                </c:pt>
                <c:pt idx="3">
                  <c:v>36811.599999999999</c:v>
                </c:pt>
                <c:pt idx="4">
                  <c:v>43423</c:v>
                </c:pt>
              </c:numCache>
            </c:numRef>
          </c:val>
        </c:ser>
        <c:gapWidth val="75"/>
        <c:overlap val="-25"/>
        <c:axId val="65358464"/>
        <c:axId val="65384832"/>
      </c:barChart>
      <c:catAx>
        <c:axId val="65358464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accent2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384832"/>
        <c:crosses val="autoZero"/>
        <c:auto val="1"/>
        <c:lblAlgn val="ctr"/>
        <c:lblOffset val="100"/>
      </c:catAx>
      <c:valAx>
        <c:axId val="65384832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65358464"/>
        <c:crosses val="autoZero"/>
        <c:crossBetween val="between"/>
      </c:valAx>
      <c:spPr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c:spPr>
    </c:plotArea>
    <c:plotVisOnly val="1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ysClr val="windowText" lastClr="000000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r>
              <a:rPr lang="mn-MN" sz="1200" b="1" i="0" baseline="0">
                <a:latin typeface="Arial" pitchFamily="34" charset="0"/>
                <a:cs typeface="Arial" pitchFamily="34" charset="0"/>
              </a:rPr>
              <a:t>Ажилгүйдлийн даатгалын сангийн зарлага жил бүрийн эцсээр</a:t>
            </a:r>
            <a:r>
              <a:rPr lang="en-US" sz="1200" b="1" i="0" baseline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="1" i="0" baseline="0">
                <a:latin typeface="Arial" pitchFamily="34" charset="0"/>
                <a:cs typeface="Arial" pitchFamily="34" charset="0"/>
              </a:rPr>
              <a:t>  сая</a:t>
            </a:r>
            <a:r>
              <a:rPr lang="en-US" sz="1200" b="1" i="0" baseline="0">
                <a:latin typeface="Arial" pitchFamily="34" charset="0"/>
                <a:cs typeface="Arial" pitchFamily="34" charset="0"/>
              </a:rPr>
              <a:t>.</a:t>
            </a:r>
            <a:r>
              <a:rPr lang="mn-MN" sz="1200" b="1" i="0" baseline="0">
                <a:latin typeface="Arial" pitchFamily="34" charset="0"/>
                <a:cs typeface="Arial" pitchFamily="34" charset="0"/>
              </a:rPr>
              <a:t>төг  </a:t>
            </a:r>
            <a:endParaRPr lang="en-US" sz="1200" b="1" i="0" baseline="0">
              <a:latin typeface="Arial" pitchFamily="34" charset="0"/>
              <a:cs typeface="Arial" pitchFamily="34" charset="0"/>
            </a:endParaRP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ysClr val="windowText" lastClr="000000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7.273101427184199E-2"/>
          <c:y val="0.24003600368195441"/>
          <c:w val="0.8619472440944973"/>
          <c:h val="0.61292453617686526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418</c:v>
                </c:pt>
                <c:pt idx="1">
                  <c:v>280.8</c:v>
                </c:pt>
                <c:pt idx="2">
                  <c:v>524.5</c:v>
                </c:pt>
                <c:pt idx="3">
                  <c:v>728.8</c:v>
                </c:pt>
                <c:pt idx="4">
                  <c:v>849.2</c:v>
                </c:pt>
              </c:numCache>
            </c:numRef>
          </c:val>
        </c:ser>
        <c:gapWidth val="75"/>
        <c:overlap val="-25"/>
        <c:axId val="31576064"/>
        <c:axId val="31577600"/>
      </c:barChart>
      <c:catAx>
        <c:axId val="31576064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31577600"/>
        <c:crosses val="autoZero"/>
        <c:auto val="1"/>
        <c:lblAlgn val="ctr"/>
        <c:lblOffset val="100"/>
      </c:catAx>
      <c:valAx>
        <c:axId val="31577600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31576064"/>
        <c:crosses val="autoZero"/>
        <c:crossBetween val="between"/>
      </c:valAx>
      <c:spPr>
        <a:noFill/>
        <a:ln w="25400">
          <a:noFill/>
        </a:ln>
      </c:spPr>
    </c:plotArea>
    <c:plotVisOnly val="1"/>
  </c:chart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r>
              <a:rPr lang="mn-MN" sz="1200" dirty="0" smtClean="0">
                <a:latin typeface="Arial" pitchFamily="34" charset="0"/>
                <a:cs typeface="Arial" pitchFamily="34" charset="0"/>
              </a:rPr>
              <a:t>Нийгмийн </a:t>
            </a:r>
            <a:r>
              <a:rPr lang="mn-MN" sz="1200" dirty="0">
                <a:latin typeface="Arial" pitchFamily="34" charset="0"/>
                <a:cs typeface="Arial" pitchFamily="34" charset="0"/>
              </a:rPr>
              <a:t>даатгалын сангийн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орлого 1-р улирлын байдлаар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төрлөөр</a:t>
            </a:r>
            <a:r>
              <a:rPr lang="en-US" sz="1200" baseline="0" dirty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сая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төг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4.9261083743842499E-2"/>
          <c:y val="0.180351531654528"/>
          <c:w val="0.92775041050903873"/>
          <c:h val="0.47650275873802417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Тэтгэврийн даатгалын сан 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2015 -I</c:v>
                </c:pt>
                <c:pt idx="1">
                  <c:v>2015 -II</c:v>
                </c:pt>
                <c:pt idx="2">
                  <c:v>2015 -III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1559.4</c:v>
                </c:pt>
                <c:pt idx="1">
                  <c:v>5227.5</c:v>
                </c:pt>
                <c:pt idx="2">
                  <c:v>9801.7000000000007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Тэтгэмжийн даатгалын сан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2015 -I</c:v>
                </c:pt>
                <c:pt idx="1">
                  <c:v>2015 -II</c:v>
                </c:pt>
                <c:pt idx="2">
                  <c:v>2015 -III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99.3</c:v>
                </c:pt>
                <c:pt idx="1">
                  <c:v>249.3</c:v>
                </c:pt>
                <c:pt idx="2">
                  <c:v>503.6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ҮОМШӨ-ний даатгалын сан 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2015 -I</c:v>
                </c:pt>
                <c:pt idx="1">
                  <c:v>2015 -II</c:v>
                </c:pt>
                <c:pt idx="2">
                  <c:v>2015 -III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126.1</c:v>
                </c:pt>
                <c:pt idx="1">
                  <c:v>186.1</c:v>
                </c:pt>
                <c:pt idx="2">
                  <c:v>1143.5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Ажилгүйдлийн даатгал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2015 -I</c:v>
                </c:pt>
                <c:pt idx="1">
                  <c:v>2015 -II</c:v>
                </c:pt>
                <c:pt idx="2">
                  <c:v>2015 -III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41.5</c:v>
                </c:pt>
                <c:pt idx="1">
                  <c:v>53.3</c:v>
                </c:pt>
                <c:pt idx="2">
                  <c:v>175.8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Эрүүл мэндийн даатгал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2015 -I</c:v>
                </c:pt>
                <c:pt idx="1">
                  <c:v>2015 -II</c:v>
                </c:pt>
                <c:pt idx="2">
                  <c:v>2015 -III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274.5</c:v>
                </c:pt>
                <c:pt idx="1">
                  <c:v>813.3</c:v>
                </c:pt>
                <c:pt idx="2">
                  <c:v>1419.7</c:v>
                </c:pt>
              </c:numCache>
            </c:numRef>
          </c:val>
        </c:ser>
        <c:gapWidth val="75"/>
        <c:overlap val="-25"/>
        <c:axId val="31722880"/>
        <c:axId val="31736960"/>
      </c:barChart>
      <c:catAx>
        <c:axId val="31722880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31736960"/>
        <c:crosses val="autoZero"/>
        <c:auto val="1"/>
        <c:lblAlgn val="ctr"/>
        <c:lblOffset val="100"/>
      </c:catAx>
      <c:valAx>
        <c:axId val="31736960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3172288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4.6891379956815984E-2"/>
          <c:y val="0.79047051333553764"/>
          <c:w val="0.94562610708144224"/>
          <c:h val="0.17978970971278943"/>
        </c:manualLayout>
      </c:layout>
      <c:txPr>
        <a:bodyPr/>
        <a:lstStyle/>
        <a:p>
          <a:pPr>
            <a:defRPr sz="10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r>
              <a:rPr lang="mn-MN" sz="1200" dirty="0" smtClean="0">
                <a:latin typeface="Arial" pitchFamily="34" charset="0"/>
                <a:cs typeface="Arial" pitchFamily="34" charset="0"/>
              </a:rPr>
              <a:t>Нийгмийн </a:t>
            </a:r>
            <a:r>
              <a:rPr lang="mn-MN" sz="1200" dirty="0">
                <a:latin typeface="Arial" pitchFamily="34" charset="0"/>
                <a:cs typeface="Arial" pitchFamily="34" charset="0"/>
              </a:rPr>
              <a:t>даатгалын сангийн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орлого 2-р улирлын байдлаар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төрлөөр</a:t>
            </a:r>
            <a:r>
              <a:rPr lang="en-US" sz="1200" baseline="0" dirty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сая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төг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4.5848365472788498E-2"/>
          <c:y val="0.2134652830938972"/>
          <c:w val="0.92775041050903895"/>
          <c:h val="0.46317328226639326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Тэтгэврийн даатгалын сан 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2015-IV</c:v>
                </c:pt>
                <c:pt idx="1">
                  <c:v>2015-V</c:v>
                </c:pt>
                <c:pt idx="2">
                  <c:v>2015-VI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13536.9</c:v>
                </c:pt>
                <c:pt idx="1">
                  <c:v>17550.099999999999</c:v>
                </c:pt>
                <c:pt idx="2">
                  <c:v>21025.599999999999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Тэтгэмжийн даатгалын сан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2015-IV</c:v>
                </c:pt>
                <c:pt idx="1">
                  <c:v>2015-V</c:v>
                </c:pt>
                <c:pt idx="2">
                  <c:v>2015-VI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709.3</c:v>
                </c:pt>
                <c:pt idx="1">
                  <c:v>954.6</c:v>
                </c:pt>
                <c:pt idx="2">
                  <c:v>1151.2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ҮОМШӨ-ний даатгалын сан </c:v>
                </c:pt>
              </c:strCache>
            </c:strRef>
          </c:tx>
          <c:dLbls>
            <c:dLbl>
              <c:idx val="2"/>
              <c:layout>
                <c:manualLayout>
                  <c:x val="-1.8631434574983969E-3"/>
                  <c:y val="-4.0892190316117558E-2"/>
                </c:manualLayout>
              </c:layout>
              <c:showVal val="1"/>
            </c:dLbl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2015-IV</c:v>
                </c:pt>
                <c:pt idx="1">
                  <c:v>2015-V</c:v>
                </c:pt>
                <c:pt idx="2">
                  <c:v>2015-VI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758.1</c:v>
                </c:pt>
                <c:pt idx="1">
                  <c:v>941.1</c:v>
                </c:pt>
                <c:pt idx="2">
                  <c:v>1182.9000000000001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Ажилгүйдлийн даатгал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2015-IV</c:v>
                </c:pt>
                <c:pt idx="1">
                  <c:v>2015-V</c:v>
                </c:pt>
                <c:pt idx="2">
                  <c:v>2015-VI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164.1</c:v>
                </c:pt>
                <c:pt idx="1">
                  <c:v>222.1</c:v>
                </c:pt>
                <c:pt idx="2">
                  <c:v>255.1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Эрүүл мэндийн даатгал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2015-IV</c:v>
                </c:pt>
                <c:pt idx="1">
                  <c:v>2015-V</c:v>
                </c:pt>
                <c:pt idx="2">
                  <c:v>2015-VI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1739</c:v>
                </c:pt>
                <c:pt idx="1">
                  <c:v>2483</c:v>
                </c:pt>
                <c:pt idx="2">
                  <c:v>2729.2</c:v>
                </c:pt>
              </c:numCache>
            </c:numRef>
          </c:val>
        </c:ser>
        <c:gapWidth val="75"/>
        <c:overlap val="-25"/>
        <c:axId val="32068352"/>
        <c:axId val="32069888"/>
      </c:barChart>
      <c:catAx>
        <c:axId val="32068352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32069888"/>
        <c:crosses val="autoZero"/>
        <c:auto val="1"/>
        <c:lblAlgn val="ctr"/>
        <c:lblOffset val="100"/>
      </c:catAx>
      <c:valAx>
        <c:axId val="32069888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3206835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4.6891379956815922E-2"/>
          <c:y val="0.80343695639749468"/>
          <c:w val="0.94562610708144224"/>
          <c:h val="0.16682323223785733"/>
        </c:manualLayout>
      </c:layout>
      <c:txPr>
        <a:bodyPr/>
        <a:lstStyle/>
        <a:p>
          <a:pPr>
            <a:defRPr sz="10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r>
              <a:rPr lang="mn-MN" sz="1200" dirty="0" smtClean="0">
                <a:latin typeface="Arial" pitchFamily="34" charset="0"/>
                <a:cs typeface="Arial" pitchFamily="34" charset="0"/>
              </a:rPr>
              <a:t>Нийгмийн </a:t>
            </a:r>
            <a:r>
              <a:rPr lang="mn-MN" sz="1200" dirty="0">
                <a:latin typeface="Arial" pitchFamily="34" charset="0"/>
                <a:cs typeface="Arial" pitchFamily="34" charset="0"/>
              </a:rPr>
              <a:t>даатгалын сангийн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орлого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 3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-р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улирлын байдлаар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төрлөөр</a:t>
            </a:r>
            <a:r>
              <a:rPr lang="en-US" sz="1200" baseline="0" dirty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сая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төг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23130362546626684"/>
          <c:y val="3.7847853409354558E-2"/>
        </c:manualLayout>
      </c:layout>
    </c:title>
    <c:plotArea>
      <c:layout>
        <c:manualLayout>
          <c:layoutTarget val="inner"/>
          <c:xMode val="edge"/>
          <c:yMode val="edge"/>
          <c:x val="3.574216855084545E-2"/>
          <c:y val="0.22912455720042013"/>
          <c:w val="0.92775041050903873"/>
          <c:h val="0.42773033091394141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Тэтгэврийн даатгалын сан </c:v>
                </c:pt>
              </c:strCache>
            </c:strRef>
          </c:tx>
          <c:dLbls>
            <c:txPr>
              <a:bodyPr/>
              <a:lstStyle/>
              <a:p>
                <a:pPr>
                  <a:defRPr sz="9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2015-VII</c:v>
                </c:pt>
                <c:pt idx="1">
                  <c:v>2015-VIII</c:v>
                </c:pt>
                <c:pt idx="2">
                  <c:v>2015-IX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24060.1</c:v>
                </c:pt>
                <c:pt idx="1">
                  <c:v>27311.7</c:v>
                </c:pt>
                <c:pt idx="2">
                  <c:v>31344.799999999999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Тэтгэмжийн даатгалын сан</c:v>
                </c:pt>
              </c:strCache>
            </c:strRef>
          </c:tx>
          <c:dLbls>
            <c:txPr>
              <a:bodyPr/>
              <a:lstStyle/>
              <a:p>
                <a:pPr>
                  <a:defRPr sz="9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2015-VII</c:v>
                </c:pt>
                <c:pt idx="1">
                  <c:v>2015-VIII</c:v>
                </c:pt>
                <c:pt idx="2">
                  <c:v>2015-IX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1320.6</c:v>
                </c:pt>
                <c:pt idx="1">
                  <c:v>1497.5</c:v>
                </c:pt>
                <c:pt idx="2">
                  <c:v>1745.8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ҮОМШӨ-ний даатгалын сан </c:v>
                </c:pt>
              </c:strCache>
            </c:strRef>
          </c:tx>
          <c:dLbls>
            <c:txPr>
              <a:bodyPr/>
              <a:lstStyle/>
              <a:p>
                <a:pPr>
                  <a:defRPr sz="9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2015-VII</c:v>
                </c:pt>
                <c:pt idx="1">
                  <c:v>2015-VIII</c:v>
                </c:pt>
                <c:pt idx="2">
                  <c:v>2015-IX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1232.9000000000001</c:v>
                </c:pt>
                <c:pt idx="1">
                  <c:v>1292</c:v>
                </c:pt>
                <c:pt idx="2">
                  <c:v>1469.2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Ажилгүйдлийн даатгал</c:v>
                </c:pt>
              </c:strCache>
            </c:strRef>
          </c:tx>
          <c:dLbls>
            <c:txPr>
              <a:bodyPr/>
              <a:lstStyle/>
              <a:p>
                <a:pPr>
                  <a:defRPr sz="9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2015-VII</c:v>
                </c:pt>
                <c:pt idx="1">
                  <c:v>2015-VIII</c:v>
                </c:pt>
                <c:pt idx="2">
                  <c:v>2015-IX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306.39999999999998</c:v>
                </c:pt>
                <c:pt idx="1">
                  <c:v>331.4</c:v>
                </c:pt>
                <c:pt idx="2">
                  <c:v>375.4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Эрүүл мэндийн даатгал</c:v>
                </c:pt>
              </c:strCache>
            </c:strRef>
          </c:tx>
          <c:dLbls>
            <c:txPr>
              <a:bodyPr/>
              <a:lstStyle/>
              <a:p>
                <a:pPr>
                  <a:defRPr sz="9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2015-VII</c:v>
                </c:pt>
                <c:pt idx="1">
                  <c:v>2015-VIII</c:v>
                </c:pt>
                <c:pt idx="2">
                  <c:v>2015-IX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2938.5</c:v>
                </c:pt>
                <c:pt idx="1">
                  <c:v>3281.6</c:v>
                </c:pt>
                <c:pt idx="2">
                  <c:v>3732.1</c:v>
                </c:pt>
              </c:numCache>
            </c:numRef>
          </c:val>
        </c:ser>
        <c:gapWidth val="75"/>
        <c:overlap val="-25"/>
        <c:axId val="32159232"/>
        <c:axId val="32160768"/>
      </c:barChart>
      <c:catAx>
        <c:axId val="32159232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32160768"/>
        <c:crosses val="autoZero"/>
        <c:auto val="1"/>
        <c:lblAlgn val="ctr"/>
        <c:lblOffset val="100"/>
      </c:catAx>
      <c:valAx>
        <c:axId val="32160768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3215923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4.6891379956815922E-2"/>
          <c:y val="0.76101652990000057"/>
          <c:w val="0.94562610708144224"/>
          <c:h val="0.20924336657910236"/>
        </c:manualLayout>
      </c:layout>
      <c:txPr>
        <a:bodyPr/>
        <a:lstStyle/>
        <a:p>
          <a:pPr>
            <a:defRPr sz="10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r>
              <a:rPr lang="mn-MN" sz="1200" dirty="0" smtClean="0">
                <a:latin typeface="Arial" pitchFamily="34" charset="0"/>
                <a:cs typeface="Arial" pitchFamily="34" charset="0"/>
              </a:rPr>
              <a:t>Нийгмийн </a:t>
            </a:r>
            <a:r>
              <a:rPr lang="mn-MN" sz="1200" dirty="0">
                <a:latin typeface="Arial" pitchFamily="34" charset="0"/>
                <a:cs typeface="Arial" pitchFamily="34" charset="0"/>
              </a:rPr>
              <a:t>даатгалын сангийн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орлого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 4-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 р улирлын байдлаар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төрлөөр</a:t>
            </a:r>
            <a:r>
              <a:rPr lang="en-US" sz="1200" baseline="0" dirty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сая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төг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4.9261083743842422E-2"/>
          <c:y val="0.24177096043521934"/>
          <c:w val="0.92775041050903895"/>
          <c:h val="0.41508344063260538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Тэтгэврийн даатгалын сан </c:v>
                </c:pt>
              </c:strCache>
            </c:strRef>
          </c:tx>
          <c:dLbls>
            <c:txPr>
              <a:bodyPr/>
              <a:lstStyle/>
              <a:p>
                <a:pPr>
                  <a:defRPr sz="9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2015-X</c:v>
                </c:pt>
                <c:pt idx="1">
                  <c:v>2015-XI</c:v>
                </c:pt>
                <c:pt idx="2">
                  <c:v>2015-XII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35226.9</c:v>
                </c:pt>
                <c:pt idx="1">
                  <c:v>38899.300000000003</c:v>
                </c:pt>
                <c:pt idx="2">
                  <c:v>43423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Тэтгэмжийн даатгалын сан</c:v>
                </c:pt>
              </c:strCache>
            </c:strRef>
          </c:tx>
          <c:dLbls>
            <c:txPr>
              <a:bodyPr/>
              <a:lstStyle/>
              <a:p>
                <a:pPr>
                  <a:defRPr sz="9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2015-X</c:v>
                </c:pt>
                <c:pt idx="1">
                  <c:v>2015-XI</c:v>
                </c:pt>
                <c:pt idx="2">
                  <c:v>2015-XII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1939.6</c:v>
                </c:pt>
                <c:pt idx="1">
                  <c:v>2161.8000000000002</c:v>
                </c:pt>
                <c:pt idx="2">
                  <c:v>2382.9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ҮОМШӨ-ний даатгалын сан </c:v>
                </c:pt>
              </c:strCache>
            </c:strRef>
          </c:tx>
          <c:dLbls>
            <c:txPr>
              <a:bodyPr/>
              <a:lstStyle/>
              <a:p>
                <a:pPr>
                  <a:defRPr sz="9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2015-X</c:v>
                </c:pt>
                <c:pt idx="1">
                  <c:v>2015-XI</c:v>
                </c:pt>
                <c:pt idx="2">
                  <c:v>2015-XII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1725</c:v>
                </c:pt>
                <c:pt idx="1">
                  <c:v>1888.8</c:v>
                </c:pt>
                <c:pt idx="2">
                  <c:v>2212.6999999999998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Ажилгүйдлийн даатгал</c:v>
                </c:pt>
              </c:strCache>
            </c:strRef>
          </c:tx>
          <c:dLbls>
            <c:txPr>
              <a:bodyPr/>
              <a:lstStyle/>
              <a:p>
                <a:pPr>
                  <a:defRPr sz="9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2015-X</c:v>
                </c:pt>
                <c:pt idx="1">
                  <c:v>2015-XI</c:v>
                </c:pt>
                <c:pt idx="2">
                  <c:v>2015-XII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409.9</c:v>
                </c:pt>
                <c:pt idx="1">
                  <c:v>469.9</c:v>
                </c:pt>
                <c:pt idx="2">
                  <c:v>520.20000000000005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Эрүүл мэндийн даатгал</c:v>
                </c:pt>
              </c:strCache>
            </c:strRef>
          </c:tx>
          <c:dLbls>
            <c:txPr>
              <a:bodyPr/>
              <a:lstStyle/>
              <a:p>
                <a:pPr>
                  <a:defRPr sz="9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2015-X</c:v>
                </c:pt>
                <c:pt idx="1">
                  <c:v>2015-XI</c:v>
                </c:pt>
                <c:pt idx="2">
                  <c:v>2015-XII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4563.3</c:v>
                </c:pt>
                <c:pt idx="1">
                  <c:v>5174.7</c:v>
                </c:pt>
                <c:pt idx="2">
                  <c:v>6085.4</c:v>
                </c:pt>
              </c:numCache>
            </c:numRef>
          </c:val>
        </c:ser>
        <c:gapWidth val="75"/>
        <c:overlap val="-25"/>
        <c:axId val="32258304"/>
        <c:axId val="32272384"/>
      </c:barChart>
      <c:catAx>
        <c:axId val="32258304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32272384"/>
        <c:crosses val="autoZero"/>
        <c:auto val="1"/>
        <c:lblAlgn val="ctr"/>
        <c:lblOffset val="100"/>
      </c:catAx>
      <c:valAx>
        <c:axId val="32272384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3225830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4.6891379956815922E-2"/>
          <c:y val="0.75886946453731041"/>
          <c:w val="0.94562610708144224"/>
          <c:h val="0.21139080080086842"/>
        </c:manualLayout>
      </c:layout>
      <c:txPr>
        <a:bodyPr/>
        <a:lstStyle/>
        <a:p>
          <a:pPr>
            <a:defRPr sz="10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ysClr val="windowText" lastClr="000000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r>
              <a:rPr lang="mn-MN" sz="1200" b="1" i="0" baseline="0" dirty="0" smtClean="0">
                <a:latin typeface="Arial" pitchFamily="34" charset="0"/>
                <a:cs typeface="Arial" pitchFamily="34" charset="0"/>
              </a:rPr>
              <a:t>Нийгмийн </a:t>
            </a:r>
            <a:r>
              <a:rPr lang="mn-MN" sz="1200" b="1" i="0" baseline="0" dirty="0">
                <a:latin typeface="Arial" pitchFamily="34" charset="0"/>
                <a:cs typeface="Arial" pitchFamily="34" charset="0"/>
              </a:rPr>
              <a:t>даатгалын сангийн зарлага 1-р </a:t>
            </a:r>
            <a:r>
              <a:rPr lang="mn-MN" sz="1200" b="1" i="0" baseline="0" dirty="0" smtClean="0">
                <a:latin typeface="Arial" pitchFamily="34" charset="0"/>
                <a:cs typeface="Arial" pitchFamily="34" charset="0"/>
              </a:rPr>
              <a:t>улирлын байдлаар</a:t>
            </a:r>
            <a:r>
              <a:rPr lang="en-US" sz="1200" b="1" i="0" baseline="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="1" i="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="1" i="0" baseline="0" dirty="0">
                <a:latin typeface="Arial" pitchFamily="34" charset="0"/>
                <a:cs typeface="Arial" pitchFamily="34" charset="0"/>
              </a:rPr>
              <a:t>төрлөөр</a:t>
            </a:r>
            <a:r>
              <a:rPr lang="en-US" sz="1200" b="1" i="0" baseline="0" dirty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="1" i="0" baseline="0" dirty="0">
                <a:latin typeface="Arial" pitchFamily="34" charset="0"/>
                <a:cs typeface="Arial" pitchFamily="34" charset="0"/>
              </a:rPr>
              <a:t> сая</a:t>
            </a:r>
            <a:r>
              <a:rPr lang="en-US" sz="1200" b="1" i="0" baseline="0" dirty="0">
                <a:latin typeface="Arial" pitchFamily="34" charset="0"/>
                <a:cs typeface="Arial" pitchFamily="34" charset="0"/>
              </a:rPr>
              <a:t>.</a:t>
            </a:r>
            <a:r>
              <a:rPr lang="mn-MN" sz="1200" b="1" i="0" baseline="0" dirty="0">
                <a:latin typeface="Arial" pitchFamily="34" charset="0"/>
                <a:cs typeface="Arial" pitchFamily="34" charset="0"/>
              </a:rPr>
              <a:t>төг  </a:t>
            </a:r>
            <a:endParaRPr lang="en-US" sz="1200" b="1" i="0" baseline="0" dirty="0">
              <a:latin typeface="Arial" pitchFamily="34" charset="0"/>
              <a:cs typeface="Arial" pitchFamily="34" charset="0"/>
            </a:endParaRP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ysClr val="windowText" lastClr="000000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6.4133794770559929E-2"/>
          <c:y val="0.24253037452291812"/>
          <c:w val="0.86194724409449686"/>
          <c:h val="0.43542573032329784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Тэтгэврийн даатгалын сан</c:v>
                </c:pt>
              </c:strCache>
            </c:strRef>
          </c:tx>
          <c:dLbls>
            <c:txPr>
              <a:bodyPr/>
              <a:lstStyle/>
              <a:p>
                <a:pPr>
                  <a:defRPr sz="9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2015-I</c:v>
                </c:pt>
                <c:pt idx="1">
                  <c:v>2015-II </c:v>
                </c:pt>
                <c:pt idx="2">
                  <c:v>2015-III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3244.6</c:v>
                </c:pt>
                <c:pt idx="1">
                  <c:v>6575.4</c:v>
                </c:pt>
                <c:pt idx="2">
                  <c:v>10535.8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Тэтгэмжийн даатгалын сан</c:v>
                </c:pt>
              </c:strCache>
            </c:strRef>
          </c:tx>
          <c:dLbls>
            <c:txPr>
              <a:bodyPr/>
              <a:lstStyle/>
              <a:p>
                <a:pPr>
                  <a:defRPr sz="9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2015-I</c:v>
                </c:pt>
                <c:pt idx="1">
                  <c:v>2015-II </c:v>
                </c:pt>
                <c:pt idx="2">
                  <c:v>2015-III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146.80000000000001</c:v>
                </c:pt>
                <c:pt idx="1">
                  <c:v>146.80000000000001</c:v>
                </c:pt>
                <c:pt idx="2">
                  <c:v>589.20000000000005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ҮОМШӨ-ний даатгалын сан</c:v>
                </c:pt>
              </c:strCache>
            </c:strRef>
          </c:tx>
          <c:dLbls>
            <c:txPr>
              <a:bodyPr/>
              <a:lstStyle/>
              <a:p>
                <a:pPr>
                  <a:defRPr sz="9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2015-I</c:v>
                </c:pt>
                <c:pt idx="1">
                  <c:v>2015-II </c:v>
                </c:pt>
                <c:pt idx="2">
                  <c:v>2015-III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200.7</c:v>
                </c:pt>
                <c:pt idx="1">
                  <c:v>200.7</c:v>
                </c:pt>
                <c:pt idx="2">
                  <c:v>957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Ажилгүйдлийн даатгалын сан</c:v>
                </c:pt>
              </c:strCache>
            </c:strRef>
          </c:tx>
          <c:dLbls>
            <c:txPr>
              <a:bodyPr/>
              <a:lstStyle/>
              <a:p>
                <a:pPr>
                  <a:defRPr sz="9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2015-I</c:v>
                </c:pt>
                <c:pt idx="1">
                  <c:v>2015-II </c:v>
                </c:pt>
                <c:pt idx="2">
                  <c:v>2015-III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50.2</c:v>
                </c:pt>
                <c:pt idx="1">
                  <c:v>50.2</c:v>
                </c:pt>
                <c:pt idx="2">
                  <c:v>207.4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Эрүүл мэндийн даатгалын </c:v>
                </c:pt>
              </c:strCache>
            </c:strRef>
          </c:tx>
          <c:dLbls>
            <c:txPr>
              <a:bodyPr/>
              <a:lstStyle/>
              <a:p>
                <a:pPr>
                  <a:defRPr sz="9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2015-I</c:v>
                </c:pt>
                <c:pt idx="1">
                  <c:v>2015-II </c:v>
                </c:pt>
                <c:pt idx="2">
                  <c:v>2015-III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200.1</c:v>
                </c:pt>
                <c:pt idx="1">
                  <c:v>200.1</c:v>
                </c:pt>
                <c:pt idx="2">
                  <c:v>1176.4000000000001</c:v>
                </c:pt>
              </c:numCache>
            </c:numRef>
          </c:val>
        </c:ser>
        <c:gapWidth val="75"/>
        <c:overlap val="-25"/>
        <c:axId val="32528640"/>
        <c:axId val="32539008"/>
      </c:barChart>
      <c:catAx>
        <c:axId val="32528640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32539008"/>
        <c:crosses val="autoZero"/>
        <c:auto val="1"/>
        <c:lblAlgn val="ctr"/>
        <c:lblOffset val="100"/>
      </c:catAx>
      <c:valAx>
        <c:axId val="32539008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32528640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1.3909186351706021E-2"/>
          <c:y val="0.82897060308939996"/>
          <c:w val="0.98218162729658864"/>
          <c:h val="0.14106657143063281"/>
        </c:manualLayout>
      </c:layout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 algn="ctr" rtl="0">
              <a:defRPr/>
            </a:pPr>
            <a:r>
              <a:rPr lang="mn-MN" sz="1200" dirty="0"/>
              <a:t>Нийгмийн даатгалын сангийн зарлага 2-р улирлын байдлаар</a:t>
            </a:r>
            <a:r>
              <a:rPr lang="en-US" sz="1200" dirty="0"/>
              <a:t>,</a:t>
            </a:r>
            <a:r>
              <a:rPr lang="mn-MN" sz="1200" dirty="0"/>
              <a:t> төрлөөр</a:t>
            </a:r>
            <a:r>
              <a:rPr lang="en-US" sz="1200" dirty="0"/>
              <a:t>,</a:t>
            </a:r>
            <a:r>
              <a:rPr lang="mn-MN" sz="1200" dirty="0"/>
              <a:t> сая</a:t>
            </a:r>
            <a:r>
              <a:rPr lang="en-US" sz="1200" dirty="0"/>
              <a:t>.</a:t>
            </a:r>
            <a:r>
              <a:rPr lang="mn-MN" sz="1200" dirty="0"/>
              <a:t>төг  </a:t>
            </a:r>
            <a:endParaRPr lang="en-US" sz="1200" dirty="0"/>
          </a:p>
          <a:p>
            <a:pPr algn="ctr" rtl="0">
              <a:defRPr/>
            </a:pPr>
            <a:endParaRPr lang="en-US" dirty="0"/>
          </a:p>
        </c:rich>
      </c:tx>
      <c:layout/>
    </c:title>
    <c:plotArea>
      <c:layout>
        <c:manualLayout>
          <c:layoutTarget val="inner"/>
          <c:xMode val="edge"/>
          <c:yMode val="edge"/>
          <c:x val="5.8251844130469355E-2"/>
          <c:y val="0.23495710199351888"/>
          <c:w val="0.86194724409449686"/>
          <c:h val="0.47309053058732126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Тэтгэврийн даатгалын сан</c:v>
                </c:pt>
              </c:strCache>
            </c:strRef>
          </c:tx>
          <c:dLbls>
            <c:showVal val="1"/>
          </c:dLbls>
          <c:cat>
            <c:strRef>
              <c:f>Sheet1!$A$2:$A$4</c:f>
              <c:strCache>
                <c:ptCount val="3"/>
                <c:pt idx="0">
                  <c:v>2015-IV</c:v>
                </c:pt>
                <c:pt idx="1">
                  <c:v>2015-V</c:v>
                </c:pt>
                <c:pt idx="2">
                  <c:v>2015--VI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14199.1</c:v>
                </c:pt>
                <c:pt idx="1">
                  <c:v>17884.599999999999</c:v>
                </c:pt>
                <c:pt idx="2">
                  <c:v>21596.9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Тэтгэмжийн даатгалын сан</c:v>
                </c:pt>
              </c:strCache>
            </c:strRef>
          </c:tx>
          <c:dLbls>
            <c:showVal val="1"/>
          </c:dLbls>
          <c:cat>
            <c:strRef>
              <c:f>Sheet1!$A$2:$A$4</c:f>
              <c:strCache>
                <c:ptCount val="3"/>
                <c:pt idx="0">
                  <c:v>2015-IV</c:v>
                </c:pt>
                <c:pt idx="1">
                  <c:v>2015-V</c:v>
                </c:pt>
                <c:pt idx="2">
                  <c:v>2015--VI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827.4</c:v>
                </c:pt>
                <c:pt idx="1">
                  <c:v>1026.0999999999999</c:v>
                </c:pt>
                <c:pt idx="2">
                  <c:v>1249.8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ҮОМШӨ-ний даатгалын сан</c:v>
                </c:pt>
              </c:strCache>
            </c:strRef>
          </c:tx>
          <c:dLbls>
            <c:dLbl>
              <c:idx val="1"/>
              <c:layout>
                <c:manualLayout>
                  <c:x val="0"/>
                  <c:y val="-7.2633174751635013E-2"/>
                </c:manualLayout>
              </c:layout>
              <c:showVal val="1"/>
            </c:dLbl>
            <c:dLbl>
              <c:idx val="2"/>
              <c:layout>
                <c:manualLayout>
                  <c:x val="0"/>
                  <c:y val="-7.8220342040222324E-2"/>
                </c:manualLayout>
              </c:layout>
              <c:showVal val="1"/>
            </c:dLbl>
            <c:showVal val="1"/>
          </c:dLbls>
          <c:cat>
            <c:strRef>
              <c:f>Sheet1!$A$2:$A$4</c:f>
              <c:strCache>
                <c:ptCount val="3"/>
                <c:pt idx="0">
                  <c:v>2015-IV</c:v>
                </c:pt>
                <c:pt idx="1">
                  <c:v>2015-V</c:v>
                </c:pt>
                <c:pt idx="2">
                  <c:v>2015--VI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1209</c:v>
                </c:pt>
                <c:pt idx="1">
                  <c:v>1629.2</c:v>
                </c:pt>
                <c:pt idx="2">
                  <c:v>1908.3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Ажилгүйдлийн даатгалын сан</c:v>
                </c:pt>
              </c:strCache>
            </c:strRef>
          </c:tx>
          <c:dLbls>
            <c:showVal val="1"/>
          </c:dLbls>
          <c:cat>
            <c:strRef>
              <c:f>Sheet1!$A$2:$A$4</c:f>
              <c:strCache>
                <c:ptCount val="3"/>
                <c:pt idx="0">
                  <c:v>2015-IV</c:v>
                </c:pt>
                <c:pt idx="1">
                  <c:v>2015-V</c:v>
                </c:pt>
                <c:pt idx="2">
                  <c:v>2015--VI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289.60000000000002</c:v>
                </c:pt>
                <c:pt idx="1">
                  <c:v>361.2</c:v>
                </c:pt>
                <c:pt idx="2">
                  <c:v>439.1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Эрүүл мэндийн даатгалын </c:v>
                </c:pt>
              </c:strCache>
            </c:strRef>
          </c:tx>
          <c:dLbls>
            <c:showVal val="1"/>
          </c:dLbls>
          <c:cat>
            <c:strRef>
              <c:f>Sheet1!$A$2:$A$4</c:f>
              <c:strCache>
                <c:ptCount val="3"/>
                <c:pt idx="0">
                  <c:v>2015-IV</c:v>
                </c:pt>
                <c:pt idx="1">
                  <c:v>2015-V</c:v>
                </c:pt>
                <c:pt idx="2">
                  <c:v>2015--VI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1646.4</c:v>
                </c:pt>
                <c:pt idx="1">
                  <c:v>2070</c:v>
                </c:pt>
                <c:pt idx="2">
                  <c:v>2495.4</c:v>
                </c:pt>
              </c:numCache>
            </c:numRef>
          </c:val>
        </c:ser>
        <c:gapWidth val="75"/>
        <c:overlap val="-25"/>
        <c:axId val="32617600"/>
        <c:axId val="32619136"/>
      </c:barChart>
      <c:catAx>
        <c:axId val="32617600"/>
        <c:scaling>
          <c:orientation val="minMax"/>
        </c:scaling>
        <c:axPos val="b"/>
        <c:numFmt formatCode="General" sourceLinked="1"/>
        <c:majorTickMark val="none"/>
        <c:tickLblPos val="nextTo"/>
        <c:crossAx val="32619136"/>
        <c:crosses val="autoZero"/>
        <c:auto val="1"/>
        <c:lblAlgn val="ctr"/>
        <c:lblOffset val="100"/>
      </c:catAx>
      <c:valAx>
        <c:axId val="32619136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32617600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1.3909186351706021E-2"/>
          <c:y val="0.80033653643719205"/>
          <c:w val="0.98218162729658864"/>
          <c:h val="0.16970062345027764"/>
        </c:manualLayout>
      </c:layout>
    </c:legend>
    <c:plotVisOnly val="1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ysClr val="windowText" lastClr="000000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r>
              <a:rPr lang="mn-MN" sz="1200" b="1" i="0" baseline="0" dirty="0" smtClean="0">
                <a:latin typeface="Arial" pitchFamily="34" charset="0"/>
                <a:cs typeface="Arial" pitchFamily="34" charset="0"/>
              </a:rPr>
              <a:t>Нийгмийн </a:t>
            </a:r>
            <a:r>
              <a:rPr lang="mn-MN" sz="1200" b="1" i="0" baseline="0" dirty="0">
                <a:latin typeface="Arial" pitchFamily="34" charset="0"/>
                <a:cs typeface="Arial" pitchFamily="34" charset="0"/>
              </a:rPr>
              <a:t>даатгалын сангийн зарлага 3-р улирал</a:t>
            </a:r>
            <a:r>
              <a:rPr lang="en-US" sz="1200" b="1" i="0" baseline="0" dirty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="1" i="0" baseline="0" dirty="0">
                <a:latin typeface="Arial" pitchFamily="34" charset="0"/>
                <a:cs typeface="Arial" pitchFamily="34" charset="0"/>
              </a:rPr>
              <a:t> төрлөөр</a:t>
            </a:r>
            <a:r>
              <a:rPr lang="en-US" sz="1200" b="1" i="0" baseline="0" dirty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="1" i="0" baseline="0" dirty="0">
                <a:latin typeface="Arial" pitchFamily="34" charset="0"/>
                <a:cs typeface="Arial" pitchFamily="34" charset="0"/>
              </a:rPr>
              <a:t> сая</a:t>
            </a:r>
            <a:r>
              <a:rPr lang="en-US" sz="1200" b="1" i="0" baseline="0" dirty="0">
                <a:latin typeface="Arial" pitchFamily="34" charset="0"/>
                <a:cs typeface="Arial" pitchFamily="34" charset="0"/>
              </a:rPr>
              <a:t>.</a:t>
            </a:r>
            <a:r>
              <a:rPr lang="mn-MN" sz="1200" b="1" i="0" baseline="0" dirty="0">
                <a:latin typeface="Arial" pitchFamily="34" charset="0"/>
                <a:cs typeface="Arial" pitchFamily="34" charset="0"/>
              </a:rPr>
              <a:t>төг  </a:t>
            </a:r>
            <a:endParaRPr lang="en-US" sz="1200" b="1" i="0" baseline="0" dirty="0">
              <a:latin typeface="Arial" pitchFamily="34" charset="0"/>
              <a:cs typeface="Arial" pitchFamily="34" charset="0"/>
            </a:endParaRP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ysClr val="windowText" lastClr="000000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5.8251844130469355E-2"/>
          <c:y val="0.20525299063703079"/>
          <c:w val="0.86194724409449686"/>
          <c:h val="0.45643506834001102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Тэтгэврийн даатгалын сан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2015-VII</c:v>
                </c:pt>
                <c:pt idx="1">
                  <c:v>2015-VIII</c:v>
                </c:pt>
                <c:pt idx="2">
                  <c:v>2015-IX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25314.1</c:v>
                </c:pt>
                <c:pt idx="1">
                  <c:v>29066.6</c:v>
                </c:pt>
                <c:pt idx="2">
                  <c:v>32837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Тэтгэмжийн даатгалын сан</c:v>
                </c:pt>
              </c:strCache>
            </c:strRef>
          </c:tx>
          <c:dLbls>
            <c:txPr>
              <a:bodyPr/>
              <a:lstStyle/>
              <a:p>
                <a:pPr>
                  <a:defRPr sz="8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2015-VII</c:v>
                </c:pt>
                <c:pt idx="1">
                  <c:v>2015-VIII</c:v>
                </c:pt>
                <c:pt idx="2">
                  <c:v>2015-IX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1427.7</c:v>
                </c:pt>
                <c:pt idx="1">
                  <c:v>1622</c:v>
                </c:pt>
                <c:pt idx="2">
                  <c:v>1877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ҮОМШӨ-ний даатгалын сан</c:v>
                </c:pt>
              </c:strCache>
            </c:strRef>
          </c:tx>
          <c:dLbls>
            <c:txPr>
              <a:bodyPr/>
              <a:lstStyle/>
              <a:p>
                <a:pPr>
                  <a:defRPr sz="8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2015-VII</c:v>
                </c:pt>
                <c:pt idx="1">
                  <c:v>2015-VIII</c:v>
                </c:pt>
                <c:pt idx="2">
                  <c:v>2015-IX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2258.4</c:v>
                </c:pt>
                <c:pt idx="1">
                  <c:v>2585.9</c:v>
                </c:pt>
                <c:pt idx="2">
                  <c:v>2882.2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Ажилгүйдлийн даатгалын сан</c:v>
                </c:pt>
              </c:strCache>
            </c:strRef>
          </c:tx>
          <c:dLbls>
            <c:txPr>
              <a:bodyPr/>
              <a:lstStyle/>
              <a:p>
                <a:pPr>
                  <a:defRPr sz="9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2015-VII</c:v>
                </c:pt>
                <c:pt idx="1">
                  <c:v>2015-VIII</c:v>
                </c:pt>
                <c:pt idx="2">
                  <c:v>2015-IX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507.4</c:v>
                </c:pt>
                <c:pt idx="1">
                  <c:v>566.29999999999995</c:v>
                </c:pt>
                <c:pt idx="2">
                  <c:v>621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Эрүүл мэндийн даатгалын </c:v>
                </c:pt>
              </c:strCache>
            </c:strRef>
          </c:tx>
          <c:dLbls>
            <c:txPr>
              <a:bodyPr/>
              <a:lstStyle/>
              <a:p>
                <a:pPr>
                  <a:defRPr sz="9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2015-VII</c:v>
                </c:pt>
                <c:pt idx="1">
                  <c:v>2015-VIII</c:v>
                </c:pt>
                <c:pt idx="2">
                  <c:v>2015-IX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2910.6</c:v>
                </c:pt>
                <c:pt idx="1">
                  <c:v>3350.5</c:v>
                </c:pt>
                <c:pt idx="2">
                  <c:v>3740.5</c:v>
                </c:pt>
              </c:numCache>
            </c:numRef>
          </c:val>
        </c:ser>
        <c:gapWidth val="75"/>
        <c:overlap val="-25"/>
        <c:axId val="33904128"/>
        <c:axId val="33905664"/>
      </c:barChart>
      <c:catAx>
        <c:axId val="33904128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33905664"/>
        <c:crosses val="autoZero"/>
        <c:auto val="1"/>
        <c:lblAlgn val="ctr"/>
        <c:lblOffset val="100"/>
      </c:catAx>
      <c:valAx>
        <c:axId val="33905664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33904128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1.3909186351706021E-2"/>
          <c:y val="0.80033653643719205"/>
          <c:w val="0.98218162729658864"/>
          <c:h val="0.16970062345027764"/>
        </c:manualLayout>
      </c:layout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ysClr val="windowText" lastClr="000000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r>
              <a:rPr lang="mn-MN" sz="1200" b="1" i="0" baseline="0" dirty="0" smtClean="0">
                <a:latin typeface="Arial" pitchFamily="34" charset="0"/>
                <a:cs typeface="Arial" pitchFamily="34" charset="0"/>
              </a:rPr>
              <a:t>Нийгмийн </a:t>
            </a:r>
            <a:r>
              <a:rPr lang="mn-MN" sz="1200" b="1" i="0" baseline="0" dirty="0">
                <a:latin typeface="Arial" pitchFamily="34" charset="0"/>
                <a:cs typeface="Arial" pitchFamily="34" charset="0"/>
              </a:rPr>
              <a:t>даатгалын сангийн зарлага 4-р улирал</a:t>
            </a:r>
            <a:r>
              <a:rPr lang="en-US" sz="1200" b="1" i="0" baseline="0" dirty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="1" i="0" baseline="0" dirty="0">
                <a:latin typeface="Arial" pitchFamily="34" charset="0"/>
                <a:cs typeface="Arial" pitchFamily="34" charset="0"/>
              </a:rPr>
              <a:t> төрлөөр</a:t>
            </a:r>
            <a:r>
              <a:rPr lang="en-US" sz="1200" b="1" i="0" baseline="0" dirty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="1" i="0" baseline="0" dirty="0">
                <a:latin typeface="Arial" pitchFamily="34" charset="0"/>
                <a:cs typeface="Arial" pitchFamily="34" charset="0"/>
              </a:rPr>
              <a:t> сая</a:t>
            </a:r>
            <a:r>
              <a:rPr lang="en-US" sz="1200" b="1" i="0" baseline="0" dirty="0">
                <a:latin typeface="Arial" pitchFamily="34" charset="0"/>
                <a:cs typeface="Arial" pitchFamily="34" charset="0"/>
              </a:rPr>
              <a:t>.</a:t>
            </a:r>
            <a:r>
              <a:rPr lang="mn-MN" sz="1200" b="1" i="0" baseline="0" dirty="0">
                <a:latin typeface="Arial" pitchFamily="34" charset="0"/>
                <a:cs typeface="Arial" pitchFamily="34" charset="0"/>
              </a:rPr>
              <a:t>төг  </a:t>
            </a:r>
            <a:endParaRPr lang="en-US" sz="1200" b="1" i="0" baseline="0" dirty="0">
              <a:latin typeface="Arial" pitchFamily="34" charset="0"/>
              <a:cs typeface="Arial" pitchFamily="34" charset="0"/>
            </a:endParaRP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ysClr val="windowText" lastClr="000000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5.8251844130469355E-2"/>
          <c:y val="0.21524834319161118"/>
          <c:w val="0.86194724409449686"/>
          <c:h val="0.47899986823378321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Тэтгэврийн даатгалын сан</c:v>
                </c:pt>
              </c:strCache>
            </c:strRef>
          </c:tx>
          <c:dLbls>
            <c:txPr>
              <a:bodyPr/>
              <a:lstStyle/>
              <a:p>
                <a:pPr>
                  <a:defRPr sz="95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2015-X</c:v>
                </c:pt>
                <c:pt idx="1">
                  <c:v>2015-XI</c:v>
                </c:pt>
                <c:pt idx="2">
                  <c:v>2015-XII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36602</c:v>
                </c:pt>
                <c:pt idx="1">
                  <c:v>40377.4</c:v>
                </c:pt>
                <c:pt idx="2">
                  <c:v>44192.4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Тэтгэмжийн даатгалын сан</c:v>
                </c:pt>
              </c:strCache>
            </c:strRef>
          </c:tx>
          <c:dLbls>
            <c:txPr>
              <a:bodyPr/>
              <a:lstStyle/>
              <a:p>
                <a:pPr>
                  <a:defRPr sz="8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2015-X</c:v>
                </c:pt>
                <c:pt idx="1">
                  <c:v>2015-XI</c:v>
                </c:pt>
                <c:pt idx="2">
                  <c:v>2015-XII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2060</c:v>
                </c:pt>
                <c:pt idx="1">
                  <c:v>2285.9</c:v>
                </c:pt>
                <c:pt idx="2">
                  <c:v>2514.3000000000002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ҮОМШӨ-ний даатгалын сан</c:v>
                </c:pt>
              </c:strCache>
            </c:strRef>
          </c:tx>
          <c:dLbls>
            <c:txPr>
              <a:bodyPr/>
              <a:lstStyle/>
              <a:p>
                <a:pPr>
                  <a:defRPr sz="8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2015-X</c:v>
                </c:pt>
                <c:pt idx="1">
                  <c:v>2015-XI</c:v>
                </c:pt>
                <c:pt idx="2">
                  <c:v>2015-XII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3167.2</c:v>
                </c:pt>
                <c:pt idx="1">
                  <c:v>3466.3</c:v>
                </c:pt>
                <c:pt idx="2">
                  <c:v>3783.6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Ажилгүйдлийн даатгалын сан</c:v>
                </c:pt>
              </c:strCache>
            </c:strRef>
          </c:tx>
          <c:dLbls>
            <c:txPr>
              <a:bodyPr/>
              <a:lstStyle/>
              <a:p>
                <a:pPr>
                  <a:defRPr sz="9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2015-X</c:v>
                </c:pt>
                <c:pt idx="1">
                  <c:v>2015-XI</c:v>
                </c:pt>
                <c:pt idx="2">
                  <c:v>2015-XII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692.1</c:v>
                </c:pt>
                <c:pt idx="1">
                  <c:v>764.8</c:v>
                </c:pt>
                <c:pt idx="2">
                  <c:v>849.2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Эрүүл мэндийн даатгалын </c:v>
                </c:pt>
              </c:strCache>
            </c:strRef>
          </c:tx>
          <c:dLbls>
            <c:txPr>
              <a:bodyPr/>
              <a:lstStyle/>
              <a:p>
                <a:pPr>
                  <a:defRPr sz="9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2015-X</c:v>
                </c:pt>
                <c:pt idx="1">
                  <c:v>2015-XI</c:v>
                </c:pt>
                <c:pt idx="2">
                  <c:v>2015-XII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4174.7</c:v>
                </c:pt>
                <c:pt idx="1">
                  <c:v>4698.8999999999996</c:v>
                </c:pt>
                <c:pt idx="2">
                  <c:v>5128</c:v>
                </c:pt>
              </c:numCache>
            </c:numRef>
          </c:val>
        </c:ser>
        <c:gapWidth val="75"/>
        <c:overlap val="-25"/>
        <c:axId val="33951744"/>
        <c:axId val="33953280"/>
      </c:barChart>
      <c:catAx>
        <c:axId val="33951744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33953280"/>
        <c:crosses val="autoZero"/>
        <c:auto val="1"/>
        <c:lblAlgn val="ctr"/>
        <c:lblOffset val="100"/>
      </c:catAx>
      <c:valAx>
        <c:axId val="33953280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33951744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1.3909186351706021E-2"/>
          <c:y val="0.8203272415463515"/>
          <c:w val="0.98218162729658864"/>
          <c:h val="0.14970991834111791"/>
        </c:manualLayout>
      </c:layout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r>
              <a:rPr lang="mn-MN" sz="1200" dirty="0">
                <a:latin typeface="Arial" pitchFamily="34" charset="0"/>
                <a:cs typeface="Arial" pitchFamily="34" charset="0"/>
              </a:rPr>
              <a:t>Нийгмийн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халамжийн сангаас олгосон тэтгэвэр, тэтгэмж, үйлчилгээ  болон хөнгөлөлт мөнгөн тусламж</a:t>
            </a:r>
            <a:r>
              <a:rPr lang="en-US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р улирлын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байдлаар, сая</a:t>
            </a:r>
            <a:r>
              <a:rPr lang="en-US" sz="1200" baseline="0" dirty="0">
                <a:latin typeface="Arial" pitchFamily="34" charset="0"/>
                <a:cs typeface="Arial" pitchFamily="34" charset="0"/>
              </a:rPr>
              <a:t>.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төг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1.3257575757575805E-2"/>
          <c:y val="0.24063745019920332"/>
          <c:w val="0.9583333333333337"/>
          <c:h val="0.4949453629053342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Халамжын тэтгэвэр</c:v>
                </c:pt>
              </c:strCache>
            </c:strRef>
          </c:tx>
          <c:dLbls>
            <c:showVal val="1"/>
          </c:dLbls>
          <c:cat>
            <c:strRef>
              <c:f>Sheet1!$A$2:$A$4</c:f>
              <c:strCache>
                <c:ptCount val="3"/>
                <c:pt idx="0">
                  <c:v>2015-IV</c:v>
                </c:pt>
                <c:pt idx="1">
                  <c:v>2015-V</c:v>
                </c:pt>
                <c:pt idx="2">
                  <c:v>2015-VI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872.8</c:v>
                </c:pt>
                <c:pt idx="1">
                  <c:v>1098.9000000000001</c:v>
                </c:pt>
                <c:pt idx="2">
                  <c:v>1326.1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Нөхцөлт мөнгөн тэтгэмж</c:v>
                </c:pt>
              </c:strCache>
            </c:strRef>
          </c:tx>
          <c:dLbls>
            <c:showVal val="1"/>
          </c:dLbls>
          <c:cat>
            <c:strRef>
              <c:f>Sheet1!$A$2:$A$4</c:f>
              <c:strCache>
                <c:ptCount val="3"/>
                <c:pt idx="0">
                  <c:v>2015-IV</c:v>
                </c:pt>
                <c:pt idx="1">
                  <c:v>2015-V</c:v>
                </c:pt>
                <c:pt idx="2">
                  <c:v>2015-VI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382</c:v>
                </c:pt>
                <c:pt idx="1">
                  <c:v>480</c:v>
                </c:pt>
                <c:pt idx="2">
                  <c:v>578.20000000000005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Хөнгөлөлт, нөхцөлт мөнгөн тусламж</c:v>
                </c:pt>
              </c:strCache>
            </c:strRef>
          </c:tx>
          <c:dLbls>
            <c:showVal val="1"/>
          </c:dLbls>
          <c:cat>
            <c:strRef>
              <c:f>Sheet1!$A$2:$A$4</c:f>
              <c:strCache>
                <c:ptCount val="3"/>
                <c:pt idx="0">
                  <c:v>2015-IV</c:v>
                </c:pt>
                <c:pt idx="1">
                  <c:v>2015-V</c:v>
                </c:pt>
                <c:pt idx="2">
                  <c:v>2015-VI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100.9</c:v>
                </c:pt>
                <c:pt idx="1">
                  <c:v>153</c:v>
                </c:pt>
                <c:pt idx="2">
                  <c:v>169.7</c:v>
                </c:pt>
              </c:numCache>
            </c:numRef>
          </c:val>
        </c:ser>
        <c:gapWidth val="75"/>
        <c:overlap val="-25"/>
        <c:axId val="34162944"/>
        <c:axId val="34172928"/>
      </c:barChart>
      <c:catAx>
        <c:axId val="34162944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accent5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4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34172928"/>
        <c:crosses val="autoZero"/>
        <c:auto val="1"/>
        <c:lblAlgn val="ctr"/>
        <c:lblOffset val="100"/>
      </c:catAx>
      <c:valAx>
        <c:axId val="34172928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34162944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/>
      <c:txPr>
        <a:bodyPr/>
        <a:lstStyle/>
        <a:p>
          <a:pPr>
            <a:defRPr sz="11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T</a:t>
            </a:r>
            <a:r>
              <a:rPr lang="mn-MN" sz="1200" dirty="0">
                <a:latin typeface="Arial" pitchFamily="34" charset="0"/>
                <a:cs typeface="Arial" pitchFamily="34" charset="0"/>
              </a:rPr>
              <a:t>этгэмжийн даатгалын сангийн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орлого жил бүрийн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эцсээр,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сая</a:t>
            </a:r>
            <a:r>
              <a:rPr lang="en-US" sz="1200" baseline="0" dirty="0">
                <a:latin typeface="Arial" pitchFamily="34" charset="0"/>
                <a:cs typeface="Arial" pitchFamily="34" charset="0"/>
              </a:rPr>
              <a:t>.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төг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11206038864787508"/>
          <c:y val="3.2101159938763481E-2"/>
        </c:manualLayout>
      </c:layout>
    </c:title>
    <c:plotArea>
      <c:layout>
        <c:manualLayout>
          <c:layoutTarget val="inner"/>
          <c:xMode val="edge"/>
          <c:yMode val="edge"/>
          <c:x val="4.1161329430870766E-2"/>
          <c:y val="0.28738163223866448"/>
          <c:w val="0.9277504105090385"/>
          <c:h val="0.56852355442789571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Column6</c:v>
                </c:pt>
              </c:strCache>
            </c:strRef>
          </c:tx>
          <c:spPr>
            <a:solidFill>
              <a:schemeClr val="accent2"/>
            </a:solidFill>
            <a:ln w="25400" cap="flat" cmpd="sng" algn="ctr">
              <a:solidFill>
                <a:schemeClr val="accent2">
                  <a:shade val="50000"/>
                </a:schemeClr>
              </a:solidFill>
              <a:prstDash val="solid"/>
            </a:ln>
            <a:effectLst/>
          </c:spPr>
          <c:dLbls>
            <c:dLbl>
              <c:idx val="4"/>
              <c:layout>
                <c:manualLayout>
                  <c:x val="0"/>
                  <c:y val="-4.8151739908145266E-2"/>
                </c:manualLayout>
              </c:layout>
              <c:showVal val="1"/>
            </c:dLbl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820.1</c:v>
                </c:pt>
                <c:pt idx="1">
                  <c:v>1327.7</c:v>
                </c:pt>
                <c:pt idx="2">
                  <c:v>2110.1</c:v>
                </c:pt>
                <c:pt idx="3">
                  <c:v>2301.3000000000002</c:v>
                </c:pt>
                <c:pt idx="4">
                  <c:v>2382.9</c:v>
                </c:pt>
              </c:numCache>
            </c:numRef>
          </c:val>
        </c:ser>
        <c:gapWidth val="75"/>
        <c:overlap val="-25"/>
        <c:axId val="30224384"/>
        <c:axId val="30225920"/>
      </c:barChart>
      <c:catAx>
        <c:axId val="30224384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accent5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225920"/>
        <c:crosses val="autoZero"/>
        <c:auto val="1"/>
        <c:lblAlgn val="ctr"/>
        <c:lblOffset val="100"/>
      </c:catAx>
      <c:valAx>
        <c:axId val="30225920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30224384"/>
        <c:crosses val="autoZero"/>
        <c:crossBetween val="between"/>
      </c:valAx>
      <c:spPr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c:spPr>
    </c:plotArea>
    <c:plotVisOnly val="1"/>
  </c:chart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r>
              <a:rPr lang="mn-MN" sz="1200" dirty="0">
                <a:latin typeface="Arial" pitchFamily="34" charset="0"/>
                <a:cs typeface="Arial" pitchFamily="34" charset="0"/>
              </a:rPr>
              <a:t>Нийгмийн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халамжийн сангаас олгосон тэтгэвэр, тэтгэмж, үйлчилгээ  болон хөнгөлөлт мөнгөн тусламж</a:t>
            </a:r>
            <a:r>
              <a:rPr lang="en-US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2-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р улирлын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байдлаар, сая</a:t>
            </a:r>
            <a:r>
              <a:rPr lang="en-US" sz="1200" baseline="0" dirty="0">
                <a:latin typeface="Arial" pitchFamily="34" charset="0"/>
                <a:cs typeface="Arial" pitchFamily="34" charset="0"/>
              </a:rPr>
              <a:t>.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төг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1.3257575757575767E-2"/>
          <c:y val="0.27485145566245733"/>
          <c:w val="0.9583333333333337"/>
          <c:h val="0.46073161788840483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Халамжын тэтгэвэр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2015-I</c:v>
                </c:pt>
                <c:pt idx="1">
                  <c:v>2015-II</c:v>
                </c:pt>
                <c:pt idx="2">
                  <c:v>2015-III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170.7</c:v>
                </c:pt>
                <c:pt idx="1">
                  <c:v>398.2</c:v>
                </c:pt>
                <c:pt idx="2">
                  <c:v>646.6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Нөхцөлт мөнгөн тэтгэмж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4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2015-I</c:v>
                </c:pt>
                <c:pt idx="1">
                  <c:v>2015-II</c:v>
                </c:pt>
                <c:pt idx="2">
                  <c:v>2015-III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71.599999999999994</c:v>
                </c:pt>
                <c:pt idx="1">
                  <c:v>171.7</c:v>
                </c:pt>
                <c:pt idx="2">
                  <c:v>282.3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Хөнгөлөлт, нөхцөлт мөнгөн тусламж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6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2015-I</c:v>
                </c:pt>
                <c:pt idx="1">
                  <c:v>2015-II</c:v>
                </c:pt>
                <c:pt idx="2">
                  <c:v>2015-III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15.6</c:v>
                </c:pt>
                <c:pt idx="1">
                  <c:v>73.3</c:v>
                </c:pt>
                <c:pt idx="2">
                  <c:v>90</c:v>
                </c:pt>
              </c:numCache>
            </c:numRef>
          </c:val>
        </c:ser>
        <c:gapWidth val="75"/>
        <c:overlap val="-25"/>
        <c:axId val="34079872"/>
        <c:axId val="34081408"/>
      </c:barChart>
      <c:catAx>
        <c:axId val="34079872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accent5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4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34081408"/>
        <c:crosses val="autoZero"/>
        <c:auto val="1"/>
        <c:lblAlgn val="ctr"/>
        <c:lblOffset val="100"/>
      </c:catAx>
      <c:valAx>
        <c:axId val="34081408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34079872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/>
      <c:txPr>
        <a:bodyPr/>
        <a:lstStyle/>
        <a:p>
          <a:pPr>
            <a:defRPr sz="11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r>
              <a:rPr lang="mn-MN" sz="1100" dirty="0">
                <a:latin typeface="Arial" pitchFamily="34" charset="0"/>
                <a:cs typeface="Arial" pitchFamily="34" charset="0"/>
              </a:rPr>
              <a:t>Нийгмийн</a:t>
            </a:r>
            <a:r>
              <a:rPr lang="mn-MN" sz="1100" baseline="0" dirty="0">
                <a:latin typeface="Arial" pitchFamily="34" charset="0"/>
                <a:cs typeface="Arial" pitchFamily="34" charset="0"/>
              </a:rPr>
              <a:t> халамжийн сангаас олгосон тэтгэвэр, тэтгэмж, үйлчилгээ  болон хөнгөлөлт мөнгөн тусламж</a:t>
            </a:r>
            <a:r>
              <a:rPr lang="en-US" sz="11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100" baseline="0" dirty="0">
                <a:latin typeface="Arial" pitchFamily="34" charset="0"/>
                <a:cs typeface="Arial" pitchFamily="34" charset="0"/>
              </a:rPr>
              <a:t>3</a:t>
            </a:r>
            <a:r>
              <a:rPr lang="en-US" sz="1100" baseline="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mn-MN" sz="1100" baseline="0" dirty="0" smtClean="0">
                <a:latin typeface="Arial" pitchFamily="34" charset="0"/>
                <a:cs typeface="Arial" pitchFamily="34" charset="0"/>
              </a:rPr>
              <a:t>р улирлын </a:t>
            </a:r>
            <a:r>
              <a:rPr lang="mn-MN" sz="1100" baseline="0" dirty="0">
                <a:latin typeface="Arial" pitchFamily="34" charset="0"/>
                <a:cs typeface="Arial" pitchFamily="34" charset="0"/>
              </a:rPr>
              <a:t>байдлаар, сая</a:t>
            </a:r>
            <a:r>
              <a:rPr lang="en-US" sz="1100" baseline="0" dirty="0">
                <a:latin typeface="Arial" pitchFamily="34" charset="0"/>
                <a:cs typeface="Arial" pitchFamily="34" charset="0"/>
              </a:rPr>
              <a:t>.</a:t>
            </a:r>
            <a:r>
              <a:rPr lang="mn-MN" sz="1100" baseline="0" dirty="0">
                <a:latin typeface="Arial" pitchFamily="34" charset="0"/>
                <a:cs typeface="Arial" pitchFamily="34" charset="0"/>
              </a:rPr>
              <a:t>төг </a:t>
            </a:r>
            <a:endParaRPr lang="en-US" sz="11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1.3257575757575805E-2"/>
          <c:y val="0.22230742762419173"/>
          <c:w val="0.9583333333333337"/>
          <c:h val="0.51327561969712265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Халамжын тэтгэвэр</c:v>
                </c:pt>
              </c:strCache>
            </c:strRef>
          </c:tx>
          <c:dLbls>
            <c:showVal val="1"/>
          </c:dLbls>
          <c:cat>
            <c:strRef>
              <c:f>Sheet1!$A$2:$A$4</c:f>
              <c:strCache>
                <c:ptCount val="3"/>
                <c:pt idx="0">
                  <c:v>2015-VII</c:v>
                </c:pt>
                <c:pt idx="1">
                  <c:v>2015-VIII</c:v>
                </c:pt>
                <c:pt idx="2">
                  <c:v>2015-IX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1546.4</c:v>
                </c:pt>
                <c:pt idx="1">
                  <c:v>1776.9</c:v>
                </c:pt>
                <c:pt idx="2">
                  <c:v>2005.4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Нөхцөлт мөнгөн тэтгэмж</c:v>
                </c:pt>
              </c:strCache>
            </c:strRef>
          </c:tx>
          <c:dLbls>
            <c:showVal val="1"/>
          </c:dLbls>
          <c:cat>
            <c:strRef>
              <c:f>Sheet1!$A$2:$A$4</c:f>
              <c:strCache>
                <c:ptCount val="3"/>
                <c:pt idx="0">
                  <c:v>2015-VII</c:v>
                </c:pt>
                <c:pt idx="1">
                  <c:v>2015-VIII</c:v>
                </c:pt>
                <c:pt idx="2">
                  <c:v>2015-IX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671.6</c:v>
                </c:pt>
                <c:pt idx="1">
                  <c:v>770.5</c:v>
                </c:pt>
                <c:pt idx="2">
                  <c:v>873.2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Хөнгөлөлт, нөхцөлт мөнгөн тусламж</c:v>
                </c:pt>
              </c:strCache>
            </c:strRef>
          </c:tx>
          <c:dLbls>
            <c:showVal val="1"/>
          </c:dLbls>
          <c:cat>
            <c:strRef>
              <c:f>Sheet1!$A$2:$A$4</c:f>
              <c:strCache>
                <c:ptCount val="3"/>
                <c:pt idx="0">
                  <c:v>2015-VII</c:v>
                </c:pt>
                <c:pt idx="1">
                  <c:v>2015-VIII</c:v>
                </c:pt>
                <c:pt idx="2">
                  <c:v>2015-IX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175.9</c:v>
                </c:pt>
                <c:pt idx="1">
                  <c:v>221.8</c:v>
                </c:pt>
                <c:pt idx="2">
                  <c:v>247.7</c:v>
                </c:pt>
              </c:numCache>
            </c:numRef>
          </c:val>
        </c:ser>
        <c:gapWidth val="75"/>
        <c:overlap val="-25"/>
        <c:axId val="34578432"/>
        <c:axId val="34580352"/>
      </c:barChart>
      <c:catAx>
        <c:axId val="34578432"/>
        <c:scaling>
          <c:orientation val="minMax"/>
        </c:scaling>
        <c:axPos val="b"/>
        <c:numFmt formatCode="General" sourceLinked="1"/>
        <c:majorTickMark val="none"/>
        <c:tickLblPos val="nextTo"/>
        <c:crossAx val="34580352"/>
        <c:crosses val="autoZero"/>
        <c:auto val="1"/>
        <c:lblAlgn val="ctr"/>
        <c:lblOffset val="100"/>
      </c:catAx>
      <c:valAx>
        <c:axId val="34580352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34578432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/>
      <c:txPr>
        <a:bodyPr/>
        <a:lstStyle/>
        <a:p>
          <a:pPr>
            <a:defRPr sz="11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r>
              <a:rPr lang="mn-MN" sz="1100" dirty="0">
                <a:latin typeface="Arial" pitchFamily="34" charset="0"/>
                <a:cs typeface="Arial" pitchFamily="34" charset="0"/>
              </a:rPr>
              <a:t>Нийгмийн</a:t>
            </a:r>
            <a:r>
              <a:rPr lang="mn-MN" sz="1100" baseline="0" dirty="0">
                <a:latin typeface="Arial" pitchFamily="34" charset="0"/>
                <a:cs typeface="Arial" pitchFamily="34" charset="0"/>
              </a:rPr>
              <a:t> халамжийн сангаас олгосон тэтгэвэр, тэтгэмж, үйлчилгээ  болон хөнгөлөлт мөнгөн тусламж</a:t>
            </a:r>
            <a:r>
              <a:rPr lang="en-US" sz="11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100" baseline="0" dirty="0">
                <a:latin typeface="Arial" pitchFamily="34" charset="0"/>
                <a:cs typeface="Arial" pitchFamily="34" charset="0"/>
              </a:rPr>
              <a:t>4</a:t>
            </a:r>
            <a:r>
              <a:rPr lang="en-US" sz="1100" baseline="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mn-MN" sz="1100" baseline="0" dirty="0" smtClean="0">
                <a:latin typeface="Arial" pitchFamily="34" charset="0"/>
                <a:cs typeface="Arial" pitchFamily="34" charset="0"/>
              </a:rPr>
              <a:t> р улирлын </a:t>
            </a:r>
            <a:r>
              <a:rPr lang="mn-MN" sz="1100" baseline="0" dirty="0">
                <a:latin typeface="Arial" pitchFamily="34" charset="0"/>
                <a:cs typeface="Arial" pitchFamily="34" charset="0"/>
              </a:rPr>
              <a:t>байдлаар, сая</a:t>
            </a:r>
            <a:r>
              <a:rPr lang="en-US" sz="1100" baseline="0" dirty="0">
                <a:latin typeface="Arial" pitchFamily="34" charset="0"/>
                <a:cs typeface="Arial" pitchFamily="34" charset="0"/>
              </a:rPr>
              <a:t>.</a:t>
            </a:r>
            <a:r>
              <a:rPr lang="mn-MN" sz="1100" baseline="0" dirty="0">
                <a:latin typeface="Arial" pitchFamily="34" charset="0"/>
                <a:cs typeface="Arial" pitchFamily="34" charset="0"/>
              </a:rPr>
              <a:t>төг </a:t>
            </a:r>
            <a:endParaRPr lang="en-US" sz="11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1.3257575757575805E-2"/>
          <c:y val="0.25126162018592296"/>
          <c:w val="0.9583333333333337"/>
          <c:h val="0.48432119291861425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Халамжын тэтгэвэр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2015-X</c:v>
                </c:pt>
                <c:pt idx="1">
                  <c:v>2015-XI</c:v>
                </c:pt>
                <c:pt idx="2">
                  <c:v>2015-XII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2236.1</c:v>
                </c:pt>
                <c:pt idx="1">
                  <c:v>2459.5</c:v>
                </c:pt>
                <c:pt idx="2">
                  <c:v>2707.8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Нөхцөлт мөнгөн тэтгэмж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2015-X</c:v>
                </c:pt>
                <c:pt idx="1">
                  <c:v>2015-XI</c:v>
                </c:pt>
                <c:pt idx="2">
                  <c:v>2015-XII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974.4</c:v>
                </c:pt>
                <c:pt idx="1">
                  <c:v>1060</c:v>
                </c:pt>
                <c:pt idx="2">
                  <c:v>1186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Хөнгөлөлт, нөхцөлт мөнгөн тусламж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2015-X</c:v>
                </c:pt>
                <c:pt idx="1">
                  <c:v>2015-XI</c:v>
                </c:pt>
                <c:pt idx="2">
                  <c:v>2015-XII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262.8</c:v>
                </c:pt>
                <c:pt idx="1">
                  <c:v>325.5</c:v>
                </c:pt>
                <c:pt idx="2">
                  <c:v>359.8</c:v>
                </c:pt>
              </c:numCache>
            </c:numRef>
          </c:val>
        </c:ser>
        <c:gapWidth val="75"/>
        <c:overlap val="-25"/>
        <c:axId val="34504064"/>
        <c:axId val="34526336"/>
      </c:barChart>
      <c:catAx>
        <c:axId val="34504064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34526336"/>
        <c:crosses val="autoZero"/>
        <c:auto val="1"/>
        <c:lblAlgn val="ctr"/>
        <c:lblOffset val="100"/>
      </c:catAx>
      <c:valAx>
        <c:axId val="34526336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34504064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/>
      <c:txPr>
        <a:bodyPr/>
        <a:lstStyle/>
        <a:p>
          <a:pPr>
            <a:defRPr sz="11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600">
                <a:latin typeface="Arial" pitchFamily="34" charset="0"/>
                <a:cs typeface="Arial" pitchFamily="34" charset="0"/>
              </a:defRPr>
            </a:pPr>
            <a:r>
              <a:rPr lang="mn-MN" sz="1600">
                <a:latin typeface="Arial" pitchFamily="34" charset="0"/>
                <a:cs typeface="Arial" pitchFamily="34" charset="0"/>
              </a:rPr>
              <a:t>Нийгмийн</a:t>
            </a:r>
            <a:r>
              <a:rPr lang="mn-MN" sz="1600" baseline="0">
                <a:latin typeface="Arial" pitchFamily="34" charset="0"/>
                <a:cs typeface="Arial" pitchFamily="34" charset="0"/>
              </a:rPr>
              <a:t> халамжийн сангаас олгосон тэтгэвэр жил бүрийн эцсийн байдлаар, сая</a:t>
            </a:r>
            <a:r>
              <a:rPr lang="en-US" sz="1600" baseline="0">
                <a:latin typeface="Arial" pitchFamily="34" charset="0"/>
                <a:cs typeface="Arial" pitchFamily="34" charset="0"/>
              </a:rPr>
              <a:t>.</a:t>
            </a:r>
            <a:r>
              <a:rPr lang="mn-MN" sz="1600" baseline="0">
                <a:latin typeface="Arial" pitchFamily="34" charset="0"/>
                <a:cs typeface="Arial" pitchFamily="34" charset="0"/>
              </a:rPr>
              <a:t>төг </a:t>
            </a:r>
            <a:endParaRPr lang="en-US" sz="160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9.4652135671395767E-3"/>
          <c:y val="0.21758616491141125"/>
          <c:w val="0.9583333333333337"/>
          <c:h val="0.63491147221621402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4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1095.0999999999999</c:v>
                </c:pt>
                <c:pt idx="1">
                  <c:v>1941.6</c:v>
                </c:pt>
                <c:pt idx="2">
                  <c:v>2292.4</c:v>
                </c:pt>
                <c:pt idx="3">
                  <c:v>2549.9</c:v>
                </c:pt>
                <c:pt idx="4">
                  <c:v>2549.9</c:v>
                </c:pt>
              </c:numCache>
            </c:numRef>
          </c:val>
        </c:ser>
        <c:gapWidth val="75"/>
        <c:overlap val="-25"/>
        <c:axId val="34811904"/>
        <c:axId val="34813440"/>
      </c:barChart>
      <c:catAx>
        <c:axId val="34811904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4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34813440"/>
        <c:crosses val="autoZero"/>
        <c:auto val="1"/>
        <c:lblAlgn val="ctr"/>
        <c:lblOffset val="100"/>
      </c:catAx>
      <c:valAx>
        <c:axId val="34813440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34811904"/>
        <c:crosses val="autoZero"/>
        <c:crossBetween val="between"/>
      </c:valAx>
      <c:spPr>
        <a:noFill/>
        <a:ln w="25400">
          <a:noFill/>
        </a:ln>
      </c:spPr>
    </c:plotArea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r>
              <a:rPr lang="mn-MN" sz="1200">
                <a:latin typeface="Arial" pitchFamily="34" charset="0"/>
                <a:cs typeface="Arial" pitchFamily="34" charset="0"/>
              </a:rPr>
              <a:t>ҮОМШӨ-н даатгалын сангийн</a:t>
            </a:r>
            <a:r>
              <a:rPr lang="mn-MN" sz="1200" baseline="0">
                <a:latin typeface="Arial" pitchFamily="34" charset="0"/>
                <a:cs typeface="Arial" pitchFamily="34" charset="0"/>
              </a:rPr>
              <a:t> орлого жил бүрийн эцсээр, сая</a:t>
            </a:r>
            <a:r>
              <a:rPr lang="en-US" sz="1200" baseline="0">
                <a:latin typeface="Arial" pitchFamily="34" charset="0"/>
                <a:cs typeface="Arial" pitchFamily="34" charset="0"/>
              </a:rPr>
              <a:t>.</a:t>
            </a:r>
            <a:r>
              <a:rPr lang="mn-MN" sz="1200" baseline="0">
                <a:latin typeface="Arial" pitchFamily="34" charset="0"/>
                <a:cs typeface="Arial" pitchFamily="34" charset="0"/>
              </a:rPr>
              <a:t>төг  </a:t>
            </a:r>
            <a:endParaRPr lang="en-US" sz="1200"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12995096645265308"/>
          <c:y val="1.4868600209097018E-2"/>
        </c:manualLayout>
      </c:layout>
    </c:title>
    <c:plotArea>
      <c:layout>
        <c:manualLayout>
          <c:layoutTarget val="inner"/>
          <c:xMode val="edge"/>
          <c:yMode val="edge"/>
          <c:x val="5.7544304986316533E-2"/>
          <c:y val="0.26418380555773446"/>
          <c:w val="0.92775041050903884"/>
          <c:h val="0.60084598822922042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Column6</c:v>
                </c:pt>
              </c:strCache>
            </c:strRef>
          </c:tx>
          <c:dLbls>
            <c:dLbl>
              <c:idx val="4"/>
              <c:layout>
                <c:manualLayout>
                  <c:x val="1.0553727196954986E-2"/>
                  <c:y val="-2.9737200418194058E-2"/>
                </c:manualLayout>
              </c:layout>
              <c:showVal val="1"/>
            </c:dLbl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1256.3</c:v>
                </c:pt>
                <c:pt idx="1">
                  <c:v>1728.3</c:v>
                </c:pt>
                <c:pt idx="2">
                  <c:v>2447.3000000000002</c:v>
                </c:pt>
                <c:pt idx="3">
                  <c:v>3230.8</c:v>
                </c:pt>
                <c:pt idx="4">
                  <c:v>2212.6999999999998</c:v>
                </c:pt>
              </c:numCache>
            </c:numRef>
          </c:val>
        </c:ser>
        <c:gapWidth val="75"/>
        <c:overlap val="-25"/>
        <c:axId val="30274688"/>
        <c:axId val="30276224"/>
      </c:barChart>
      <c:catAx>
        <c:axId val="30274688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accent3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276224"/>
        <c:crosses val="autoZero"/>
        <c:auto val="1"/>
        <c:lblAlgn val="ctr"/>
        <c:lblOffset val="100"/>
      </c:catAx>
      <c:valAx>
        <c:axId val="30276224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30274688"/>
        <c:crosses val="autoZero"/>
        <c:crossBetween val="between"/>
      </c:valAx>
      <c:spPr>
        <a:solidFill>
          <a:schemeClr val="lt1"/>
        </a:solidFill>
        <a:ln w="25400" cap="flat" cmpd="sng" algn="ctr">
          <a:solidFill>
            <a:schemeClr val="accent5"/>
          </a:solidFill>
          <a:prstDash val="solid"/>
        </a:ln>
        <a:effectLst/>
      </c:spPr>
    </c:plotArea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200"/>
            </a:pPr>
            <a:r>
              <a:rPr lang="mn-MN" sz="1200"/>
              <a:t>Ажилгүйдлийн даатгалын сангийн орлого жил бүрийн эцсээр, сая</a:t>
            </a:r>
            <a:r>
              <a:rPr lang="en-US" sz="1200"/>
              <a:t>.</a:t>
            </a:r>
            <a:r>
              <a:rPr lang="mn-MN" sz="1200"/>
              <a:t>төг  </a:t>
            </a:r>
            <a:endParaRPr lang="en-US" sz="1200"/>
          </a:p>
        </c:rich>
      </c:tx>
      <c:layout/>
    </c:title>
    <c:plotArea>
      <c:layout>
        <c:manualLayout>
          <c:layoutTarget val="inner"/>
          <c:xMode val="edge"/>
          <c:yMode val="edge"/>
          <c:x val="4.9261083743842422E-2"/>
          <c:y val="0.20966542750929451"/>
          <c:w val="0.92775041050903884"/>
          <c:h val="0.61571446691840281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Column6</c:v>
                </c:pt>
              </c:strCache>
            </c:strRef>
          </c:tx>
          <c:spPr>
            <a:solidFill>
              <a:schemeClr val="accent3"/>
            </a:solidFill>
            <a:ln w="25400" cap="flat" cmpd="sng" algn="ctr">
              <a:solidFill>
                <a:schemeClr val="lt1"/>
              </a:solidFill>
              <a:prstDash val="solid"/>
            </a:ln>
            <a:effectLst>
              <a:outerShdw blurRad="63500" dist="25400" dir="5400000" rotWithShape="0">
                <a:srgbClr val="000000">
                  <a:alpha val="43137"/>
                </a:srgbClr>
              </a:outerShdw>
            </a:effectLst>
          </c:spPr>
          <c:dLbls>
            <c:showVal val="1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767.2</c:v>
                </c:pt>
                <c:pt idx="1">
                  <c:v>1011.2</c:v>
                </c:pt>
                <c:pt idx="2">
                  <c:v>505.8</c:v>
                </c:pt>
                <c:pt idx="3">
                  <c:v>675.1</c:v>
                </c:pt>
                <c:pt idx="4">
                  <c:v>520.20000000000005</c:v>
                </c:pt>
              </c:numCache>
            </c:numRef>
          </c:val>
        </c:ser>
        <c:gapWidth val="75"/>
        <c:overlap val="-25"/>
        <c:axId val="65452288"/>
        <c:axId val="65458176"/>
      </c:barChart>
      <c:catAx>
        <c:axId val="65452288"/>
        <c:scaling>
          <c:orientation val="minMax"/>
        </c:scaling>
        <c:axPos val="b"/>
        <c:numFmt formatCode="General" sourceLinked="1"/>
        <c:majorTickMark val="none"/>
        <c:tickLblPos val="nextTo"/>
        <c:crossAx val="65458176"/>
        <c:crosses val="autoZero"/>
        <c:auto val="1"/>
        <c:lblAlgn val="ctr"/>
        <c:lblOffset val="100"/>
      </c:catAx>
      <c:valAx>
        <c:axId val="65458176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65452288"/>
        <c:crosses val="autoZero"/>
        <c:crossBetween val="between"/>
      </c:valAx>
      <c:spPr>
        <a:solidFill>
          <a:schemeClr val="lt1"/>
        </a:solidFill>
        <a:ln w="25400" cap="flat" cmpd="sng" algn="ctr">
          <a:solidFill>
            <a:schemeClr val="accent4"/>
          </a:solidFill>
          <a:prstDash val="solid"/>
        </a:ln>
        <a:effectLst/>
      </c:spPr>
    </c:plotArea>
    <c:plotVisOnly val="1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200"/>
            </a:pPr>
            <a:r>
              <a:rPr lang="mn-MN" sz="1200"/>
              <a:t>Эрүүл мэндийн даатгалын сангийн орлого жил бүрийн эцсээр, сая</a:t>
            </a:r>
            <a:r>
              <a:rPr lang="en-US" sz="1200"/>
              <a:t>.</a:t>
            </a:r>
            <a:r>
              <a:rPr lang="mn-MN" sz="1200"/>
              <a:t>төг  </a:t>
            </a:r>
            <a:endParaRPr lang="en-US" sz="1200"/>
          </a:p>
        </c:rich>
      </c:tx>
      <c:layout/>
    </c:title>
    <c:plotArea>
      <c:layout>
        <c:manualLayout>
          <c:layoutTarget val="inner"/>
          <c:xMode val="edge"/>
          <c:yMode val="edge"/>
          <c:x val="4.9261083743842422E-2"/>
          <c:y val="0.20966542750929451"/>
          <c:w val="0.92775041050903884"/>
          <c:h val="0.61571446691840281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Column6</c:v>
                </c:pt>
              </c:strCache>
            </c:strRef>
          </c:tx>
          <c:dLbls>
            <c:showVal val="1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4109.2</c:v>
                </c:pt>
                <c:pt idx="1">
                  <c:v>5084.1000000000004</c:v>
                </c:pt>
                <c:pt idx="2">
                  <c:v>6751</c:v>
                </c:pt>
                <c:pt idx="3">
                  <c:v>7115.9</c:v>
                </c:pt>
                <c:pt idx="4">
                  <c:v>6085.4</c:v>
                </c:pt>
              </c:numCache>
            </c:numRef>
          </c:val>
        </c:ser>
        <c:gapWidth val="75"/>
        <c:overlap val="-25"/>
        <c:axId val="30326784"/>
        <c:axId val="30328320"/>
      </c:barChart>
      <c:catAx>
        <c:axId val="30326784"/>
        <c:scaling>
          <c:orientation val="minMax"/>
        </c:scaling>
        <c:axPos val="b"/>
        <c:numFmt formatCode="General" sourceLinked="1"/>
        <c:majorTickMark val="none"/>
        <c:tickLblPos val="nextTo"/>
        <c:crossAx val="30328320"/>
        <c:crosses val="autoZero"/>
        <c:auto val="1"/>
        <c:lblAlgn val="ctr"/>
        <c:lblOffset val="100"/>
      </c:catAx>
      <c:valAx>
        <c:axId val="30328320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30326784"/>
        <c:crosses val="autoZero"/>
        <c:crossBetween val="between"/>
      </c:valAx>
    </c:plotArea>
    <c:plotVisOnly val="1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ysClr val="windowText" lastClr="000000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r>
              <a:rPr lang="mn-MN" sz="1200" b="1" i="0" baseline="0">
                <a:latin typeface="Arial" pitchFamily="34" charset="0"/>
                <a:cs typeface="Arial" pitchFamily="34" charset="0"/>
              </a:rPr>
              <a:t>Эрүүл мэндийн даатгалын сангийн зарлага жил бүрийн эцсээр</a:t>
            </a:r>
            <a:r>
              <a:rPr lang="en-US" sz="1200" b="1" i="0" baseline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="1" i="0" baseline="0">
                <a:latin typeface="Arial" pitchFamily="34" charset="0"/>
                <a:cs typeface="Arial" pitchFamily="34" charset="0"/>
              </a:rPr>
              <a:t>  сая</a:t>
            </a:r>
            <a:r>
              <a:rPr lang="en-US" sz="1200" b="1" i="0" baseline="0">
                <a:latin typeface="Arial" pitchFamily="34" charset="0"/>
                <a:cs typeface="Arial" pitchFamily="34" charset="0"/>
              </a:rPr>
              <a:t>.</a:t>
            </a:r>
            <a:r>
              <a:rPr lang="mn-MN" sz="1200" b="1" i="0" baseline="0">
                <a:latin typeface="Arial" pitchFamily="34" charset="0"/>
                <a:cs typeface="Arial" pitchFamily="34" charset="0"/>
              </a:rPr>
              <a:t>төг  </a:t>
            </a:r>
            <a:endParaRPr lang="en-US" sz="1200" b="1" i="0" baseline="0">
              <a:latin typeface="Arial" pitchFamily="34" charset="0"/>
              <a:cs typeface="Arial" pitchFamily="34" charset="0"/>
            </a:endParaRP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ysClr val="windowText" lastClr="000000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5.8251844130469355E-2"/>
          <c:y val="0.23523904830077041"/>
          <c:w val="0.86194724409449686"/>
          <c:h val="0.61292453617686504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2330.1999999999998</c:v>
                </c:pt>
                <c:pt idx="1">
                  <c:v>2840.3</c:v>
                </c:pt>
                <c:pt idx="2">
                  <c:v>3095.5</c:v>
                </c:pt>
                <c:pt idx="3">
                  <c:v>4661.5</c:v>
                </c:pt>
                <c:pt idx="4">
                  <c:v>5128</c:v>
                </c:pt>
              </c:numCache>
            </c:numRef>
          </c:val>
        </c:ser>
        <c:gapWidth val="75"/>
        <c:overlap val="-25"/>
        <c:axId val="30420352"/>
        <c:axId val="30430336"/>
      </c:barChart>
      <c:catAx>
        <c:axId val="30420352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30430336"/>
        <c:crosses val="autoZero"/>
        <c:auto val="1"/>
        <c:lblAlgn val="ctr"/>
        <c:lblOffset val="100"/>
      </c:catAx>
      <c:valAx>
        <c:axId val="30430336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30420352"/>
        <c:crosses val="autoZero"/>
        <c:crossBetween val="between"/>
      </c:valAx>
      <c:spPr>
        <a:noFill/>
        <a:ln w="25400">
          <a:noFill/>
        </a:ln>
      </c:spPr>
    </c:plotArea>
    <c:plotVisOnly val="1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ysClr val="windowText" lastClr="000000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r>
              <a:rPr lang="mn-MN" sz="1200" b="1" i="0" baseline="0">
                <a:latin typeface="Arial" pitchFamily="34" charset="0"/>
                <a:cs typeface="Arial" pitchFamily="34" charset="0"/>
              </a:rPr>
              <a:t>Тэтгэврийн даатгалын сангийн зарлага жил бүрийн эцсээр</a:t>
            </a:r>
            <a:r>
              <a:rPr lang="en-US" sz="1200" b="1" i="0" baseline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="1" i="0" baseline="0">
                <a:latin typeface="Arial" pitchFamily="34" charset="0"/>
                <a:cs typeface="Arial" pitchFamily="34" charset="0"/>
              </a:rPr>
              <a:t>  сая</a:t>
            </a:r>
            <a:r>
              <a:rPr lang="en-US" sz="1200" b="1" i="0" baseline="0">
                <a:latin typeface="Arial" pitchFamily="34" charset="0"/>
                <a:cs typeface="Arial" pitchFamily="34" charset="0"/>
              </a:rPr>
              <a:t>.</a:t>
            </a:r>
            <a:r>
              <a:rPr lang="mn-MN" sz="1200" b="1" i="0" baseline="0">
                <a:latin typeface="Arial" pitchFamily="34" charset="0"/>
                <a:cs typeface="Arial" pitchFamily="34" charset="0"/>
              </a:rPr>
              <a:t>төг  </a:t>
            </a:r>
            <a:endParaRPr lang="en-US" sz="1200" b="1" i="0" baseline="0">
              <a:latin typeface="Arial" pitchFamily="34" charset="0"/>
              <a:cs typeface="Arial" pitchFamily="34" charset="0"/>
            </a:endParaRP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ysClr val="windowText" lastClr="000000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5.8251844130469355E-2"/>
          <c:y val="0.23523904830077041"/>
          <c:w val="0.8619472440944973"/>
          <c:h val="0.61292453617686526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17036.7</c:v>
                </c:pt>
                <c:pt idx="1">
                  <c:v>27202.1</c:v>
                </c:pt>
                <c:pt idx="2">
                  <c:v>31275.4</c:v>
                </c:pt>
                <c:pt idx="3">
                  <c:v>37254.800000000003</c:v>
                </c:pt>
                <c:pt idx="4">
                  <c:v>44192.4</c:v>
                </c:pt>
              </c:numCache>
            </c:numRef>
          </c:val>
        </c:ser>
        <c:gapWidth val="75"/>
        <c:overlap val="-25"/>
        <c:axId val="30438528"/>
        <c:axId val="30440064"/>
      </c:barChart>
      <c:catAx>
        <c:axId val="30438528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30440064"/>
        <c:crosses val="autoZero"/>
        <c:auto val="1"/>
        <c:lblAlgn val="ctr"/>
        <c:lblOffset val="100"/>
      </c:catAx>
      <c:valAx>
        <c:axId val="30440064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30438528"/>
        <c:crosses val="autoZero"/>
        <c:crossBetween val="between"/>
      </c:valAx>
      <c:spPr>
        <a:noFill/>
        <a:ln w="25400">
          <a:noFill/>
        </a:ln>
      </c:spPr>
    </c:plotArea>
    <c:plotVisOnly val="1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ysClr val="windowText" lastClr="000000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r>
              <a:rPr lang="mn-MN" sz="1200" b="1" i="0" baseline="0">
                <a:latin typeface="Arial" pitchFamily="34" charset="0"/>
                <a:cs typeface="Arial" pitchFamily="34" charset="0"/>
              </a:rPr>
              <a:t>Тэтгэмжийн даатгалын сангийн зарлага жил бүрийн эцсээр</a:t>
            </a:r>
            <a:r>
              <a:rPr lang="en-US" sz="1200" b="1" i="0" baseline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="1" i="0" baseline="0">
                <a:latin typeface="Arial" pitchFamily="34" charset="0"/>
                <a:cs typeface="Arial" pitchFamily="34" charset="0"/>
              </a:rPr>
              <a:t>  сая</a:t>
            </a:r>
            <a:r>
              <a:rPr lang="en-US" sz="1200" b="1" i="0" baseline="0">
                <a:latin typeface="Arial" pitchFamily="34" charset="0"/>
                <a:cs typeface="Arial" pitchFamily="34" charset="0"/>
              </a:rPr>
              <a:t>.</a:t>
            </a:r>
            <a:r>
              <a:rPr lang="mn-MN" sz="1200" b="1" i="0" baseline="0">
                <a:latin typeface="Arial" pitchFamily="34" charset="0"/>
                <a:cs typeface="Arial" pitchFamily="34" charset="0"/>
              </a:rPr>
              <a:t>төг  </a:t>
            </a:r>
            <a:endParaRPr lang="en-US" sz="1200" b="1" i="0" baseline="0">
              <a:latin typeface="Arial" pitchFamily="34" charset="0"/>
              <a:cs typeface="Arial" pitchFamily="34" charset="0"/>
            </a:endParaRP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ysClr val="windowText" lastClr="000000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11370175066704442"/>
          <c:y val="1.4390896794607163E-2"/>
        </c:manualLayout>
      </c:layout>
    </c:title>
    <c:plotArea>
      <c:layout>
        <c:manualLayout>
          <c:layoutTarget val="inner"/>
          <c:xMode val="edge"/>
          <c:yMode val="edge"/>
          <c:x val="5.8251871694871046E-2"/>
          <c:y val="0.25922386607476422"/>
          <c:w val="0.8619472440944973"/>
          <c:h val="0.55056398340023205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1036</c:v>
                </c:pt>
                <c:pt idx="1">
                  <c:v>1431</c:v>
                </c:pt>
                <c:pt idx="2">
                  <c:v>1665.2</c:v>
                </c:pt>
                <c:pt idx="3">
                  <c:v>2482.8000000000002</c:v>
                </c:pt>
                <c:pt idx="4">
                  <c:v>2514.3000000000002</c:v>
                </c:pt>
              </c:numCache>
            </c:numRef>
          </c:val>
        </c:ser>
        <c:gapWidth val="75"/>
        <c:overlap val="-25"/>
        <c:axId val="30488064"/>
        <c:axId val="30489600"/>
      </c:barChart>
      <c:catAx>
        <c:axId val="30488064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30489600"/>
        <c:crosses val="autoZero"/>
        <c:auto val="1"/>
        <c:lblAlgn val="ctr"/>
        <c:lblOffset val="100"/>
      </c:catAx>
      <c:valAx>
        <c:axId val="30489600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30488064"/>
        <c:crosses val="autoZero"/>
        <c:crossBetween val="between"/>
      </c:valAx>
      <c:spPr>
        <a:noFill/>
        <a:ln w="25400">
          <a:noFill/>
        </a:ln>
      </c:spPr>
    </c:plotArea>
    <c:plotVisOnly val="1"/>
  </c:chart>
  <c:externalData r:id="rId1"/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ysClr val="windowText" lastClr="000000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r>
              <a:rPr lang="mn-MN" sz="1200" b="1" i="0" baseline="0">
                <a:latin typeface="Arial" pitchFamily="34" charset="0"/>
                <a:cs typeface="Arial" pitchFamily="34" charset="0"/>
              </a:rPr>
              <a:t>ҮОМШӨ-н даатгалын сангийн зарлага жил бүрийн эцсээр</a:t>
            </a:r>
            <a:r>
              <a:rPr lang="en-US" sz="1200" b="1" i="0" baseline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="1" i="0" baseline="0">
                <a:latin typeface="Arial" pitchFamily="34" charset="0"/>
                <a:cs typeface="Arial" pitchFamily="34" charset="0"/>
              </a:rPr>
              <a:t>  сая</a:t>
            </a:r>
            <a:r>
              <a:rPr lang="en-US" sz="1200" b="1" i="0" baseline="0">
                <a:latin typeface="Arial" pitchFamily="34" charset="0"/>
                <a:cs typeface="Arial" pitchFamily="34" charset="0"/>
              </a:rPr>
              <a:t>.</a:t>
            </a:r>
            <a:r>
              <a:rPr lang="mn-MN" sz="1200" b="1" i="0" baseline="0">
                <a:latin typeface="Arial" pitchFamily="34" charset="0"/>
                <a:cs typeface="Arial" pitchFamily="34" charset="0"/>
              </a:rPr>
              <a:t>төг  </a:t>
            </a:r>
            <a:endParaRPr lang="en-US" sz="1200" b="1" i="0" baseline="0">
              <a:latin typeface="Arial" pitchFamily="34" charset="0"/>
              <a:cs typeface="Arial" pitchFamily="34" charset="0"/>
            </a:endParaRP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ysClr val="windowText" lastClr="000000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9.6335476357634744E-2"/>
          <c:y val="2.8781793589214358E-2"/>
        </c:manualLayout>
      </c:layout>
    </c:title>
    <c:plotArea>
      <c:layout>
        <c:manualLayout>
          <c:layoutTarget val="inner"/>
          <c:xMode val="edge"/>
          <c:yMode val="edge"/>
          <c:x val="5.8251844130469355E-2"/>
          <c:y val="0.23523904830077041"/>
          <c:w val="0.8619472440944973"/>
          <c:h val="0.61292453617686526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2653.6</c:v>
                </c:pt>
                <c:pt idx="1">
                  <c:v>3744.5</c:v>
                </c:pt>
                <c:pt idx="2">
                  <c:v>3893.4</c:v>
                </c:pt>
                <c:pt idx="3">
                  <c:v>3825.4</c:v>
                </c:pt>
                <c:pt idx="4">
                  <c:v>3783.6</c:v>
                </c:pt>
              </c:numCache>
            </c:numRef>
          </c:val>
        </c:ser>
        <c:gapWidth val="75"/>
        <c:overlap val="-25"/>
        <c:axId val="31533696"/>
        <c:axId val="31535488"/>
      </c:barChart>
      <c:catAx>
        <c:axId val="31533696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31535488"/>
        <c:crosses val="autoZero"/>
        <c:auto val="1"/>
        <c:lblAlgn val="ctr"/>
        <c:lblOffset val="100"/>
      </c:catAx>
      <c:valAx>
        <c:axId val="31535488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31533696"/>
        <c:crosses val="autoZero"/>
        <c:crossBetween val="between"/>
      </c:valAx>
      <c:spPr>
        <a:noFill/>
        <a:ln w="25400">
          <a:noFill/>
        </a:ln>
      </c:spPr>
    </c:plotArea>
    <c:plotVisOnly val="1"/>
  </c:chart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0.00512</cdr:x>
      <cdr:y>1</cdr:y>
    </cdr:to>
    <cdr:cxnSp macro="">
      <cdr:nvCxnSpPr>
        <cdr:cNvPr id="2" name="Straight Connector 1"/>
        <cdr:cNvCxnSpPr/>
      </cdr:nvCxnSpPr>
      <cdr:spPr>
        <a:xfrm xmlns:a="http://schemas.openxmlformats.org/drawingml/2006/main">
          <a:off x="0" y="0"/>
          <a:ext cx="19050" cy="2647507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9525" cap="flat" cmpd="sng" algn="ctr">
          <a:solidFill>
            <a:srgbClr val="C00000"/>
          </a:solidFill>
          <a:prstDash val="dash"/>
        </a:ln>
        <a:effectLst xmlns:a="http://schemas.openxmlformats.org/drawingml/2006/main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1/15/2016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6C254EB-4FF8-419E-89B8-429B34024A96}" type="datetimeFigureOut">
              <a:rPr lang="en-US" smtClean="0"/>
              <a:pPr/>
              <a:t>1/15/2016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7" Type="http://schemas.openxmlformats.org/officeDocument/2006/relationships/image" Target="../media/image4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7" Type="http://schemas.openxmlformats.org/officeDocument/2006/relationships/image" Target="../media/image4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chart" Target="../charts/chart10.xml"/><Relationship Id="rId4" Type="http://schemas.openxmlformats.org/officeDocument/2006/relationships/chart" Target="../charts/char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tatistik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/>
          <p:nvPr/>
        </p:nvCxnSpPr>
        <p:spPr>
          <a:xfrm>
            <a:off x="1376857" y="801026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6"/>
          <p:cNvSpPr txBox="1">
            <a:spLocks/>
          </p:cNvSpPr>
          <p:nvPr/>
        </p:nvSpPr>
        <p:spPr bwMode="auto">
          <a:xfrm>
            <a:off x="1219200" y="1998663"/>
            <a:ext cx="7186613" cy="241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</a:t>
            </a:r>
          </a:p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Нийгмийн даатгал,халамжийн талаарх инфографик</a:t>
            </a:r>
            <a:endParaRPr lang="mn-MN" sz="32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5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078786" y="6400800"/>
            <a:ext cx="7572054" cy="1588"/>
          </a:xfrm>
          <a:prstGeom prst="line">
            <a:avLst/>
          </a:prstGeom>
          <a:ln w="2222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6"/>
          <p:cNvSpPr txBox="1">
            <a:spLocks/>
          </p:cNvSpPr>
          <p:nvPr/>
        </p:nvSpPr>
        <p:spPr bwMode="auto">
          <a:xfrm>
            <a:off x="1258585" y="6431622"/>
            <a:ext cx="7351159" cy="28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Вэб: </a:t>
            </a:r>
            <a:r>
              <a:rPr lang="en-US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www.darkhan-uul@nso.mn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wedg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793357" y="986426"/>
          <a:ext cx="6705600" cy="25167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/>
          <p:cNvGraphicFramePr/>
          <p:nvPr/>
        </p:nvGraphicFramePr>
        <p:xfrm>
          <a:off x="1875243" y="3915076"/>
          <a:ext cx="6705600" cy="2390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4" name="Straight Connector 3"/>
          <p:cNvCxnSpPr/>
          <p:nvPr/>
        </p:nvCxnSpPr>
        <p:spPr>
          <a:xfrm>
            <a:off x="1281163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6"/>
          <p:cNvSpPr txBox="1">
            <a:spLocks/>
          </p:cNvSpPr>
          <p:nvPr/>
        </p:nvSpPr>
        <p:spPr bwMode="auto">
          <a:xfrm>
            <a:off x="1538138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1231076" y="3706092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47557" y="3496294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Statistik logo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733797" y="2196935"/>
          <a:ext cx="6697683" cy="28500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3" name="Straight Connector 2"/>
          <p:cNvCxnSpPr/>
          <p:nvPr/>
        </p:nvCxnSpPr>
        <p:spPr>
          <a:xfrm>
            <a:off x="1281163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6"/>
          <p:cNvSpPr txBox="1">
            <a:spLocks/>
          </p:cNvSpPr>
          <p:nvPr/>
        </p:nvSpPr>
        <p:spPr bwMode="auto">
          <a:xfrm>
            <a:off x="1538138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5" name="Picture 4" descr="Statistik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375100" y="839971"/>
          <a:ext cx="3612536" cy="26157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/>
          <p:cNvGraphicFramePr/>
          <p:nvPr/>
        </p:nvGraphicFramePr>
        <p:xfrm>
          <a:off x="5533901" y="843149"/>
          <a:ext cx="3315855" cy="2551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Chart 3"/>
          <p:cNvGraphicFramePr/>
          <p:nvPr/>
        </p:nvGraphicFramePr>
        <p:xfrm>
          <a:off x="1330035" y="3828795"/>
          <a:ext cx="3610099" cy="25624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" name="Chart 4"/>
          <p:cNvGraphicFramePr/>
          <p:nvPr/>
        </p:nvGraphicFramePr>
        <p:xfrm>
          <a:off x="5428343" y="3925116"/>
          <a:ext cx="3454400" cy="25624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6" name="Picture 5" descr="Statistik logo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7" name="Straight Connector 6"/>
          <p:cNvCxnSpPr/>
          <p:nvPr/>
        </p:nvCxnSpPr>
        <p:spPr>
          <a:xfrm>
            <a:off x="1366224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5148469" y="993568"/>
            <a:ext cx="19050" cy="281940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148470" y="3848594"/>
            <a:ext cx="19050" cy="281940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421081" y="3812969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888180" y="3555670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1459345" y="960582"/>
          <a:ext cx="3454399" cy="26320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/>
          <p:nvPr/>
        </p:nvGraphicFramePr>
        <p:xfrm>
          <a:off x="5093177" y="867574"/>
          <a:ext cx="3723610" cy="26475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Picture 5" descr="Statistik log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7" name="Straight Connector 6"/>
          <p:cNvCxnSpPr/>
          <p:nvPr/>
        </p:nvCxnSpPr>
        <p:spPr>
          <a:xfrm>
            <a:off x="1344959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5017841" y="910442"/>
            <a:ext cx="19050" cy="281940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136073" y="3812969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52554" y="3603172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361686" y="765973"/>
          <a:ext cx="3723610" cy="26475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/>
          <p:cNvGraphicFramePr/>
          <p:nvPr/>
        </p:nvGraphicFramePr>
        <p:xfrm>
          <a:off x="5126166" y="821393"/>
          <a:ext cx="3566572" cy="26475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Chart 3"/>
          <p:cNvGraphicFramePr/>
          <p:nvPr/>
        </p:nvGraphicFramePr>
        <p:xfrm>
          <a:off x="1380158" y="3895781"/>
          <a:ext cx="3548101" cy="26475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" name="Chart 4"/>
          <p:cNvGraphicFramePr/>
          <p:nvPr/>
        </p:nvGraphicFramePr>
        <p:xfrm>
          <a:off x="5379522" y="3836405"/>
          <a:ext cx="3508517" cy="26475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6" name="Picture 5" descr="Statistik logo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7" name="Straight Connector 6"/>
          <p:cNvCxnSpPr/>
          <p:nvPr/>
        </p:nvCxnSpPr>
        <p:spPr>
          <a:xfrm>
            <a:off x="1281164" y="790393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5124718" y="3879271"/>
            <a:ext cx="19050" cy="281940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005444" y="3717966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900056" y="3472543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335829" y="793185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Chart 5"/>
          <p:cNvGraphicFramePr/>
          <p:nvPr/>
        </p:nvGraphicFramePr>
        <p:xfrm>
          <a:off x="1921165" y="1117601"/>
          <a:ext cx="6548582" cy="2392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/>
          <p:cNvGraphicFramePr/>
          <p:nvPr/>
        </p:nvGraphicFramePr>
        <p:xfrm>
          <a:off x="1810327" y="3990109"/>
          <a:ext cx="6816437" cy="24845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7" name="Picture 6" descr="Statistik log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385455" y="3884221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35682" y="3674423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505528" y="822038"/>
          <a:ext cx="7056582" cy="25954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/>
          <p:cNvGraphicFramePr/>
          <p:nvPr/>
        </p:nvGraphicFramePr>
        <p:xfrm>
          <a:off x="1662546" y="3906982"/>
          <a:ext cx="7001163" cy="2373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4" name="Picture 3" descr="Statistik log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5" name="Straight Connector 4"/>
          <p:cNvCxnSpPr/>
          <p:nvPr/>
        </p:nvCxnSpPr>
        <p:spPr>
          <a:xfrm>
            <a:off x="1281163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6"/>
          <p:cNvSpPr txBox="1">
            <a:spLocks/>
          </p:cNvSpPr>
          <p:nvPr/>
        </p:nvSpPr>
        <p:spPr bwMode="auto">
          <a:xfrm>
            <a:off x="1538138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183574" y="3741717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00056" y="3496293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/>
        </p:nvGraphicFramePr>
        <p:xfrm>
          <a:off x="1954754" y="1211283"/>
          <a:ext cx="6477443" cy="2217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/>
          <p:cNvGraphicFramePr/>
          <p:nvPr/>
        </p:nvGraphicFramePr>
        <p:xfrm>
          <a:off x="2033922" y="4085112"/>
          <a:ext cx="6477443" cy="22730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5" name="Picture 4" descr="Statistik log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6" name="Straight Connector 5"/>
          <p:cNvCxnSpPr/>
          <p:nvPr/>
        </p:nvCxnSpPr>
        <p:spPr>
          <a:xfrm>
            <a:off x="1281163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1231076" y="3706092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88181" y="3531920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615044" y="1235034"/>
          <a:ext cx="6923314" cy="2225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/>
          <p:cNvGraphicFramePr/>
          <p:nvPr/>
        </p:nvGraphicFramePr>
        <p:xfrm>
          <a:off x="1952114" y="3990109"/>
          <a:ext cx="6477443" cy="22919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4" name="Picture 3" descr="Statistik log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5" name="Straight Connector 4"/>
          <p:cNvCxnSpPr/>
          <p:nvPr/>
        </p:nvCxnSpPr>
        <p:spPr>
          <a:xfrm>
            <a:off x="1291796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242951" y="3824844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47557" y="3567546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593272" y="3957053"/>
          <a:ext cx="6705600" cy="2390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/>
          <p:cNvGraphicFramePr/>
          <p:nvPr/>
        </p:nvGraphicFramePr>
        <p:xfrm>
          <a:off x="1520041" y="1104407"/>
          <a:ext cx="6705600" cy="24982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4" name="Straight Connector 3"/>
          <p:cNvCxnSpPr/>
          <p:nvPr/>
        </p:nvCxnSpPr>
        <p:spPr>
          <a:xfrm>
            <a:off x="1281163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6"/>
          <p:cNvSpPr txBox="1">
            <a:spLocks/>
          </p:cNvSpPr>
          <p:nvPr/>
        </p:nvSpPr>
        <p:spPr bwMode="auto">
          <a:xfrm>
            <a:off x="1538138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76305" y="3520045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Connector 6"/>
          <p:cNvCxnSpPr/>
          <p:nvPr/>
        </p:nvCxnSpPr>
        <p:spPr>
          <a:xfrm>
            <a:off x="1231076" y="3706092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Statistik logo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298</TotalTime>
  <Words>376</Words>
  <Application>Microsoft Office PowerPoint</Application>
  <PresentationFormat>On-screen Show (4:3)</PresentationFormat>
  <Paragraphs>43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Solstice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ariunbayar</cp:lastModifiedBy>
  <cp:revision>48</cp:revision>
  <dcterms:created xsi:type="dcterms:W3CDTF">2015-01-14T09:22:32Z</dcterms:created>
  <dcterms:modified xsi:type="dcterms:W3CDTF">2016-01-15T09:30:08Z</dcterms:modified>
</cp:coreProperties>
</file>