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 autoAdjust="0"/>
    <p:restoredTop sz="94709" autoAdjust="0"/>
  </p:normalViewPr>
  <p:slideViewPr>
    <p:cSldViewPr snapToGrid="0">
      <p:cViewPr>
        <p:scale>
          <a:sx n="80" d="100"/>
          <a:sy n="80" d="100"/>
        </p:scale>
        <p:origin x="-1086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jpeg"/><Relationship Id="rId6" Type="http://schemas.openxmlformats.org/officeDocument/2006/relationships/package" Target="../embeddings/Microsoft_Office_Excel_Worksheet1.xlsx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9.jpeg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3.xlsx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орлого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12-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н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07E-2"/>
          <c:y val="0.26183053647370774"/>
          <c:w val="0.9583333333333337"/>
          <c:h val="0.5922834095353223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Pt>
            <c:idx val="1"/>
            <c:spPr>
              <a:blipFill>
                <a:blip xmlns:r="http://schemas.openxmlformats.org/officeDocument/2006/relationships" r:embed="rId2"/>
                <a:stretch>
                  <a:fillRect/>
                </a:stretch>
              </a:blipFill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2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</c:spPr>
          </c:dPt>
          <c:dPt>
            <c:idx val="3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</c:spPr>
          </c:dPt>
          <c:dPt>
            <c:idx val="4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</c:spPr>
          </c:dPt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2013-XII</c:v>
                </c:pt>
                <c:pt idx="1">
                  <c:v>2014-XII</c:v>
                </c:pt>
                <c:pt idx="2">
                  <c:v>2015-XII</c:v>
                </c:pt>
                <c:pt idx="3">
                  <c:v>2016-XII</c:v>
                </c:pt>
                <c:pt idx="4">
                  <c:v>2017-XII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21579.200000000001</c:v>
                </c:pt>
                <c:pt idx="1">
                  <c:v>24818.400000000001</c:v>
                </c:pt>
                <c:pt idx="2">
                  <c:v>23098.799999999999</c:v>
                </c:pt>
                <c:pt idx="3">
                  <c:v>26521.3</c:v>
                </c:pt>
                <c:pt idx="4">
                  <c:v>34302.400000000001</c:v>
                </c:pt>
              </c:numCache>
            </c:numRef>
          </c:val>
        </c:ser>
        <c:gapWidth val="75"/>
        <c:axId val="101568896"/>
        <c:axId val="101570432"/>
      </c:barChart>
      <c:catAx>
        <c:axId val="1015688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01570432"/>
        <c:crosses val="autoZero"/>
        <c:auto val="1"/>
        <c:lblAlgn val="ctr"/>
        <c:lblOffset val="100"/>
      </c:catAx>
      <c:valAx>
        <c:axId val="10157043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01568896"/>
        <c:crosses val="autoZero"/>
        <c:crossBetween val="between"/>
      </c:valAx>
    </c:plotArea>
    <c:plotVisOnly val="1"/>
  </c:chart>
  <c:externalData r:id="rId6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зарлага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-р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794E-2"/>
          <c:y val="0.26183053647370774"/>
          <c:w val="0.9583333333333337"/>
          <c:h val="0.5922834095353213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2013-XII</c:v>
                </c:pt>
                <c:pt idx="1">
                  <c:v>2014-XII</c:v>
                </c:pt>
                <c:pt idx="2">
                  <c:v>2015-XII</c:v>
                </c:pt>
                <c:pt idx="3">
                  <c:v>2016-XII</c:v>
                </c:pt>
                <c:pt idx="4">
                  <c:v>2017-XII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41155.5</c:v>
                </c:pt>
                <c:pt idx="1">
                  <c:v>53040.800000000003</c:v>
                </c:pt>
                <c:pt idx="2">
                  <c:v>50611.5</c:v>
                </c:pt>
                <c:pt idx="3">
                  <c:v>55316.2</c:v>
                </c:pt>
                <c:pt idx="4">
                  <c:v>60945.8</c:v>
                </c:pt>
              </c:numCache>
            </c:numRef>
          </c:val>
        </c:ser>
        <c:gapWidth val="75"/>
        <c:overlap val="-25"/>
        <c:axId val="101619200"/>
        <c:axId val="101620736"/>
      </c:barChart>
      <c:catAx>
        <c:axId val="10161920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01620736"/>
        <c:crosses val="autoZero"/>
        <c:auto val="1"/>
        <c:lblAlgn val="ctr"/>
        <c:lblOffset val="100"/>
      </c:catAx>
      <c:valAx>
        <c:axId val="10162073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01619200"/>
        <c:crosses val="autoZero"/>
        <c:crossBetween val="between"/>
      </c:valAx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mn-MN" dirty="0"/>
              <a:t>Төсвийн орлого болон зарлагын </a:t>
            </a:r>
            <a:r>
              <a:rPr lang="en-US" dirty="0" smtClean="0"/>
              <a:t>4</a:t>
            </a:r>
            <a:r>
              <a:rPr lang="mn-MN" dirty="0" smtClean="0"/>
              <a:t>-р </a:t>
            </a:r>
            <a:r>
              <a:rPr lang="mn-MN" dirty="0" smtClean="0"/>
              <a:t>улирлын өссөн </a:t>
            </a:r>
            <a:r>
              <a:rPr lang="mn-MN" dirty="0"/>
              <a:t>байдлаар, сая</a:t>
            </a:r>
            <a:r>
              <a:rPr lang="en-US" dirty="0"/>
              <a:t>.</a:t>
            </a:r>
            <a:r>
              <a:rPr lang="mn-MN" dirty="0"/>
              <a:t>төг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2.0566238451181166E-2"/>
          <c:y val="0.20834623733344762"/>
          <c:w val="0.97943376154881878"/>
          <c:h val="0.5175599312122368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Төсвийн орлого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2017-X</c:v>
                </c:pt>
                <c:pt idx="1">
                  <c:v>2017-XI</c:v>
                </c:pt>
                <c:pt idx="2">
                  <c:v>2017-XII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27770</c:v>
                </c:pt>
                <c:pt idx="1">
                  <c:v>30817.1</c:v>
                </c:pt>
                <c:pt idx="2">
                  <c:v>34302.400000000001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Төсвийн зарлага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2017-X</c:v>
                </c:pt>
                <c:pt idx="1">
                  <c:v>2017-XI</c:v>
                </c:pt>
                <c:pt idx="2">
                  <c:v>2017-XII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46284.3</c:v>
                </c:pt>
                <c:pt idx="1">
                  <c:v>51337.7</c:v>
                </c:pt>
                <c:pt idx="2">
                  <c:v>60945.8</c:v>
                </c:pt>
              </c:numCache>
            </c:numRef>
          </c:val>
        </c:ser>
        <c:axId val="94628096"/>
        <c:axId val="101605376"/>
      </c:barChart>
      <c:catAx>
        <c:axId val="946280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crossAx val="101605376"/>
        <c:crosses val="autoZero"/>
        <c:auto val="1"/>
        <c:lblAlgn val="ctr"/>
        <c:lblOffset val="100"/>
      </c:catAx>
      <c:valAx>
        <c:axId val="10160537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946280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3661246817532864E-2"/>
          <c:y val="0.82451539010086239"/>
          <c:w val="0.87155243154180861"/>
          <c:h val="0.15266138532869056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3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улсын төсвийн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637414" y="818707"/>
            <a:ext cx="6962056" cy="3226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30036" y="3776353"/>
            <a:ext cx="7505206" cy="1588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/>
          <p:cNvGraphicFramePr/>
          <p:nvPr/>
        </p:nvGraphicFramePr>
        <p:xfrm>
          <a:off x="2339439" y="1033430"/>
          <a:ext cx="5605153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2113808" y="3990385"/>
          <a:ext cx="5866410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>
            <a:off x="1403498" y="786809"/>
            <a:ext cx="7195972" cy="35124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20" name="Chart 19"/>
          <p:cNvGraphicFramePr/>
          <p:nvPr/>
        </p:nvGraphicFramePr>
        <p:xfrm>
          <a:off x="1294410" y="1389413"/>
          <a:ext cx="7469580" cy="4310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669</TotalTime>
  <Words>59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Bolor-Erdene_S</cp:lastModifiedBy>
  <cp:revision>56</cp:revision>
  <dcterms:created xsi:type="dcterms:W3CDTF">2015-01-14T09:22:32Z</dcterms:created>
  <dcterms:modified xsi:type="dcterms:W3CDTF">2018-02-01T02:34:46Z</dcterms:modified>
</cp:coreProperties>
</file>