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5"/>
  </p:notes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3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9" autoAdjust="0"/>
    <p:restoredTop sz="94709" autoAdjust="0"/>
  </p:normalViewPr>
  <p:slideViewPr>
    <p:cSldViewPr snapToGrid="0">
      <p:cViewPr>
        <p:scale>
          <a:sx n="80" d="100"/>
          <a:sy n="80" d="100"/>
        </p:scale>
        <p:origin x="-1086" y="1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jpeg"/><Relationship Id="rId6" Type="http://schemas.openxmlformats.org/officeDocument/2006/relationships/package" Target="../embeddings/Microsoft_Office_Excel_Worksheet1.xlsx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2.xlsx"/><Relationship Id="rId1" Type="http://schemas.openxmlformats.org/officeDocument/2006/relationships/image" Target="../media/image9.jpeg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Worksheet3.xlsx"/><Relationship Id="rId2" Type="http://schemas.openxmlformats.org/officeDocument/2006/relationships/image" Target="../media/image11.jpeg"/><Relationship Id="rId1" Type="http://schemas.openxmlformats.org/officeDocument/2006/relationships/image" Target="../media/image10.jpe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Төсвийн орлого жил 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бүрийн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6-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н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 сарын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40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400" dirty="0">
                <a:latin typeface="Arial" pitchFamily="34" charset="0"/>
                <a:cs typeface="Arial" pitchFamily="34" charset="0"/>
              </a:rPr>
              <a:t>төг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1.325757575757581E-2"/>
          <c:y val="0.26183053647370774"/>
          <c:w val="0.9583333333333337"/>
          <c:h val="0.59228340953532232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Pt>
            <c:idx val="1"/>
            <c:spPr>
              <a:blipFill>
                <a:blip xmlns:r="http://schemas.openxmlformats.org/officeDocument/2006/relationships" r:embed="rId2"/>
                <a:stretch>
                  <a:fillRect/>
                </a:stretch>
              </a:blipFill>
              <a:scene3d>
                <a:camera prst="orthographicFront"/>
                <a:lightRig rig="threePt" dir="t"/>
              </a:scene3d>
              <a:sp3d prstMaterial="matte"/>
            </c:spPr>
          </c:dPt>
          <c:dPt>
            <c:idx val="2"/>
            <c:spPr>
              <a:blipFill>
                <a:blip xmlns:r="http://schemas.openxmlformats.org/officeDocument/2006/relationships" r:embed="rId3"/>
                <a:stretch>
                  <a:fillRect/>
                </a:stretch>
              </a:blipFill>
            </c:spPr>
          </c:dPt>
          <c:dPt>
            <c:idx val="3"/>
            <c:spPr>
              <a:blipFill>
                <a:blip xmlns:r="http://schemas.openxmlformats.org/officeDocument/2006/relationships" r:embed="rId4"/>
                <a:stretch>
                  <a:fillRect/>
                </a:stretch>
              </a:blipFill>
            </c:spPr>
          </c:dPt>
          <c:dPt>
            <c:idx val="4"/>
            <c:spPr>
              <a:blipFill>
                <a:blip xmlns:r="http://schemas.openxmlformats.org/officeDocument/2006/relationships" r:embed="rId5"/>
                <a:stretch>
                  <a:fillRect/>
                </a:stretch>
              </a:blipFill>
            </c:spPr>
          </c:dPt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2014-VI</c:v>
                </c:pt>
                <c:pt idx="1">
                  <c:v>2015-VI</c:v>
                </c:pt>
                <c:pt idx="2">
                  <c:v>2016-VI</c:v>
                </c:pt>
                <c:pt idx="3">
                  <c:v>2017-VI</c:v>
                </c:pt>
                <c:pt idx="4">
                  <c:v>2018-VI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11948</c:v>
                </c:pt>
                <c:pt idx="1">
                  <c:v>11120.2</c:v>
                </c:pt>
                <c:pt idx="2">
                  <c:v>12025.3</c:v>
                </c:pt>
                <c:pt idx="3">
                  <c:v>17678.7</c:v>
                </c:pt>
                <c:pt idx="4">
                  <c:v>19332.7</c:v>
                </c:pt>
              </c:numCache>
            </c:numRef>
          </c:val>
        </c:ser>
        <c:gapWidth val="75"/>
        <c:axId val="79415168"/>
        <c:axId val="79416704"/>
      </c:barChart>
      <c:catAx>
        <c:axId val="7941516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accent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79416704"/>
        <c:crosses val="autoZero"/>
        <c:auto val="1"/>
        <c:lblAlgn val="ctr"/>
        <c:lblOffset val="100"/>
      </c:catAx>
      <c:valAx>
        <c:axId val="79416704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79415168"/>
        <c:crosses val="autoZero"/>
        <c:crossBetween val="between"/>
      </c:valAx>
    </c:plotArea>
    <c:plotVisOnly val="1"/>
  </c:chart>
  <c:externalData r:id="rId6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Төсвийн зарлага жил 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бүрийн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-р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сарын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40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400" dirty="0">
                <a:latin typeface="Arial" pitchFamily="34" charset="0"/>
                <a:cs typeface="Arial" pitchFamily="34" charset="0"/>
              </a:rPr>
              <a:t>төг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1.3257575757575798E-2"/>
          <c:y val="0.26183053647370774"/>
          <c:w val="0.9583333333333337"/>
          <c:h val="0.59228340953532121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6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2014-VI</c:v>
                </c:pt>
                <c:pt idx="1">
                  <c:v>2015-VI</c:v>
                </c:pt>
                <c:pt idx="2">
                  <c:v>2016-VI</c:v>
                </c:pt>
                <c:pt idx="3">
                  <c:v>2017-VI</c:v>
                </c:pt>
                <c:pt idx="4">
                  <c:v>2018-VI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26889.4</c:v>
                </c:pt>
                <c:pt idx="1">
                  <c:v>27138.5</c:v>
                </c:pt>
                <c:pt idx="2">
                  <c:v>25763.3</c:v>
                </c:pt>
                <c:pt idx="3">
                  <c:v>30111.3</c:v>
                </c:pt>
                <c:pt idx="4">
                  <c:v>29478.3</c:v>
                </c:pt>
              </c:numCache>
            </c:numRef>
          </c:val>
        </c:ser>
        <c:gapWidth val="75"/>
        <c:overlap val="-25"/>
        <c:axId val="80260096"/>
        <c:axId val="80270080"/>
      </c:barChart>
      <c:catAx>
        <c:axId val="8026009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accent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80270080"/>
        <c:crosses val="autoZero"/>
        <c:auto val="1"/>
        <c:lblAlgn val="ctr"/>
        <c:lblOffset val="100"/>
      </c:catAx>
      <c:valAx>
        <c:axId val="80270080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80260096"/>
        <c:crosses val="autoZero"/>
        <c:crossBetween val="between"/>
      </c:valAx>
    </c:plotArea>
    <c:plotVisOnly val="1"/>
  </c:chart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title>
      <c:tx>
        <c:rich>
          <a:bodyPr/>
          <a:lstStyle/>
          <a:p>
            <a:pPr>
              <a:defRPr/>
            </a:pPr>
            <a:r>
              <a:rPr lang="mn-MN" dirty="0"/>
              <a:t>Төсвийн орлого болон зарлагын </a:t>
            </a:r>
            <a:r>
              <a:rPr lang="en-US" dirty="0" smtClean="0"/>
              <a:t>2</a:t>
            </a:r>
            <a:r>
              <a:rPr lang="mn-MN" dirty="0" smtClean="0"/>
              <a:t>-р </a:t>
            </a:r>
            <a:r>
              <a:rPr lang="mn-MN" dirty="0" smtClean="0"/>
              <a:t>улирлын өссөн </a:t>
            </a:r>
            <a:r>
              <a:rPr lang="mn-MN" dirty="0"/>
              <a:t>байдлаар, сая</a:t>
            </a:r>
            <a:r>
              <a:rPr lang="en-US" dirty="0"/>
              <a:t>.</a:t>
            </a:r>
            <a:r>
              <a:rPr lang="mn-MN" dirty="0"/>
              <a:t>төг </a:t>
            </a:r>
            <a:endParaRPr lang="en-US" dirty="0"/>
          </a:p>
        </c:rich>
      </c:tx>
      <c:layout/>
    </c:title>
    <c:plotArea>
      <c:layout>
        <c:manualLayout>
          <c:layoutTarget val="inner"/>
          <c:xMode val="edge"/>
          <c:yMode val="edge"/>
          <c:x val="2.0566238451181166E-2"/>
          <c:y val="0.20834623733344768"/>
          <c:w val="0.97943376154881878"/>
          <c:h val="0.51755993121223676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Төсвийн орлого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4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2018-IV</c:v>
                </c:pt>
                <c:pt idx="1">
                  <c:v>2018-V</c:v>
                </c:pt>
                <c:pt idx="2">
                  <c:v>2018-VI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12380.4</c:v>
                </c:pt>
                <c:pt idx="1">
                  <c:v>15949.1</c:v>
                </c:pt>
                <c:pt idx="2">
                  <c:v>19332.7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Төсвийн зарлага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6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2018-IV</c:v>
                </c:pt>
                <c:pt idx="1">
                  <c:v>2018-V</c:v>
                </c:pt>
                <c:pt idx="2">
                  <c:v>2018-VI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16930.3</c:v>
                </c:pt>
                <c:pt idx="1">
                  <c:v>21959.4</c:v>
                </c:pt>
                <c:pt idx="2">
                  <c:v>29478.3</c:v>
                </c:pt>
              </c:numCache>
            </c:numRef>
          </c:val>
        </c:ser>
        <c:axId val="79360000"/>
        <c:axId val="79361536"/>
      </c:barChart>
      <c:catAx>
        <c:axId val="7936000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crossAx val="79361536"/>
        <c:crosses val="autoZero"/>
        <c:auto val="1"/>
        <c:lblAlgn val="ctr"/>
        <c:lblOffset val="100"/>
      </c:catAx>
      <c:valAx>
        <c:axId val="79361536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793600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5.3661246817532864E-2"/>
          <c:y val="0.82451539010086239"/>
          <c:w val="0.87155243154180861"/>
          <c:h val="0.15266138532869059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</c:chart>
  <c:txPr>
    <a:bodyPr/>
    <a:lstStyle/>
    <a:p>
      <a:pPr>
        <a:defRPr sz="1400">
          <a:latin typeface="Arial" pitchFamily="34" charset="0"/>
          <a:cs typeface="Arial" pitchFamily="34" charset="0"/>
        </a:defRPr>
      </a:pPr>
      <a:endParaRPr lang="en-US"/>
    </a:p>
  </c:txPr>
  <c:externalData r:id="rId3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9C38C2-6927-482D-BE62-B612F6EEBD95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71709C-6311-4B87-A0C0-16880A6F9D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71709C-6311-4B87-A0C0-16880A6F9DD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C254EB-4FF8-419E-89B8-429B34024A96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068512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6"/>
          <p:cNvSpPr txBox="1">
            <a:spLocks/>
          </p:cNvSpPr>
          <p:nvPr/>
        </p:nvSpPr>
        <p:spPr bwMode="auto">
          <a:xfrm>
            <a:off x="1219200" y="1998663"/>
            <a:ext cx="7186613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</a:t>
            </a:r>
          </a:p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улсын төсвийн талаарх инфографик</a:t>
            </a:r>
            <a:endParaRPr lang="mn-MN" sz="32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078786" y="6400800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1637414" y="818707"/>
            <a:ext cx="6962056" cy="3226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330036" y="3776353"/>
            <a:ext cx="7505206" cy="1588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Chart 11"/>
          <p:cNvGraphicFramePr/>
          <p:nvPr/>
        </p:nvGraphicFramePr>
        <p:xfrm>
          <a:off x="2339439" y="1033430"/>
          <a:ext cx="5605153" cy="2392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Chart 12"/>
          <p:cNvGraphicFramePr/>
          <p:nvPr/>
        </p:nvGraphicFramePr>
        <p:xfrm>
          <a:off x="2113808" y="3990385"/>
          <a:ext cx="5866410" cy="2392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tatistik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6" name="Straight Connector 5"/>
          <p:cNvCxnSpPr/>
          <p:nvPr/>
        </p:nvCxnSpPr>
        <p:spPr>
          <a:xfrm>
            <a:off x="1403498" y="786809"/>
            <a:ext cx="7195972" cy="35124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20" name="Chart 19"/>
          <p:cNvGraphicFramePr/>
          <p:nvPr/>
        </p:nvGraphicFramePr>
        <p:xfrm>
          <a:off x="1294410" y="1389413"/>
          <a:ext cx="7469580" cy="43107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673</TotalTime>
  <Words>59</Words>
  <Application>Microsoft Office PowerPoint</Application>
  <PresentationFormat>On-screen Show (4:3)</PresentationFormat>
  <Paragraphs>10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Solstice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Bolor-Erdene_S</cp:lastModifiedBy>
  <cp:revision>57</cp:revision>
  <dcterms:created xsi:type="dcterms:W3CDTF">2015-01-14T09:22:32Z</dcterms:created>
  <dcterms:modified xsi:type="dcterms:W3CDTF">2018-09-28T03:10:23Z</dcterms:modified>
</cp:coreProperties>
</file>