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5"/>
  </p:notes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D37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9" autoAdjust="0"/>
    <p:restoredTop sz="94709" autoAdjust="0"/>
  </p:normalViewPr>
  <p:slideViewPr>
    <p:cSldViewPr snapToGrid="0">
      <p:cViewPr>
        <p:scale>
          <a:sx n="80" d="100"/>
          <a:sy n="80" d="100"/>
        </p:scale>
        <p:origin x="-1086" y="17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jpeg"/><Relationship Id="rId6" Type="http://schemas.openxmlformats.org/officeDocument/2006/relationships/package" Target="../embeddings/Microsoft_Office_Excel_Worksheet1.xlsx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2.xlsx"/><Relationship Id="rId1" Type="http://schemas.openxmlformats.org/officeDocument/2006/relationships/image" Target="../media/image9.jpeg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3.xlsx"/><Relationship Id="rId2" Type="http://schemas.openxmlformats.org/officeDocument/2006/relationships/image" Target="../media/image11.jpeg"/><Relationship Id="rId1" Type="http://schemas.openxmlformats.org/officeDocument/2006/relationships/image" Target="../media/image10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Төсвийн орлого жил 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бүрийн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6-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н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 сарын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төг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1.3257575757575815E-2"/>
          <c:y val="0.30960830589142113"/>
          <c:w val="0.9583333333333337"/>
          <c:h val="0.5445056401176093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Pt>
            <c:idx val="1"/>
            <c:spPr>
              <a:blipFill>
                <a:blip xmlns:r="http://schemas.openxmlformats.org/officeDocument/2006/relationships" r:embed="rId2"/>
                <a:stretch>
                  <a:fillRect/>
                </a:stretch>
              </a:blipFill>
              <a:scene3d>
                <a:camera prst="orthographicFront"/>
                <a:lightRig rig="threePt" dir="t"/>
              </a:scene3d>
              <a:sp3d prstMaterial="matte"/>
            </c:spPr>
          </c:dPt>
          <c:dPt>
            <c:idx val="2"/>
            <c:spPr>
              <a:blipFill>
                <a:blip xmlns:r="http://schemas.openxmlformats.org/officeDocument/2006/relationships" r:embed="rId3"/>
                <a:stretch>
                  <a:fillRect/>
                </a:stretch>
              </a:blipFill>
            </c:spPr>
          </c:dPt>
          <c:dPt>
            <c:idx val="3"/>
            <c:spPr>
              <a:blipFill>
                <a:blip xmlns:r="http://schemas.openxmlformats.org/officeDocument/2006/relationships" r:embed="rId4"/>
                <a:stretch>
                  <a:fillRect/>
                </a:stretch>
              </a:blipFill>
            </c:spPr>
          </c:dPt>
          <c:dPt>
            <c:idx val="4"/>
            <c:spPr>
              <a:blipFill>
                <a:blip xmlns:r="http://schemas.openxmlformats.org/officeDocument/2006/relationships" r:embed="rId5"/>
                <a:stretch>
                  <a:fillRect/>
                </a:stretch>
              </a:blipFill>
            </c:spPr>
          </c:dPt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2015-VI</c:v>
                </c:pt>
                <c:pt idx="1">
                  <c:v>2016-VI</c:v>
                </c:pt>
                <c:pt idx="2">
                  <c:v>2017-VI</c:v>
                </c:pt>
                <c:pt idx="3">
                  <c:v>2018-VI</c:v>
                </c:pt>
                <c:pt idx="4">
                  <c:v>2019-VI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11120.2</c:v>
                </c:pt>
                <c:pt idx="1">
                  <c:v>12025.3</c:v>
                </c:pt>
                <c:pt idx="2">
                  <c:v>17678.7</c:v>
                </c:pt>
                <c:pt idx="3">
                  <c:v>19332.7</c:v>
                </c:pt>
                <c:pt idx="4">
                  <c:v>21275.8</c:v>
                </c:pt>
              </c:numCache>
            </c:numRef>
          </c:val>
        </c:ser>
        <c:gapWidth val="75"/>
        <c:axId val="120414976"/>
        <c:axId val="120416512"/>
      </c:barChart>
      <c:catAx>
        <c:axId val="12041497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120416512"/>
        <c:crosses val="autoZero"/>
        <c:auto val="1"/>
        <c:lblAlgn val="ctr"/>
        <c:lblOffset val="100"/>
      </c:catAx>
      <c:valAx>
        <c:axId val="120416512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120414976"/>
        <c:crosses val="autoZero"/>
        <c:crossBetween val="between"/>
      </c:valAx>
    </c:plotArea>
    <c:plotVisOnly val="1"/>
  </c:chart>
  <c:externalData r:id="rId6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Төсвийн зарлага жил 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бүрийн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-р</a:t>
            </a:r>
            <a:r>
              <a:rPr lang="mn-MN" sz="1400" baseline="0" dirty="0" smtClean="0">
                <a:latin typeface="Arial" pitchFamily="34" charset="0"/>
                <a:cs typeface="Arial" pitchFamily="34" charset="0"/>
              </a:rPr>
              <a:t> сарын</a:t>
            </a:r>
            <a:r>
              <a:rPr lang="mn-MN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байдлаар, сая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.</a:t>
            </a:r>
            <a:r>
              <a:rPr lang="mn-MN" sz="1400" dirty="0">
                <a:latin typeface="Arial" pitchFamily="34" charset="0"/>
                <a:cs typeface="Arial" pitchFamily="34" charset="0"/>
              </a:rPr>
              <a:t>төг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1.3257575757575803E-2"/>
          <c:y val="0.38392928054119718"/>
          <c:w val="0.9583333333333337"/>
          <c:h val="0.4701846654678333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 sz="1200">
                    <a:solidFill>
                      <a:schemeClr val="dk1"/>
                    </a:solidFill>
                    <a:latin typeface="Arial" pitchFamily="34" charset="0"/>
                    <a:ea typeface="+mn-ea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2015-VI</c:v>
                </c:pt>
                <c:pt idx="1">
                  <c:v>2016-VI</c:v>
                </c:pt>
                <c:pt idx="2">
                  <c:v>2017-VI</c:v>
                </c:pt>
                <c:pt idx="3">
                  <c:v>2018-VI</c:v>
                </c:pt>
                <c:pt idx="4">
                  <c:v>2019-VI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27138.5</c:v>
                </c:pt>
                <c:pt idx="1">
                  <c:v>25763.3</c:v>
                </c:pt>
                <c:pt idx="2">
                  <c:v>30111.3</c:v>
                </c:pt>
                <c:pt idx="3">
                  <c:v>29478.3</c:v>
                </c:pt>
                <c:pt idx="4">
                  <c:v>30237.3</c:v>
                </c:pt>
              </c:numCache>
            </c:numRef>
          </c:val>
        </c:ser>
        <c:gapWidth val="75"/>
        <c:overlap val="-25"/>
        <c:axId val="110438272"/>
        <c:axId val="110439808"/>
      </c:barChart>
      <c:catAx>
        <c:axId val="110438272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accent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txPr>
          <a:bodyPr/>
          <a:lstStyle/>
          <a:p>
            <a:pPr>
              <a:defRPr sz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pPr>
            <a:endParaRPr lang="en-US"/>
          </a:p>
        </c:txPr>
        <c:crossAx val="110439808"/>
        <c:crosses val="autoZero"/>
        <c:auto val="1"/>
        <c:lblAlgn val="ctr"/>
        <c:lblOffset val="100"/>
      </c:catAx>
      <c:valAx>
        <c:axId val="110439808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110438272"/>
        <c:crosses val="autoZero"/>
        <c:crossBetween val="between"/>
      </c:valAx>
    </c:plotArea>
    <c:plotVisOnly val="1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title>
      <c:tx>
        <c:rich>
          <a:bodyPr/>
          <a:lstStyle/>
          <a:p>
            <a:pPr>
              <a:defRPr/>
            </a:pPr>
            <a:r>
              <a:rPr lang="mn-MN" dirty="0"/>
              <a:t>Төсвийн орлого болон зарлагын </a:t>
            </a:r>
            <a:r>
              <a:rPr lang="en-US" dirty="0" smtClean="0"/>
              <a:t>2</a:t>
            </a:r>
            <a:r>
              <a:rPr lang="mn-MN" dirty="0" smtClean="0"/>
              <a:t>-р улирлын өссөн </a:t>
            </a:r>
            <a:r>
              <a:rPr lang="mn-MN" dirty="0"/>
              <a:t>байдлаар, сая</a:t>
            </a:r>
            <a:r>
              <a:rPr lang="en-US" dirty="0"/>
              <a:t>.</a:t>
            </a:r>
            <a:r>
              <a:rPr lang="mn-MN" dirty="0"/>
              <a:t>төг </a:t>
            </a:r>
            <a:endParaRPr lang="en-US" dirty="0"/>
          </a:p>
        </c:rich>
      </c:tx>
      <c:layout/>
    </c:title>
    <c:plotArea>
      <c:layout>
        <c:manualLayout>
          <c:layoutTarget val="inner"/>
          <c:xMode val="edge"/>
          <c:yMode val="edge"/>
          <c:x val="2.0566238451181166E-2"/>
          <c:y val="0.27021490262815484"/>
          <c:w val="0.97943376154881878"/>
          <c:h val="0.4556912810622206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Төсвийн орлого</c:v>
                </c:pt>
              </c:strCache>
            </c:strRef>
          </c:tx>
          <c:spPr>
            <a:blipFill>
              <a:blip xmlns:r="http://schemas.openxmlformats.org/officeDocument/2006/relationships" r:embed="rId1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4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2019-IV</c:v>
                </c:pt>
                <c:pt idx="1">
                  <c:v>2019-V</c:v>
                </c:pt>
                <c:pt idx="2">
                  <c:v>2019-VI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13055</c:v>
                </c:pt>
                <c:pt idx="1">
                  <c:v>16389.7</c:v>
                </c:pt>
                <c:pt idx="2">
                  <c:v>21275.8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Төсвийн зарлага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dLbls>
            <c:spPr>
              <a:solidFill>
                <a:schemeClr val="lt1"/>
              </a:solidFill>
              <a:ln w="25400" cap="flat" cmpd="sng" algn="ctr">
                <a:solidFill>
                  <a:schemeClr val="accent6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2019-IV</c:v>
                </c:pt>
                <c:pt idx="1">
                  <c:v>2019-V</c:v>
                </c:pt>
                <c:pt idx="2">
                  <c:v>2019-VI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17309.8</c:v>
                </c:pt>
                <c:pt idx="1">
                  <c:v>23471.8</c:v>
                </c:pt>
                <c:pt idx="2">
                  <c:v>30237.3</c:v>
                </c:pt>
              </c:numCache>
            </c:numRef>
          </c:val>
        </c:ser>
        <c:axId val="110486656"/>
        <c:axId val="110488192"/>
      </c:barChart>
      <c:catAx>
        <c:axId val="110486656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25400" cap="flat" cmpd="sng" algn="ctr">
            <a:solidFill>
              <a:schemeClr val="dk1"/>
            </a:solidFill>
            <a:prstDash val="solid"/>
          </a:ln>
          <a:effectLst>
            <a:outerShdw blurRad="63500" dist="25400" dir="5400000" rotWithShape="0">
              <a:srgbClr val="000000">
                <a:alpha val="43137"/>
              </a:srgbClr>
            </a:outerShdw>
          </a:effectLst>
        </c:spPr>
        <c:crossAx val="110488192"/>
        <c:crosses val="autoZero"/>
        <c:auto val="1"/>
        <c:lblAlgn val="ctr"/>
        <c:lblOffset val="100"/>
      </c:catAx>
      <c:valAx>
        <c:axId val="110488192"/>
        <c:scaling>
          <c:orientation val="minMax"/>
        </c:scaling>
        <c:delete val="1"/>
        <c:axPos val="l"/>
        <c:numFmt formatCode="General" sourceLinked="1"/>
        <c:majorTickMark val="none"/>
        <c:tickLblPos val="none"/>
        <c:crossAx val="1104866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5.3661246817532864E-2"/>
          <c:y val="0.82451539010086239"/>
          <c:w val="0.87155243154180861"/>
          <c:h val="0.15266138532869061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</c:chart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en-US"/>
    </a:p>
  </c:txPr>
  <c:externalData r:id="rId3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9C38C2-6927-482D-BE62-B612F6EEBD95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71709C-6311-4B87-A0C0-16880A6F9D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71709C-6311-4B87-A0C0-16880A6F9DD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6C254EB-4FF8-419E-89B8-429B34024A96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6C254EB-4FF8-419E-89B8-429B34024A96}" type="datetimeFigureOut">
              <a:rPr lang="en-US" smtClean="0"/>
              <a:pPr/>
              <a:t>9/27/2019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56CBE11-CE19-483D-BF6B-C6FCB58035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068512" y="811658"/>
            <a:ext cx="7530958" cy="10275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6"/>
          <p:cNvSpPr txBox="1">
            <a:spLocks/>
          </p:cNvSpPr>
          <p:nvPr/>
        </p:nvSpPr>
        <p:spPr bwMode="auto">
          <a:xfrm>
            <a:off x="1219200" y="1998663"/>
            <a:ext cx="7186613" cy="241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</a:t>
            </a:r>
          </a:p>
          <a:p>
            <a:pPr algn="ctr" eaLnBrk="0" hangingPunct="0"/>
            <a:r>
              <a:rPr lang="mn-MN" sz="40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улсын төсвийн талаарх инфографик</a:t>
            </a:r>
            <a:endParaRPr lang="mn-MN" sz="32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5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1078786" y="6400800"/>
            <a:ext cx="7572054" cy="1588"/>
          </a:xfrm>
          <a:prstGeom prst="line">
            <a:avLst/>
          </a:prstGeom>
          <a:ln w="22225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itle 6"/>
          <p:cNvSpPr txBox="1">
            <a:spLocks/>
          </p:cNvSpPr>
          <p:nvPr/>
        </p:nvSpPr>
        <p:spPr bwMode="auto">
          <a:xfrm>
            <a:off x="1258585" y="6431622"/>
            <a:ext cx="7351159" cy="282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Вэб: </a:t>
            </a:r>
            <a:r>
              <a:rPr lang="en-US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www.darkhan-uul@nso.mn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1637414" y="818707"/>
            <a:ext cx="6962056" cy="3226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9" name="Picture 8" descr="Statistik 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/>
        </p:nvCxnSpPr>
        <p:spPr>
          <a:xfrm>
            <a:off x="1330036" y="3776353"/>
            <a:ext cx="7505206" cy="1588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Chart 11"/>
          <p:cNvGraphicFramePr/>
          <p:nvPr/>
        </p:nvGraphicFramePr>
        <p:xfrm>
          <a:off x="2339439" y="1033430"/>
          <a:ext cx="5605153" cy="2392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Chart 12"/>
          <p:cNvGraphicFramePr/>
          <p:nvPr/>
        </p:nvGraphicFramePr>
        <p:xfrm>
          <a:off x="2113808" y="3990385"/>
          <a:ext cx="5866410" cy="2392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tatistik 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98619"/>
            <a:ext cx="945223" cy="861457"/>
          </a:xfrm>
          <a:prstGeom prst="rect">
            <a:avLst/>
          </a:prstGeom>
          <a:noFill/>
        </p:spPr>
      </p:pic>
      <p:cxnSp>
        <p:nvCxnSpPr>
          <p:cNvPr id="6" name="Straight Connector 5"/>
          <p:cNvCxnSpPr/>
          <p:nvPr/>
        </p:nvCxnSpPr>
        <p:spPr>
          <a:xfrm>
            <a:off x="1403498" y="786809"/>
            <a:ext cx="7195972" cy="35124"/>
          </a:xfrm>
          <a:prstGeom prst="line">
            <a:avLst/>
          </a:prstGeom>
          <a:ln w="25400"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6"/>
          <p:cNvSpPr txBox="1">
            <a:spLocks/>
          </p:cNvSpPr>
          <p:nvPr/>
        </p:nvSpPr>
        <p:spPr bwMode="auto">
          <a:xfrm>
            <a:off x="1474342" y="425005"/>
            <a:ext cx="7186613" cy="325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 eaLnBrk="0" hangingPunct="0"/>
            <a:r>
              <a:rPr lang="mn-MN" sz="16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ДАРХАН-УУЛ АЙМГИЙН СТАТИСТИКИЙН ХЭЛТЭС</a:t>
            </a:r>
            <a:endParaRPr lang="mn-MN" sz="1600" b="1" dirty="0">
              <a:solidFill>
                <a:srgbClr val="0070C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20" name="Chart 19"/>
          <p:cNvGraphicFramePr/>
          <p:nvPr/>
        </p:nvGraphicFramePr>
        <p:xfrm>
          <a:off x="1294410" y="1389413"/>
          <a:ext cx="7469580" cy="43107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681</TotalTime>
  <Words>59</Words>
  <Application>Microsoft Office PowerPoint</Application>
  <PresentationFormat>On-screen Show (4:3)</PresentationFormat>
  <Paragraphs>10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Solstice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munkhtuya_j</cp:lastModifiedBy>
  <cp:revision>58</cp:revision>
  <dcterms:created xsi:type="dcterms:W3CDTF">2015-01-14T09:22:32Z</dcterms:created>
  <dcterms:modified xsi:type="dcterms:W3CDTF">2019-09-27T01:35:22Z</dcterms:modified>
</cp:coreProperties>
</file>