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3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709" autoAdjust="0"/>
  </p:normalViewPr>
  <p:slideViewPr>
    <p:cSldViewPr snapToGrid="0">
      <p:cViewPr>
        <p:scale>
          <a:sx n="80" d="100"/>
          <a:sy n="80" d="100"/>
        </p:scale>
        <p:origin x="-86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package" Target="../embeddings/Microsoft_Office_Excel_Worksheet1.xlsx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image" Target="../media/image9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6.xlsx"/><Relationship Id="rId2" Type="http://schemas.openxmlformats.org/officeDocument/2006/relationships/image" Target="../media/image17.jpeg"/><Relationship Id="rId1" Type="http://schemas.openxmlformats.org/officeDocument/2006/relationships/image" Target="../media/image1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Төсвийн орлого жил бүрийн эцсийн байдлаар, сая</a:t>
            </a:r>
            <a:r>
              <a:rPr lang="en-US" sz="1400">
                <a:latin typeface="Arial" pitchFamily="34" charset="0"/>
                <a:cs typeface="Arial" pitchFamily="34" charset="0"/>
              </a:rPr>
              <a:t>.</a:t>
            </a:r>
            <a:r>
              <a:rPr lang="mn-MN" sz="1400">
                <a:latin typeface="Arial" pitchFamily="34" charset="0"/>
                <a:cs typeface="Arial" pitchFamily="34" charset="0"/>
              </a:rPr>
              <a:t>төг 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3257575757575784E-2"/>
          <c:y val="0.26183053647370774"/>
          <c:w val="0.9583333333333337"/>
          <c:h val="0.5922834095353223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Pt>
            <c:idx val="3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</c:dPt>
          <c:dPt>
            <c:idx val="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</c:spPr>
          </c:dPt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10321.1</c:v>
                </c:pt>
                <c:pt idx="1">
                  <c:v>13034.7</c:v>
                </c:pt>
                <c:pt idx="2">
                  <c:v>21579.200000000001</c:v>
                </c:pt>
                <c:pt idx="3">
                  <c:v>24818.400000000001</c:v>
                </c:pt>
                <c:pt idx="4">
                  <c:v>23098.799999999999</c:v>
                </c:pt>
              </c:numCache>
            </c:numRef>
          </c:val>
        </c:ser>
        <c:gapWidth val="75"/>
        <c:axId val="81470976"/>
        <c:axId val="81472512"/>
      </c:barChart>
      <c:catAx>
        <c:axId val="81470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81472512"/>
        <c:crosses val="autoZero"/>
        <c:auto val="1"/>
        <c:lblAlgn val="ctr"/>
        <c:lblOffset val="100"/>
      </c:catAx>
      <c:valAx>
        <c:axId val="81472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470976"/>
        <c:crosses val="autoZero"/>
        <c:crossBetween val="between"/>
      </c:valAx>
    </c:plotArea>
    <c:plotVisOnly val="1"/>
  </c:chart>
  <c:externalData r:id="rId6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Төсвийн зарлага жил бүрийн эцсийн байдлаар, сая</a:t>
            </a:r>
            <a:r>
              <a:rPr lang="en-US" sz="1400">
                <a:latin typeface="Arial" pitchFamily="34" charset="0"/>
                <a:cs typeface="Arial" pitchFamily="34" charset="0"/>
              </a:rPr>
              <a:t>.</a:t>
            </a:r>
            <a:r>
              <a:rPr lang="mn-MN" sz="1400">
                <a:latin typeface="Arial" pitchFamily="34" charset="0"/>
                <a:cs typeface="Arial" pitchFamily="34" charset="0"/>
              </a:rPr>
              <a:t>төг 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3257575757575779E-2"/>
          <c:y val="0.26183053647370774"/>
          <c:w val="0.9583333333333337"/>
          <c:h val="0.5922834095353218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7129.8</c:v>
                </c:pt>
                <c:pt idx="1">
                  <c:v>8584.2000000000007</c:v>
                </c:pt>
                <c:pt idx="2">
                  <c:v>41155.5</c:v>
                </c:pt>
                <c:pt idx="3">
                  <c:v>53040.800000000003</c:v>
                </c:pt>
                <c:pt idx="4">
                  <c:v>50611.5</c:v>
                </c:pt>
              </c:numCache>
            </c:numRef>
          </c:val>
        </c:ser>
        <c:gapWidth val="75"/>
        <c:overlap val="-25"/>
        <c:axId val="81517184"/>
        <c:axId val="81072512"/>
      </c:barChart>
      <c:catAx>
        <c:axId val="81517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81072512"/>
        <c:crosses val="autoZero"/>
        <c:auto val="1"/>
        <c:lblAlgn val="ctr"/>
        <c:lblOffset val="100"/>
      </c:catAx>
      <c:valAx>
        <c:axId val="81072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517184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Төсвийн орлого болон зарлагын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1-р улирлын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байдлаар, сая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төг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3257575757575779E-2"/>
          <c:y val="0.26183053647370774"/>
          <c:w val="0.9583333333333337"/>
          <c:h val="0.5922834095353218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2014-I</c:v>
                </c:pt>
                <c:pt idx="1">
                  <c:v>2014-II</c:v>
                </c:pt>
                <c:pt idx="2">
                  <c:v>2014-III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1783.6</c:v>
                </c:pt>
                <c:pt idx="1">
                  <c:v>3593.8</c:v>
                </c:pt>
                <c:pt idx="2">
                  <c:v>5553.3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2014-I</c:v>
                </c:pt>
                <c:pt idx="1">
                  <c:v>2014-II</c:v>
                </c:pt>
                <c:pt idx="2">
                  <c:v>2014-III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3461.5</c:v>
                </c:pt>
                <c:pt idx="1">
                  <c:v>6477.1</c:v>
                </c:pt>
                <c:pt idx="2">
                  <c:v>6507.3</c:v>
                </c:pt>
              </c:numCache>
            </c:numRef>
          </c:val>
        </c:ser>
        <c:gapWidth val="75"/>
        <c:overlap val="-25"/>
        <c:axId val="81116544"/>
        <c:axId val="79926400"/>
      </c:barChart>
      <c:catAx>
        <c:axId val="81116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solidFill>
              <a:schemeClr val="dk1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79926400"/>
        <c:crosses val="autoZero"/>
        <c:auto val="1"/>
        <c:lblAlgn val="ctr"/>
        <c:lblOffset val="100"/>
      </c:catAx>
      <c:valAx>
        <c:axId val="799264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116544"/>
        <c:crosses val="autoZero"/>
        <c:crossBetween val="between"/>
      </c:valAx>
    </c:plotArea>
    <c:plotVisOnly val="1"/>
  </c:chart>
  <c:externalData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Төсвийн орлого болон зарлагын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2-р улирлын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байдлаар, сая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төг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3257575757575779E-2"/>
          <c:y val="0.26183053647370774"/>
          <c:w val="0.9583333333333337"/>
          <c:h val="0.5922834095353218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2014-IV</c:v>
                </c:pt>
                <c:pt idx="1">
                  <c:v>2014-V</c:v>
                </c:pt>
                <c:pt idx="2">
                  <c:v>2014-VI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7357.7</c:v>
                </c:pt>
                <c:pt idx="1">
                  <c:v>9447.6</c:v>
                </c:pt>
                <c:pt idx="2">
                  <c:v>11948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2014-IV</c:v>
                </c:pt>
                <c:pt idx="1">
                  <c:v>2014-V</c:v>
                </c:pt>
                <c:pt idx="2">
                  <c:v>2014-VI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13714.6</c:v>
                </c:pt>
                <c:pt idx="1">
                  <c:v>18221.599999999977</c:v>
                </c:pt>
                <c:pt idx="2">
                  <c:v>26889.4</c:v>
                </c:pt>
              </c:numCache>
            </c:numRef>
          </c:val>
        </c:ser>
        <c:gapWidth val="75"/>
        <c:overlap val="-25"/>
        <c:axId val="81459072"/>
        <c:axId val="81460608"/>
      </c:barChart>
      <c:catAx>
        <c:axId val="814590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1460608"/>
        <c:crosses val="autoZero"/>
        <c:auto val="1"/>
        <c:lblAlgn val="ctr"/>
        <c:lblOffset val="100"/>
      </c:catAx>
      <c:valAx>
        <c:axId val="814606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459072"/>
        <c:crosses val="autoZero"/>
        <c:crossBetween val="between"/>
      </c:valAx>
    </c:plotArea>
    <c:plotVisOnly val="1"/>
  </c:chart>
  <c:externalData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Төсвийн орлого болон зарлагын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3-р улирлын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байдлаар, сая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төг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9.537917044058708E-2"/>
          <c:y val="3.1851846278475447E-2"/>
        </c:manualLayout>
      </c:layout>
    </c:title>
    <c:plotArea>
      <c:layout>
        <c:manualLayout>
          <c:layoutTarget val="inner"/>
          <c:xMode val="edge"/>
          <c:yMode val="edge"/>
          <c:x val="1.3257575757575779E-2"/>
          <c:y val="0.26183053647370774"/>
          <c:w val="0.9583333333333337"/>
          <c:h val="0.5922834095353218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2014-VII</c:v>
                </c:pt>
                <c:pt idx="1">
                  <c:v>2014-VIII</c:v>
                </c:pt>
                <c:pt idx="2">
                  <c:v>2014-IX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13750</c:v>
                </c:pt>
                <c:pt idx="1">
                  <c:v>15377.3</c:v>
                </c:pt>
                <c:pt idx="2">
                  <c:v>17953.8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2014-VII</c:v>
                </c:pt>
                <c:pt idx="1">
                  <c:v>2014-VIII</c:v>
                </c:pt>
                <c:pt idx="2">
                  <c:v>2014-IX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29897.8</c:v>
                </c:pt>
                <c:pt idx="1">
                  <c:v>32683</c:v>
                </c:pt>
                <c:pt idx="2">
                  <c:v>36941.199999999997</c:v>
                </c:pt>
              </c:numCache>
            </c:numRef>
          </c:val>
        </c:ser>
        <c:gapWidth val="75"/>
        <c:overlap val="-25"/>
        <c:axId val="81576320"/>
        <c:axId val="81577856"/>
      </c:barChart>
      <c:catAx>
        <c:axId val="81576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solidFill>
              <a:schemeClr val="dk1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81577856"/>
        <c:crosses val="autoZero"/>
        <c:auto val="1"/>
        <c:lblAlgn val="ctr"/>
        <c:lblOffset val="100"/>
      </c:catAx>
      <c:valAx>
        <c:axId val="815778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576320"/>
        <c:crosses val="autoZero"/>
        <c:crossBetween val="between"/>
      </c:valAx>
    </c:plotArea>
    <c:plotVisOnly val="1"/>
  </c:chart>
  <c:externalData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Төсвийн орлого болон зарлагын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4-р улирлын</a:t>
            </a:r>
            <a:r>
              <a:rPr lang="mn-MN" sz="1100">
                <a:latin typeface="Arial" pitchFamily="34" charset="0"/>
                <a:cs typeface="Arial" pitchFamily="34" charset="0"/>
              </a:rPr>
              <a:t> байдлаар, сая</a:t>
            </a:r>
            <a:r>
              <a:rPr lang="en-US" sz="1100">
                <a:latin typeface="Arial" pitchFamily="34" charset="0"/>
                <a:cs typeface="Arial" pitchFamily="34" charset="0"/>
              </a:rPr>
              <a:t>.</a:t>
            </a:r>
            <a:r>
              <a:rPr lang="mn-MN" sz="1100">
                <a:latin typeface="Arial" pitchFamily="34" charset="0"/>
                <a:cs typeface="Arial" pitchFamily="34" charset="0"/>
              </a:rPr>
              <a:t>төг 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3257575757575779E-2"/>
          <c:y val="0.26183053647370774"/>
          <c:w val="0.9583333333333337"/>
          <c:h val="0.5922834095353218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2014-X</c:v>
                </c:pt>
                <c:pt idx="1">
                  <c:v>2014-XI</c:v>
                </c:pt>
                <c:pt idx="2">
                  <c:v>2014-XII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19884.2</c:v>
                </c:pt>
                <c:pt idx="1">
                  <c:v>21877.8</c:v>
                </c:pt>
                <c:pt idx="2">
                  <c:v>24818.400000000001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2014-X</c:v>
                </c:pt>
                <c:pt idx="1">
                  <c:v>2014-XI</c:v>
                </c:pt>
                <c:pt idx="2">
                  <c:v>2014-XII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41677.9</c:v>
                </c:pt>
                <c:pt idx="1">
                  <c:v>46827.9</c:v>
                </c:pt>
                <c:pt idx="2">
                  <c:v>53040.800000000003</c:v>
                </c:pt>
              </c:numCache>
            </c:numRef>
          </c:val>
        </c:ser>
        <c:gapWidth val="75"/>
        <c:overlap val="-25"/>
        <c:axId val="84142720"/>
        <c:axId val="84144512"/>
      </c:barChart>
      <c:catAx>
        <c:axId val="84142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solidFill>
              <a:schemeClr val="dk1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84144512"/>
        <c:crosses val="autoZero"/>
        <c:auto val="1"/>
        <c:lblAlgn val="ctr"/>
        <c:lblOffset val="100"/>
      </c:catAx>
      <c:valAx>
        <c:axId val="84144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4142720"/>
        <c:crosses val="autoZero"/>
        <c:crossBetween val="between"/>
      </c:valAx>
    </c:plotArea>
    <c:plotVisOnly val="1"/>
  </c:chart>
  <c:externalData r:id="rId3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38C2-6927-482D-BE62-B612F6EEBD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1709C-6311-4B87-A0C0-16880A6F9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1709C-6311-4B87-A0C0-16880A6F9D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C254EB-4FF8-419E-89B8-429B34024A96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istik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068512" y="811658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6"/>
          <p:cNvSpPr txBox="1">
            <a:spLocks/>
          </p:cNvSpPr>
          <p:nvPr/>
        </p:nvSpPr>
        <p:spPr bwMode="auto">
          <a:xfrm>
            <a:off x="1219200" y="1998663"/>
            <a:ext cx="718661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mn-MN" sz="4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</a:t>
            </a:r>
          </a:p>
          <a:p>
            <a:pPr algn="ctr" eaLnBrk="0" hangingPunct="0"/>
            <a:r>
              <a:rPr lang="mn-MN" sz="4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улсын төсвийн талаарх инфографик</a:t>
            </a:r>
            <a:endParaRPr lang="mn-MN" sz="32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78786" y="6400800"/>
            <a:ext cx="7572054" cy="1588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637414" y="818707"/>
            <a:ext cx="6962056" cy="3226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Statistik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330036" y="3776353"/>
            <a:ext cx="7505206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/>
        </p:nvGraphicFramePr>
        <p:xfrm>
          <a:off x="2339439" y="1033430"/>
          <a:ext cx="5605153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2113808" y="3990385"/>
          <a:ext cx="5866410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tistik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403498" y="786809"/>
            <a:ext cx="7195972" cy="3512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671456" y="2495802"/>
            <a:ext cx="28956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SARIIN MEDEE\Hevleliin baga hural\2013.12\Information icon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654" y="375755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1262743" y="3943598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669477" y="5242359"/>
            <a:ext cx="28956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/>
        </p:nvGraphicFramePr>
        <p:xfrm>
          <a:off x="1401288" y="1187809"/>
          <a:ext cx="3428865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5311372" y="1175934"/>
          <a:ext cx="3416991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341912" y="4156915"/>
          <a:ext cx="3452616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406376" y="4204141"/>
          <a:ext cx="3345738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261</TotalTime>
  <Words>86</Words>
  <Application>Microsoft Office PowerPoint</Application>
  <PresentationFormat>On-screen Show (4:3)</PresentationFormat>
  <Paragraphs>13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Solstice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ariunbayar</cp:lastModifiedBy>
  <cp:revision>48</cp:revision>
  <dcterms:created xsi:type="dcterms:W3CDTF">2015-01-14T09:22:32Z</dcterms:created>
  <dcterms:modified xsi:type="dcterms:W3CDTF">2016-01-18T00:44:07Z</dcterms:modified>
</cp:coreProperties>
</file>