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6" r:id="rId1"/>
  </p:sldMasterIdLst>
  <p:notesMasterIdLst>
    <p:notesMasterId r:id="rId5"/>
  </p:notesMasterIdLst>
  <p:sldIdLst>
    <p:sldId id="259" r:id="rId2"/>
    <p:sldId id="261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E6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94638" autoAdjust="0"/>
  </p:normalViewPr>
  <p:slideViewPr>
    <p:cSldViewPr>
      <p:cViewPr>
        <p:scale>
          <a:sx n="100" d="100"/>
          <a:sy n="100" d="100"/>
        </p:scale>
        <p:origin x="-99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23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3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7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6.xlsx"/><Relationship Id="rId1" Type="http://schemas.openxmlformats.org/officeDocument/2006/relationships/image" Target="../media/image8.jpe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8.xlsx"/><Relationship Id="rId1" Type="http://schemas.openxmlformats.org/officeDocument/2006/relationships/image" Target="../media/image9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0.xlsx"/><Relationship Id="rId1" Type="http://schemas.openxmlformats.org/officeDocument/2006/relationships/image" Target="../media/image12.jpe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2.xlsx"/><Relationship Id="rId1" Type="http://schemas.openxmlformats.org/officeDocument/2006/relationships/image" Target="../media/image13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9.6175967134543086E-2"/>
          <c:y val="4.5454545454545484E-2"/>
          <c:w val="0.88751968503937051"/>
          <c:h val="0.78865962777380172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Бүгд</c:v>
                </c:pt>
              </c:strCache>
            </c:strRef>
          </c:tx>
          <c:spPr>
            <a:ln>
              <a:solidFill>
                <a:schemeClr val="bg2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7.97101449275366E-2"/>
                  <c:y val="1.1363636363636395E-2"/>
                </c:manualLayout>
              </c:layout>
              <c:showVal val="1"/>
            </c:dLbl>
            <c:dLbl>
              <c:idx val="1"/>
              <c:layout>
                <c:manualLayout>
                  <c:x val="-7.0652173913043681E-2"/>
                  <c:y val="-4.1666666666666692E-2"/>
                </c:manualLayout>
              </c:layout>
              <c:showVal val="1"/>
            </c:dLbl>
            <c:dLbl>
              <c:idx val="2"/>
              <c:layout>
                <c:manualLayout>
                  <c:x val="-6.1594202898550734E-2"/>
                  <c:y val="-4.1666666666666692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2013 он</c:v>
                </c:pt>
                <c:pt idx="1">
                  <c:v>2014 он</c:v>
                </c:pt>
                <c:pt idx="2">
                  <c:v>2015 он</c:v>
                </c:pt>
                <c:pt idx="3">
                  <c:v>2016 он</c:v>
                </c:pt>
                <c:pt idx="4">
                  <c:v>2017 он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32591.599999999999</c:v>
                </c:pt>
                <c:pt idx="1">
                  <c:v>36640.699999999997</c:v>
                </c:pt>
                <c:pt idx="2">
                  <c:v>24905.200000000001</c:v>
                </c:pt>
                <c:pt idx="3">
                  <c:v>12153.3</c:v>
                </c:pt>
                <c:pt idx="4">
                  <c:v>22985.8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Цахилгаан, дулаан, ус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8840579710144928E-2"/>
                  <c:y val="1.5151515151515188E-2"/>
                </c:manualLayout>
              </c:layout>
              <c:showVal val="1"/>
            </c:dLbl>
            <c:dLbl>
              <c:idx val="1"/>
              <c:layout>
                <c:manualLayout>
                  <c:x val="-3.8043478260869672E-2"/>
                  <c:y val="-3.7878787878787991E-2"/>
                </c:manualLayout>
              </c:layout>
              <c:showVal val="1"/>
            </c:dLbl>
            <c:dLbl>
              <c:idx val="2"/>
              <c:layout>
                <c:manualLayout>
                  <c:x val="-3.9855072463768258E-2"/>
                  <c:y val="-4.1666666666666692E-2"/>
                </c:manualLayout>
              </c:layout>
              <c:showVal val="1"/>
            </c:dLbl>
            <c:dLbl>
              <c:idx val="3"/>
              <c:layout>
                <c:manualLayout>
                  <c:x val="-5.2536231884058204E-2"/>
                  <c:y val="-3.7878787878787991E-2"/>
                </c:manualLayout>
              </c:layout>
              <c:showVal val="1"/>
            </c:dLbl>
            <c:dLbl>
              <c:idx val="4"/>
              <c:layout>
                <c:manualLayout>
                  <c:x val="-3.6231884057971015E-3"/>
                  <c:y val="-4.5456036745406825E-3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2013 он</c:v>
                </c:pt>
                <c:pt idx="1">
                  <c:v>2014 он</c:v>
                </c:pt>
                <c:pt idx="2">
                  <c:v>2015 он</c:v>
                </c:pt>
                <c:pt idx="3">
                  <c:v>2016 он</c:v>
                </c:pt>
                <c:pt idx="4">
                  <c:v>2017 он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4212.3999999999996</c:v>
                </c:pt>
                <c:pt idx="1">
                  <c:v>4350.3999999999996</c:v>
                </c:pt>
                <c:pt idx="2">
                  <c:v>4348.1000000000004</c:v>
                </c:pt>
                <c:pt idx="3" formatCode="General">
                  <c:v>4432.2</c:v>
                </c:pt>
                <c:pt idx="4" formatCode="General">
                  <c:v>4536.8999999999996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Уул уурхай олборлолт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8840579710144928E-2"/>
                  <c:y val="-2.272727272727277E-2"/>
                </c:manualLayout>
              </c:layout>
              <c:showVal val="1"/>
            </c:dLbl>
            <c:dLbl>
              <c:idx val="1"/>
              <c:layout>
                <c:manualLayout>
                  <c:x val="-4.5289855072463768E-2"/>
                  <c:y val="3.1439304461942257E-2"/>
                </c:manualLayout>
              </c:layout>
              <c:showVal val="1"/>
            </c:dLbl>
            <c:dLbl>
              <c:idx val="2"/>
              <c:layout>
                <c:manualLayout>
                  <c:x val="-3.8043478260869568E-2"/>
                  <c:y val="3.3333333333333333E-2"/>
                </c:manualLayout>
              </c:layout>
              <c:showVal val="1"/>
            </c:dLbl>
            <c:dLbl>
              <c:idx val="3"/>
              <c:layout>
                <c:manualLayout>
                  <c:x val="-4.1666666666666664E-2"/>
                  <c:y val="-4.1666666666666666E-3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2013 он</c:v>
                </c:pt>
                <c:pt idx="1">
                  <c:v>2014 он</c:v>
                </c:pt>
                <c:pt idx="2">
                  <c:v>2015 он</c:v>
                </c:pt>
                <c:pt idx="3">
                  <c:v>2016 он</c:v>
                </c:pt>
                <c:pt idx="4">
                  <c:v>2017 он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11902.8</c:v>
                </c:pt>
                <c:pt idx="1">
                  <c:v>14889.6</c:v>
                </c:pt>
                <c:pt idx="2">
                  <c:v>2777.9</c:v>
                </c:pt>
                <c:pt idx="3" formatCode="General">
                  <c:v>2149.9</c:v>
                </c:pt>
                <c:pt idx="4" formatCode="General">
                  <c:v>8003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Боловсруулах үйлдвэрлэлт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7.97101449275366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-5.6159420289855072E-2"/>
                  <c:y val="-3.4848425196850392E-2"/>
                </c:manualLayout>
              </c:layout>
              <c:showVal val="1"/>
            </c:dLbl>
            <c:dLbl>
              <c:idx val="2"/>
              <c:layout>
                <c:manualLayout>
                  <c:x val="-7.2463768115942212E-2"/>
                  <c:y val="-2.6515151515151585E-2"/>
                </c:manualLayout>
              </c:layout>
              <c:showVal val="1"/>
            </c:dLbl>
            <c:dLbl>
              <c:idx val="3"/>
              <c:layout>
                <c:manualLayout>
                  <c:x val="-4.1666666666666664E-2"/>
                  <c:y val="-0.05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2013 он</c:v>
                </c:pt>
                <c:pt idx="1">
                  <c:v>2014 он</c:v>
                </c:pt>
                <c:pt idx="2">
                  <c:v>2015 он</c:v>
                </c:pt>
                <c:pt idx="3">
                  <c:v>2016 он</c:v>
                </c:pt>
                <c:pt idx="4">
                  <c:v>2017 он</c:v>
                </c:pt>
              </c:strCache>
            </c:strRef>
          </c:cat>
          <c:val>
            <c:numRef>
              <c:f>Sheet1!$E$2:$E$6</c:f>
              <c:numCache>
                <c:formatCode>0.0</c:formatCode>
                <c:ptCount val="5"/>
                <c:pt idx="0">
                  <c:v>16476.400000000001</c:v>
                </c:pt>
                <c:pt idx="1">
                  <c:v>17400.7</c:v>
                </c:pt>
                <c:pt idx="2">
                  <c:v>17779.2</c:v>
                </c:pt>
                <c:pt idx="3" formatCode="General">
                  <c:v>5571.2</c:v>
                </c:pt>
                <c:pt idx="4" formatCode="General">
                  <c:v>10445.9</c:v>
                </c:pt>
              </c:numCache>
            </c:numRef>
          </c:val>
        </c:ser>
        <c:dLbls>
          <c:showVal val="1"/>
        </c:dLbls>
        <c:marker val="1"/>
        <c:axId val="65849216"/>
        <c:axId val="65850752"/>
      </c:lineChart>
      <c:catAx>
        <c:axId val="658492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>
                <a:latin typeface="Arial Mon" pitchFamily="34" charset="0"/>
              </a:defRPr>
            </a:pPr>
            <a:endParaRPr lang="en-US"/>
          </a:p>
        </c:txPr>
        <c:crossAx val="65850752"/>
        <c:crosses val="autoZero"/>
        <c:auto val="1"/>
        <c:lblAlgn val="ctr"/>
        <c:lblOffset val="100"/>
      </c:catAx>
      <c:valAx>
        <c:axId val="65850752"/>
        <c:scaling>
          <c:orientation val="minMax"/>
          <c:max val="37000"/>
          <c:min val="2000"/>
        </c:scaling>
        <c:axPos val="l"/>
        <c:majorGridlines/>
        <c:numFmt formatCode="0.0" sourceLinked="1"/>
        <c:majorTickMark val="none"/>
        <c:tickLblPos val="nextTo"/>
        <c:txPr>
          <a:bodyPr/>
          <a:lstStyle/>
          <a:p>
            <a:pPr>
              <a:defRPr sz="1000">
                <a:latin typeface="Arial Mon" pitchFamily="34" charset="0"/>
              </a:defRPr>
            </a:pPr>
            <a:endParaRPr lang="en-US"/>
          </a:p>
        </c:txPr>
        <c:crossAx val="65849216"/>
        <c:crosses val="autoZero"/>
        <c:crossBetween val="between"/>
        <c:majorUnit val="5000"/>
        <c:minorUnit val="1000"/>
      </c:valAx>
    </c:plotArea>
    <c:legend>
      <c:legendPos val="b"/>
      <c:layout/>
      <c:txPr>
        <a:bodyPr/>
        <a:lstStyle/>
        <a:p>
          <a:pPr>
            <a:defRPr sz="8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blipFill>
      <a:blip xmlns:r="http://schemas.openxmlformats.org/officeDocument/2006/relationships" r:embed="rId1"/>
      <a:stretch>
        <a:fillRect/>
      </a:stretch>
    </a:blipFill>
  </c:spPr>
  <c:txPr>
    <a:bodyPr/>
    <a:lstStyle/>
    <a:p>
      <a:pPr>
        <a:defRPr sz="1800"/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Гурил /тонн/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7.407407407407407E-2"/>
                  <c:y val="-5.3333333333333566E-2"/>
                </c:manualLayout>
              </c:layout>
              <c:showVal val="1"/>
            </c:dLbl>
            <c:dLbl>
              <c:idx val="1"/>
              <c:layout>
                <c:manualLayout>
                  <c:x val="-7.407407407407407E-2"/>
                  <c:y val="-7.3333333333333625E-2"/>
                </c:manualLayout>
              </c:layout>
              <c:showVal val="1"/>
            </c:dLbl>
            <c:dLbl>
              <c:idx val="2"/>
              <c:layout>
                <c:manualLayout>
                  <c:x val="-0.1"/>
                  <c:y val="-0.10666666666666694"/>
                </c:manualLayout>
              </c:layout>
              <c:showVal val="1"/>
            </c:dLbl>
            <c:dLbl>
              <c:idx val="3"/>
              <c:layout>
                <c:manualLayout>
                  <c:x val="-0.1"/>
                  <c:y val="-1.9999999999999983E-2"/>
                </c:manualLayout>
              </c:layout>
              <c:showVal val="1"/>
            </c:dLbl>
            <c:dLbl>
              <c:idx val="4"/>
              <c:layout>
                <c:manualLayout>
                  <c:x val="-1.4814814814814815E-2"/>
                  <c:y val="-3.333333333333334E-2"/>
                </c:manualLayout>
              </c:layout>
              <c:showVal val="1"/>
            </c:dLbl>
            <c:txPr>
              <a:bodyPr/>
              <a:lstStyle/>
              <a:p>
                <a:pPr>
                  <a:defRPr sz="700">
                    <a:latin typeface="Arial Mon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0.0</c:formatCode>
                <c:ptCount val="5"/>
                <c:pt idx="0">
                  <c:v>1571</c:v>
                </c:pt>
                <c:pt idx="1">
                  <c:v>2810.9</c:v>
                </c:pt>
                <c:pt idx="2">
                  <c:v>7187</c:v>
                </c:pt>
                <c:pt idx="3">
                  <c:v>5233.1000000000004</c:v>
                </c:pt>
                <c:pt idx="4">
                  <c:v>7351.7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Ургамлын тос /мян.литр/</c:v>
                </c:pt>
              </c:strCache>
            </c:strRef>
          </c:tx>
          <c:marker>
            <c:symbol val="none"/>
          </c:marker>
          <c:dLbls>
            <c:dLbl>
              <c:idx val="2"/>
              <c:layout>
                <c:manualLayout>
                  <c:x val="-7.7777777777777779E-2"/>
                  <c:y val="-4.6666666666666683E-2"/>
                </c:manualLayout>
              </c:layout>
              <c:showVal val="1"/>
            </c:dLbl>
            <c:dLbl>
              <c:idx val="3"/>
              <c:layout>
                <c:manualLayout>
                  <c:x val="-7.7777777777777779E-2"/>
                  <c:y val="-6.6666666666666721E-2"/>
                </c:manualLayout>
              </c:layout>
              <c:showVal val="1"/>
            </c:dLbl>
            <c:dLbl>
              <c:idx val="4"/>
              <c:layout>
                <c:manualLayout>
                  <c:x val="-5.1851851851851864E-2"/>
                  <c:y val="-8.6666666666667072E-2"/>
                </c:manualLayout>
              </c:layout>
              <c:showVal val="1"/>
            </c:dLbl>
            <c:txPr>
              <a:bodyPr/>
              <a:lstStyle/>
              <a:p>
                <a:pPr>
                  <a:defRPr sz="700">
                    <a:latin typeface="Arial Mon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966.4</c:v>
                </c:pt>
                <c:pt idx="1">
                  <c:v>698.1</c:v>
                </c:pt>
                <c:pt idx="2">
                  <c:v>0</c:v>
                </c:pt>
                <c:pt idx="3">
                  <c:v>205.9</c:v>
                </c:pt>
                <c:pt idx="4">
                  <c:v>210</c:v>
                </c:pt>
              </c:numCache>
            </c:numRef>
          </c:val>
        </c:ser>
        <c:marker val="1"/>
        <c:axId val="85846272"/>
        <c:axId val="85852160"/>
      </c:lineChart>
      <c:catAx>
        <c:axId val="858462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5852160"/>
        <c:crosses val="autoZero"/>
        <c:auto val="1"/>
        <c:lblAlgn val="ctr"/>
        <c:lblOffset val="100"/>
      </c:catAx>
      <c:valAx>
        <c:axId val="85852160"/>
        <c:scaling>
          <c:orientation val="minMax"/>
        </c:scaling>
        <c:axPos val="l"/>
        <c:numFmt formatCode="0.0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5846272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8783038944456312"/>
          <c:y val="8.82352941176473E-2"/>
          <c:w val="0.80316060154642832"/>
          <c:h val="0.5597770958777211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Цахилгаан /сая кв.цаг/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64.3</c:v>
                </c:pt>
                <c:pt idx="1">
                  <c:v>66.2</c:v>
                </c:pt>
                <c:pt idx="2">
                  <c:v>66.599999999999994</c:v>
                </c:pt>
                <c:pt idx="3">
                  <c:v>67.8</c:v>
                </c:pt>
                <c:pt idx="4">
                  <c:v>69.7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Дулаан /мян.ккал/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223</c:v>
                </c:pt>
                <c:pt idx="1">
                  <c:v>227.3</c:v>
                </c:pt>
                <c:pt idx="2">
                  <c:v>223.5</c:v>
                </c:pt>
                <c:pt idx="3">
                  <c:v>237.8</c:v>
                </c:pt>
                <c:pt idx="4">
                  <c:v>237.8</c:v>
                </c:pt>
              </c:numCache>
            </c:numRef>
          </c:val>
        </c:ser>
        <c:axId val="85970944"/>
        <c:axId val="85972480"/>
      </c:barChart>
      <c:catAx>
        <c:axId val="859709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5972480"/>
        <c:crosses val="autoZero"/>
        <c:auto val="1"/>
        <c:lblAlgn val="ctr"/>
        <c:lblOffset val="100"/>
      </c:catAx>
      <c:valAx>
        <c:axId val="85972480"/>
        <c:scaling>
          <c:orientation val="minMax"/>
          <c:max val="250"/>
          <c:min val="5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5970944"/>
        <c:crosses val="autoZero"/>
        <c:crossBetween val="between"/>
        <c:majorUnit val="50"/>
        <c:minorUnit val="50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209661292338476"/>
          <c:y val="9.1666666666667021E-2"/>
          <c:w val="0.84425259342582182"/>
          <c:h val="0.60941404199475058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Нэхий дээл / мян.ш/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2.5</c:v>
                </c:pt>
                <c:pt idx="1">
                  <c:v>3.9</c:v>
                </c:pt>
                <c:pt idx="2">
                  <c:v>1.8</c:v>
                </c:pt>
                <c:pt idx="3">
                  <c:v>1.5</c:v>
                </c:pt>
                <c:pt idx="4">
                  <c:v>2.9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Гутал / мян.хос/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7.7</c:v>
                </c:pt>
                <c:pt idx="1">
                  <c:v>12.3</c:v>
                </c:pt>
                <c:pt idx="2">
                  <c:v>4.5999999999999996</c:v>
                </c:pt>
                <c:pt idx="3">
                  <c:v>7.4</c:v>
                </c:pt>
                <c:pt idx="4">
                  <c:v>17.5</c:v>
                </c:pt>
              </c:numCache>
            </c:numRef>
          </c:val>
        </c:ser>
        <c:marker val="1"/>
        <c:axId val="86033920"/>
        <c:axId val="86035456"/>
      </c:lineChart>
      <c:catAx>
        <c:axId val="860339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6035456"/>
        <c:crosses val="autoZero"/>
        <c:auto val="1"/>
        <c:lblAlgn val="ctr"/>
        <c:lblOffset val="100"/>
      </c:catAx>
      <c:valAx>
        <c:axId val="8603545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6033920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Төмрийн бэлдэц / 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0.0</c:formatCode>
                <c:ptCount val="5"/>
                <c:pt idx="0">
                  <c:v>11206.8</c:v>
                </c:pt>
                <c:pt idx="1">
                  <c:v>12918.8</c:v>
                </c:pt>
                <c:pt idx="2">
                  <c:v>13358.9</c:v>
                </c:pt>
                <c:pt idx="3">
                  <c:v>0</c:v>
                </c:pt>
                <c:pt idx="4">
                  <c:v>5544.5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Төмрийн цувимал / 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8945.2000000000007</c:v>
                </c:pt>
                <c:pt idx="1">
                  <c:v>11316.1</c:v>
                </c:pt>
                <c:pt idx="2">
                  <c:v>11929.9</c:v>
                </c:pt>
                <c:pt idx="3">
                  <c:v>0</c:v>
                </c:pt>
                <c:pt idx="4">
                  <c:v>2839.9</c:v>
                </c:pt>
              </c:numCache>
            </c:numRef>
          </c:val>
        </c:ser>
        <c:marker val="1"/>
        <c:axId val="87784448"/>
        <c:axId val="87790336"/>
      </c:lineChart>
      <c:catAx>
        <c:axId val="877844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7790336"/>
        <c:crosses val="autoZero"/>
        <c:auto val="1"/>
        <c:lblAlgn val="ctr"/>
        <c:lblOffset val="100"/>
      </c:catAx>
      <c:valAx>
        <c:axId val="87790336"/>
        <c:scaling>
          <c:orientation val="minMax"/>
          <c:max val="14000"/>
          <c:min val="0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7784448"/>
        <c:crosses val="autoZero"/>
        <c:crossBetween val="between"/>
        <c:majorUnit val="2500"/>
      </c:valAx>
    </c:plotArea>
    <c:legend>
      <c:legendPos val="b"/>
      <c:layout/>
      <c:txPr>
        <a:bodyPr/>
        <a:lstStyle/>
        <a:p>
          <a:pPr>
            <a:defRPr sz="800" b="1">
              <a:latin typeface="Arial Mon" pitchFamily="34" charset="0"/>
            </a:defRPr>
          </a:pPr>
          <a:endParaRPr lang="en-US"/>
        </a:p>
      </c:txPr>
    </c:legend>
    <c:plotVisOnly val="1"/>
  </c:chart>
  <c:spPr>
    <a:blipFill>
      <a:blip xmlns:r="http://schemas.openxmlformats.org/officeDocument/2006/relationships" r:embed="rId1"/>
      <a:stretch>
        <a:fillRect/>
      </a:stretch>
    </a:blipFill>
  </c:spPr>
  <c:txPr>
    <a:bodyPr/>
    <a:lstStyle/>
    <a:p>
      <a:pPr>
        <a:defRPr sz="1800"/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295355937650652"/>
          <c:y val="7.4042335617138924E-2"/>
          <c:w val="0.83623011409288162"/>
          <c:h val="0.61123172103487211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Хүдэр /мян.тн/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Sheet1!$B$2:$B$6</c:f>
              <c:numCache>
                <c:formatCode>0.0</c:formatCode>
                <c:ptCount val="5"/>
                <c:pt idx="0">
                  <c:v>227.5</c:v>
                </c:pt>
                <c:pt idx="1">
                  <c:v>261.7</c:v>
                </c:pt>
                <c:pt idx="2">
                  <c:v>18.899999999999999</c:v>
                </c:pt>
                <c:pt idx="3">
                  <c:v>0</c:v>
                </c:pt>
                <c:pt idx="4">
                  <c:v>91.5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Хүдрийн баяжмал /мян.тн/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153.9</c:v>
                </c:pt>
                <c:pt idx="1">
                  <c:v>206.8</c:v>
                </c:pt>
                <c:pt idx="2">
                  <c:v>0</c:v>
                </c:pt>
                <c:pt idx="3">
                  <c:v>0</c:v>
                </c:pt>
                <c:pt idx="4">
                  <c:v>109</c:v>
                </c:pt>
              </c:numCache>
            </c:numRef>
          </c:val>
        </c:ser>
        <c:marker val="1"/>
        <c:axId val="87810816"/>
        <c:axId val="87812352"/>
      </c:lineChart>
      <c:catAx>
        <c:axId val="8781081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7812352"/>
        <c:crosses val="autoZero"/>
        <c:auto val="1"/>
        <c:lblAlgn val="ctr"/>
        <c:lblOffset val="100"/>
      </c:catAx>
      <c:valAx>
        <c:axId val="87812352"/>
        <c:scaling>
          <c:orientation val="minMax"/>
        </c:scaling>
        <c:axPos val="l"/>
        <c:majorGridlines/>
        <c:numFmt formatCode="0.0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87810816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2145E-D351-4204-9175-EA10C3EB7BC9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1940E-7A83-46F5-BF0C-406A4A13EB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1940E-7A83-46F5-BF0C-406A4A13EB8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DB9E183-6869-453C-93E1-29B14594C3E2}" type="datetimeFigureOut">
              <a:rPr lang="en-US" smtClean="0"/>
              <a:pPr/>
              <a:t>10/10/2017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1.xml"/><Relationship Id="rId4" Type="http://schemas.openxmlformats.org/officeDocument/2006/relationships/package" Target="../embeddings/Microsoft_Office_Excel_Worksheet1.xlsx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package" Target="../embeddings/Microsoft_Office_Excel_Worksheet3.xlsx"/><Relationship Id="rId7" Type="http://schemas.openxmlformats.org/officeDocument/2006/relationships/package" Target="../embeddings/Microsoft_Office_Excel_Worksheet7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package" Target="../embeddings/Microsoft_Office_Excel_Worksheet5.xlsx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9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chart" Target="../charts/chart6.xml"/><Relationship Id="rId5" Type="http://schemas.openxmlformats.org/officeDocument/2006/relationships/package" Target="../embeddings/Microsoft_Office_Excel_Worksheet11.xlsx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69342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Аж үйлдвэрийн 5 жилийн  үйлдвэрлэлт</a:t>
            </a:r>
            <a:r>
              <a:rPr lang="en-US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1-</a:t>
            </a:r>
            <a: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р улирлын байдлаар </a:t>
            </a:r>
            <a: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</a:br>
            <a:r>
              <a:rPr lang="mn-MN" sz="9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 / 2005 оны зэрэгцүүлэх үнэ, сараар, сая.төг/</a:t>
            </a:r>
            <a:endParaRPr lang="en-US" sz="900" i="1" dirty="0">
              <a:solidFill>
                <a:srgbClr val="003E6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903413" y="1446213"/>
          <a:ext cx="5773737" cy="1446212"/>
        </p:xfrm>
        <a:graphic>
          <a:graphicData uri="http://schemas.openxmlformats.org/presentationml/2006/ole">
            <p:oleObj spid="_x0000_s1027" name="Worksheet" r:id="rId4" imgW="5438880" imgH="1343025" progId="Excel.Sheet.12">
              <p:embed/>
            </p:oleObj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1524000" y="3505200"/>
          <a:ext cx="70104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066800" y="1524000"/>
          <a:ext cx="4167188" cy="627063"/>
        </p:xfrm>
        <a:graphic>
          <a:graphicData uri="http://schemas.openxmlformats.org/presentationml/2006/ole">
            <p:oleObj spid="_x0000_s18434" name="Worksheet" r:id="rId3" imgW="4867290" imgH="742950" progId="Excel.Sheet.12">
              <p:embed/>
            </p:oleObj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219200" y="304800"/>
            <a:ext cx="7620000" cy="6858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Аж үйлдвэрийн бүтээгдэхүүний </a:t>
            </a:r>
            <a:endParaRPr kumimoji="0" lang="en-US" sz="2800" b="0" i="1" u="none" strike="noStrike" kern="1200" cap="none" spc="0" normalizeH="0" baseline="0" noProof="0" dirty="0" smtClean="0">
              <a:ln>
                <a:noFill/>
              </a:ln>
              <a:solidFill>
                <a:srgbClr val="003E6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гол</a:t>
            </a:r>
            <a:r>
              <a:rPr kumimoji="0" lang="mn-MN" sz="28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нэр төрлийн </a:t>
            </a: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үйлдвэрлэлт </a:t>
            </a:r>
            <a:endParaRPr kumimoji="0" lang="en-US" sz="900" b="0" i="1" u="none" strike="noStrike" kern="1200" cap="none" spc="0" normalizeH="0" baseline="0" noProof="0" dirty="0">
              <a:ln>
                <a:noFill/>
              </a:ln>
              <a:solidFill>
                <a:srgbClr val="003E6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114801" y="1142999"/>
            <a:ext cx="1143000" cy="3810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Хүснэгт</a:t>
            </a:r>
            <a:r>
              <a:rPr kumimoji="0" lang="mn-MN" sz="10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1 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3E6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5334000" y="1219200"/>
          <a:ext cx="3429000" cy="16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63625" y="3200400"/>
          <a:ext cx="4178300" cy="627063"/>
        </p:xfrm>
        <a:graphic>
          <a:graphicData uri="http://schemas.openxmlformats.org/presentationml/2006/ole">
            <p:oleObj spid="_x0000_s18435" name="Worksheet" r:id="rId5" imgW="4276800" imgH="628650" progId="Excel.Sheet.12">
              <p:embed/>
            </p:oleObj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5562600" y="2971800"/>
          <a:ext cx="3048000" cy="157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063625" y="5103813"/>
          <a:ext cx="4221163" cy="615950"/>
        </p:xfrm>
        <a:graphic>
          <a:graphicData uri="http://schemas.openxmlformats.org/presentationml/2006/ole">
            <p:oleObj spid="_x0000_s18436" name="Worksheet" r:id="rId7" imgW="4486320" imgH="657225" progId="Excel.Sheet.12">
              <p:embed/>
            </p:oleObj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5638800" y="4724400"/>
          <a:ext cx="3200400" cy="15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1402" y="205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47763" y="606425"/>
          <a:ext cx="3956050" cy="595313"/>
        </p:xfrm>
        <a:graphic>
          <a:graphicData uri="http://schemas.openxmlformats.org/presentationml/2006/ole">
            <p:oleObj spid="_x0000_s19458" name="Worksheet" r:id="rId3" imgW="4391010" imgH="657225" progId="Excel.Sheet.12">
              <p:embed/>
            </p:oleObj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486400" y="381000"/>
          <a:ext cx="3352800" cy="144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147763" y="3125788"/>
          <a:ext cx="3933825" cy="690562"/>
        </p:xfrm>
        <a:graphic>
          <a:graphicData uri="http://schemas.openxmlformats.org/presentationml/2006/ole">
            <p:oleObj spid="_x0000_s19459" name="Worksheet" r:id="rId5" imgW="3743280" imgH="657225" progId="Excel.Sheet.12">
              <p:embed/>
            </p:oleObj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257800" y="2514600"/>
          <a:ext cx="3505200" cy="195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1437</TotalTime>
  <Words>43</Words>
  <Application>Microsoft Office PowerPoint</Application>
  <PresentationFormat>On-screen Show (4:3)</PresentationFormat>
  <Paragraphs>29</Paragraphs>
  <Slides>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Solstice</vt:lpstr>
      <vt:lpstr>Microsoft Office Excel Worksheet</vt:lpstr>
      <vt:lpstr>Аж үйлдвэрийн 5 жилийн  үйлдвэрлэлт 1-р улирлын байдлаар   / 2005 оны зэрэгцүүлэх үнэ, сараар, сая.төг/</vt:lpstr>
      <vt:lpstr>Slide 2</vt:lpstr>
      <vt:lpstr>Slide 3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tserenpuntsag</dc:creator>
  <cp:lastModifiedBy>Battsengel</cp:lastModifiedBy>
  <cp:revision>213</cp:revision>
  <dcterms:created xsi:type="dcterms:W3CDTF">2014-11-06T07:56:32Z</dcterms:created>
  <dcterms:modified xsi:type="dcterms:W3CDTF">2017-10-10T03:13:50Z</dcterms:modified>
</cp:coreProperties>
</file>