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5" r:id="rId2"/>
    <p:sldId id="383" r:id="rId3"/>
    <p:sldId id="384" r:id="rId4"/>
    <p:sldId id="385" r:id="rId5"/>
    <p:sldId id="386" r:id="rId6"/>
    <p:sldId id="387" r:id="rId7"/>
    <p:sldId id="391" r:id="rId8"/>
    <p:sldId id="388" r:id="rId9"/>
    <p:sldId id="390" r:id="rId10"/>
    <p:sldId id="393" r:id="rId11"/>
    <p:sldId id="389" r:id="rId12"/>
    <p:sldId id="355" r:id="rId13"/>
    <p:sldId id="360" r:id="rId14"/>
    <p:sldId id="382" r:id="rId15"/>
    <p:sldId id="362" r:id="rId16"/>
    <p:sldId id="363" r:id="rId17"/>
    <p:sldId id="376" r:id="rId18"/>
    <p:sldId id="364" r:id="rId19"/>
    <p:sldId id="392" r:id="rId20"/>
    <p:sldId id="353" r:id="rId21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6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3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73C77E-6276-4E4A-8856-4711D5E79CA2}" type="doc">
      <dgm:prSet loTypeId="urn:microsoft.com/office/officeart/2005/8/layout/vList3" loCatId="list" qsTypeId="urn:microsoft.com/office/officeart/2005/8/quickstyle/simple3" qsCatId="simple" csTypeId="urn:microsoft.com/office/officeart/2005/8/colors/accent1_2" csCatId="accent1" phldr="1"/>
      <dgm:spPr/>
    </dgm:pt>
    <dgm:pt modelId="{C60BC3E6-454D-42BE-8A25-6350A7E13B5A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 algn="just"/>
          <a:r>
            <a:rPr lang="mn-MN" sz="18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Монгол улсын Статистикийн тухай хуулийн 7 дугаар зүйлийн 1 дэхь хэсгийн “з” дэхь заалтын дагуу Аж ахуй нэгжийн улсын тооллогыг 5 жил тутам зохион байгуулах</a:t>
          </a:r>
          <a:endParaRPr lang="en-US" sz="18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52972C0-B024-495F-B047-A8C0A16E4532}" type="parTrans" cxnId="{6B1AD1D3-BBFA-4149-AF8C-C6329C1D5B06}">
      <dgm:prSet/>
      <dgm:spPr/>
      <dgm:t>
        <a:bodyPr/>
        <a:lstStyle/>
        <a:p>
          <a:endParaRPr lang="en-US"/>
        </a:p>
      </dgm:t>
    </dgm:pt>
    <dgm:pt modelId="{85F2364B-B3C4-48BF-AC9D-4561845EDB9C}" type="sibTrans" cxnId="{6B1AD1D3-BBFA-4149-AF8C-C6329C1D5B06}">
      <dgm:prSet/>
      <dgm:spPr/>
      <dgm:t>
        <a:bodyPr/>
        <a:lstStyle/>
        <a:p>
          <a:endParaRPr lang="en-US"/>
        </a:p>
      </dgm:t>
    </dgm:pt>
    <dgm:pt modelId="{EE545688-F5E7-48AD-9715-FEDA0AF9209B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mn-MN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Монгол улсын Засгийн Газрын 2016 оны 3-р сарын 21-ны өдрийн 163 тоот тогтоол</a:t>
          </a:r>
          <a:endParaRPr lang="en-US" sz="20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1D7F84B-2055-4945-9134-DF779E1FA6D8}" type="parTrans" cxnId="{43B110A0-DB12-4BD0-84A7-9EEB1C469C8A}">
      <dgm:prSet/>
      <dgm:spPr/>
      <dgm:t>
        <a:bodyPr/>
        <a:lstStyle/>
        <a:p>
          <a:endParaRPr lang="en-US"/>
        </a:p>
      </dgm:t>
    </dgm:pt>
    <dgm:pt modelId="{11CD181A-51E7-465D-88B4-CD21BA6A75DF}" type="sibTrans" cxnId="{43B110A0-DB12-4BD0-84A7-9EEB1C469C8A}">
      <dgm:prSet/>
      <dgm:spPr/>
      <dgm:t>
        <a:bodyPr/>
        <a:lstStyle/>
        <a:p>
          <a:endParaRPr lang="en-US"/>
        </a:p>
      </dgm:t>
    </dgm:pt>
    <dgm:pt modelId="{E98599C0-F4F2-4232-925A-960DECC0F71D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mn-MN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Тооллогын тов: </a:t>
          </a:r>
        </a:p>
        <a:p>
          <a:pPr algn="just"/>
          <a:r>
            <a:rPr lang="mn-MN" sz="2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2016 оны 4-р сарын 1-нээс 5-р сарын 1</a:t>
          </a:r>
          <a:endParaRPr lang="en-US" sz="20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E59B86C-7AF1-4993-9220-B5A60BC11739}" type="parTrans" cxnId="{699ED39B-5F85-488D-A5B1-10C24DB3892A}">
      <dgm:prSet/>
      <dgm:spPr/>
      <dgm:t>
        <a:bodyPr/>
        <a:lstStyle/>
        <a:p>
          <a:endParaRPr lang="en-US"/>
        </a:p>
      </dgm:t>
    </dgm:pt>
    <dgm:pt modelId="{87782A52-24B7-4BC8-B4D7-0AB45C427F3E}" type="sibTrans" cxnId="{699ED39B-5F85-488D-A5B1-10C24DB3892A}">
      <dgm:prSet/>
      <dgm:spPr/>
      <dgm:t>
        <a:bodyPr/>
        <a:lstStyle/>
        <a:p>
          <a:endParaRPr lang="en-US"/>
        </a:p>
      </dgm:t>
    </dgm:pt>
    <dgm:pt modelId="{6DA73F4E-8238-466B-8FAF-514DB10B3D0A}" type="pres">
      <dgm:prSet presAssocID="{8173C77E-6276-4E4A-8856-4711D5E79CA2}" presName="linearFlow" presStyleCnt="0">
        <dgm:presLayoutVars>
          <dgm:dir/>
          <dgm:resizeHandles val="exact"/>
        </dgm:presLayoutVars>
      </dgm:prSet>
      <dgm:spPr/>
    </dgm:pt>
    <dgm:pt modelId="{6B8F3668-B93B-45E5-A274-70C05EA29D86}" type="pres">
      <dgm:prSet presAssocID="{C60BC3E6-454D-42BE-8A25-6350A7E13B5A}" presName="composite" presStyleCnt="0"/>
      <dgm:spPr/>
    </dgm:pt>
    <dgm:pt modelId="{B7C41071-25DB-458D-91B7-AD3BA28C193D}" type="pres">
      <dgm:prSet presAssocID="{C60BC3E6-454D-42BE-8A25-6350A7E13B5A}" presName="imgShp" presStyleLbl="fgImgPlace1" presStyleIdx="0" presStyleCnt="3" custScaleX="117638" custScaleY="9701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</dgm:spPr>
    </dgm:pt>
    <dgm:pt modelId="{7660B1C0-9ED8-4445-B848-10F94A56D656}" type="pres">
      <dgm:prSet presAssocID="{C60BC3E6-454D-42BE-8A25-6350A7E13B5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7AC7B-3DA8-42D2-A1C9-5FB710397798}" type="pres">
      <dgm:prSet presAssocID="{85F2364B-B3C4-48BF-AC9D-4561845EDB9C}" presName="spacing" presStyleCnt="0"/>
      <dgm:spPr/>
    </dgm:pt>
    <dgm:pt modelId="{E74C1FA3-E854-4521-A59B-8CDD4D7DC2C1}" type="pres">
      <dgm:prSet presAssocID="{EE545688-F5E7-48AD-9715-FEDA0AF9209B}" presName="composite" presStyleCnt="0"/>
      <dgm:spPr/>
    </dgm:pt>
    <dgm:pt modelId="{853A22E3-BC6D-4840-9BC2-735F192FA107}" type="pres">
      <dgm:prSet presAssocID="{EE545688-F5E7-48AD-9715-FEDA0AF9209B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F38DC41-A057-4C93-BA1A-DBA75AB03E2A}" type="pres">
      <dgm:prSet presAssocID="{EE545688-F5E7-48AD-9715-FEDA0AF9209B}" presName="txShp" presStyleLbl="node1" presStyleIdx="1" presStyleCnt="3" custScaleX="10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7DA217-5883-49CC-8E86-8456E5AEE997}" type="pres">
      <dgm:prSet presAssocID="{11CD181A-51E7-465D-88B4-CD21BA6A75DF}" presName="spacing" presStyleCnt="0"/>
      <dgm:spPr/>
    </dgm:pt>
    <dgm:pt modelId="{06987434-1521-48C9-83B2-890D31C09893}" type="pres">
      <dgm:prSet presAssocID="{E98599C0-F4F2-4232-925A-960DECC0F71D}" presName="composite" presStyleCnt="0"/>
      <dgm:spPr/>
    </dgm:pt>
    <dgm:pt modelId="{B694EBFF-6CFA-4D54-B467-7E51FCFED3DE}" type="pres">
      <dgm:prSet presAssocID="{E98599C0-F4F2-4232-925A-960DECC0F71D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7AEF32F-F454-4D74-835E-4D04CEABCE84}" type="pres">
      <dgm:prSet presAssocID="{E98599C0-F4F2-4232-925A-960DECC0F71D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AC2E1C-6762-4C63-AA7C-8069CAB6FC26}" type="presOf" srcId="{EE545688-F5E7-48AD-9715-FEDA0AF9209B}" destId="{1F38DC41-A057-4C93-BA1A-DBA75AB03E2A}" srcOrd="0" destOrd="0" presId="urn:microsoft.com/office/officeart/2005/8/layout/vList3"/>
    <dgm:cxn modelId="{8DFE3040-426D-4817-9CEA-714B43CB1197}" type="presOf" srcId="{C60BC3E6-454D-42BE-8A25-6350A7E13B5A}" destId="{7660B1C0-9ED8-4445-B848-10F94A56D656}" srcOrd="0" destOrd="0" presId="urn:microsoft.com/office/officeart/2005/8/layout/vList3"/>
    <dgm:cxn modelId="{6B1AD1D3-BBFA-4149-AF8C-C6329C1D5B06}" srcId="{8173C77E-6276-4E4A-8856-4711D5E79CA2}" destId="{C60BC3E6-454D-42BE-8A25-6350A7E13B5A}" srcOrd="0" destOrd="0" parTransId="{E52972C0-B024-495F-B047-A8C0A16E4532}" sibTransId="{85F2364B-B3C4-48BF-AC9D-4561845EDB9C}"/>
    <dgm:cxn modelId="{59041EE7-2D53-4AA9-92BA-31640BAB2839}" type="presOf" srcId="{8173C77E-6276-4E4A-8856-4711D5E79CA2}" destId="{6DA73F4E-8238-466B-8FAF-514DB10B3D0A}" srcOrd="0" destOrd="0" presId="urn:microsoft.com/office/officeart/2005/8/layout/vList3"/>
    <dgm:cxn modelId="{699ED39B-5F85-488D-A5B1-10C24DB3892A}" srcId="{8173C77E-6276-4E4A-8856-4711D5E79CA2}" destId="{E98599C0-F4F2-4232-925A-960DECC0F71D}" srcOrd="2" destOrd="0" parTransId="{6E59B86C-7AF1-4993-9220-B5A60BC11739}" sibTransId="{87782A52-24B7-4BC8-B4D7-0AB45C427F3E}"/>
    <dgm:cxn modelId="{43B110A0-DB12-4BD0-84A7-9EEB1C469C8A}" srcId="{8173C77E-6276-4E4A-8856-4711D5E79CA2}" destId="{EE545688-F5E7-48AD-9715-FEDA0AF9209B}" srcOrd="1" destOrd="0" parTransId="{51D7F84B-2055-4945-9134-DF779E1FA6D8}" sibTransId="{11CD181A-51E7-465D-88B4-CD21BA6A75DF}"/>
    <dgm:cxn modelId="{FA265048-E25E-4040-8D45-745062F4CBA0}" type="presOf" srcId="{E98599C0-F4F2-4232-925A-960DECC0F71D}" destId="{37AEF32F-F454-4D74-835E-4D04CEABCE84}" srcOrd="0" destOrd="0" presId="urn:microsoft.com/office/officeart/2005/8/layout/vList3"/>
    <dgm:cxn modelId="{DAA73F01-8C2D-4D22-8FF0-1527EECC8013}" type="presParOf" srcId="{6DA73F4E-8238-466B-8FAF-514DB10B3D0A}" destId="{6B8F3668-B93B-45E5-A274-70C05EA29D86}" srcOrd="0" destOrd="0" presId="urn:microsoft.com/office/officeart/2005/8/layout/vList3"/>
    <dgm:cxn modelId="{51F21CA3-92A0-4E95-B350-0AF211BC7ABA}" type="presParOf" srcId="{6B8F3668-B93B-45E5-A274-70C05EA29D86}" destId="{B7C41071-25DB-458D-91B7-AD3BA28C193D}" srcOrd="0" destOrd="0" presId="urn:microsoft.com/office/officeart/2005/8/layout/vList3"/>
    <dgm:cxn modelId="{EB5EEB32-1413-44D2-A35B-92A74308CAE2}" type="presParOf" srcId="{6B8F3668-B93B-45E5-A274-70C05EA29D86}" destId="{7660B1C0-9ED8-4445-B848-10F94A56D656}" srcOrd="1" destOrd="0" presId="urn:microsoft.com/office/officeart/2005/8/layout/vList3"/>
    <dgm:cxn modelId="{04C53C25-A0E3-4799-AB82-74779BE38EDB}" type="presParOf" srcId="{6DA73F4E-8238-466B-8FAF-514DB10B3D0A}" destId="{1CF7AC7B-3DA8-42D2-A1C9-5FB710397798}" srcOrd="1" destOrd="0" presId="urn:microsoft.com/office/officeart/2005/8/layout/vList3"/>
    <dgm:cxn modelId="{67DC153A-FD88-4E95-BE6F-0DEF345B8BBA}" type="presParOf" srcId="{6DA73F4E-8238-466B-8FAF-514DB10B3D0A}" destId="{E74C1FA3-E854-4521-A59B-8CDD4D7DC2C1}" srcOrd="2" destOrd="0" presId="urn:microsoft.com/office/officeart/2005/8/layout/vList3"/>
    <dgm:cxn modelId="{D4C82847-67F9-47DA-8CEC-70943E21C2A7}" type="presParOf" srcId="{E74C1FA3-E854-4521-A59B-8CDD4D7DC2C1}" destId="{853A22E3-BC6D-4840-9BC2-735F192FA107}" srcOrd="0" destOrd="0" presId="urn:microsoft.com/office/officeart/2005/8/layout/vList3"/>
    <dgm:cxn modelId="{F35BF8ED-70AD-4B19-9D71-0F2EC826D6E0}" type="presParOf" srcId="{E74C1FA3-E854-4521-A59B-8CDD4D7DC2C1}" destId="{1F38DC41-A057-4C93-BA1A-DBA75AB03E2A}" srcOrd="1" destOrd="0" presId="urn:microsoft.com/office/officeart/2005/8/layout/vList3"/>
    <dgm:cxn modelId="{ED7DCB66-D112-4EA8-A1CF-6423770C0BC7}" type="presParOf" srcId="{6DA73F4E-8238-466B-8FAF-514DB10B3D0A}" destId="{BC7DA217-5883-49CC-8E86-8456E5AEE997}" srcOrd="3" destOrd="0" presId="urn:microsoft.com/office/officeart/2005/8/layout/vList3"/>
    <dgm:cxn modelId="{CDAD8361-5169-4B85-B678-9E4AF0D83BE0}" type="presParOf" srcId="{6DA73F4E-8238-466B-8FAF-514DB10B3D0A}" destId="{06987434-1521-48C9-83B2-890D31C09893}" srcOrd="4" destOrd="0" presId="urn:microsoft.com/office/officeart/2005/8/layout/vList3"/>
    <dgm:cxn modelId="{B5733E62-6327-47C2-9AFF-D536BBEB1DBC}" type="presParOf" srcId="{06987434-1521-48C9-83B2-890D31C09893}" destId="{B694EBFF-6CFA-4D54-B467-7E51FCFED3DE}" srcOrd="0" destOrd="0" presId="urn:microsoft.com/office/officeart/2005/8/layout/vList3"/>
    <dgm:cxn modelId="{F38917F9-EC0D-4B88-855D-8DF4A5C1C256}" type="presParOf" srcId="{06987434-1521-48C9-83B2-890D31C09893}" destId="{37AEF32F-F454-4D74-835E-4D04CEABCE8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ED4678-5BF3-4C21-84C3-E0402B19A5EE}" type="doc">
      <dgm:prSet loTypeId="urn:microsoft.com/office/officeart/2005/8/layout/hProcess10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6339C-B70A-4402-8C17-A8725F0E88F9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28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Зорилго:</a:t>
          </a:r>
          <a:endParaRPr lang="en-US" sz="2800" b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2A13623-902B-4AD5-B61D-E7CB3A84A1E5}" type="parTrans" cxnId="{8B2EF6CE-608E-4DA6-B575-840BD9B80A5D}">
      <dgm:prSet/>
      <dgm:spPr/>
      <dgm:t>
        <a:bodyPr/>
        <a:lstStyle/>
        <a:p>
          <a:endParaRPr lang="en-US"/>
        </a:p>
      </dgm:t>
    </dgm:pt>
    <dgm:pt modelId="{A39D8F93-B35F-4B85-BC20-D5EB30E3C043}" type="sibTrans" cxnId="{8B2EF6CE-608E-4DA6-B575-840BD9B80A5D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0DA5B6A-6A8E-45A5-9093-CF0C5C00FA6D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Эрхэлж байгаа үйл ажиллагааны чиглэл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060E867-EEC2-42B6-9657-C5D24E977D56}" type="parTrans" cxnId="{960FF5DA-6870-4F16-9FF3-33018243F7F0}">
      <dgm:prSet/>
      <dgm:spPr/>
      <dgm:t>
        <a:bodyPr/>
        <a:lstStyle/>
        <a:p>
          <a:endParaRPr lang="en-US"/>
        </a:p>
      </dgm:t>
    </dgm:pt>
    <dgm:pt modelId="{10A0D850-8A11-4DB7-A2FF-92FAB2627989}" type="sibTrans" cxnId="{960FF5DA-6870-4F16-9FF3-33018243F7F0}">
      <dgm:prSet/>
      <dgm:spPr/>
      <dgm:t>
        <a:bodyPr/>
        <a:lstStyle/>
        <a:p>
          <a:endParaRPr lang="en-US"/>
        </a:p>
      </dgm:t>
    </dgm:pt>
    <dgm:pt modelId="{1523138B-9140-40A4-835D-EC779176B73F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en-US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2016 </a:t>
          </a:r>
          <a:r>
            <a:rPr lang="mn-MN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оны тооллого:</a:t>
          </a:r>
          <a:endParaRPr lang="en-US" sz="2400" b="1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F932EC5-6B53-428F-A511-C068599E5F5F}" type="parTrans" cxnId="{499C5F2A-4C97-480E-BAF8-9B1A471AD433}">
      <dgm:prSet/>
      <dgm:spPr/>
      <dgm:t>
        <a:bodyPr/>
        <a:lstStyle/>
        <a:p>
          <a:endParaRPr lang="en-US"/>
        </a:p>
      </dgm:t>
    </dgm:pt>
    <dgm:pt modelId="{3A34A573-555A-48E2-938F-7EC1603FB2EC}" type="sibTrans" cxnId="{499C5F2A-4C97-480E-BAF8-9B1A471AD433}">
      <dgm:prSet/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F5BF1DBB-039D-4BCF-A443-998168C1890F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ГТЕГ-ын мэдээллийн төв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D25644D-143D-4CA4-A27B-E6D3FE37B552}" type="parTrans" cxnId="{36DEBC06-58B8-4A19-A3F0-4B785B1F104D}">
      <dgm:prSet/>
      <dgm:spPr/>
      <dgm:t>
        <a:bodyPr/>
        <a:lstStyle/>
        <a:p>
          <a:endParaRPr lang="en-US"/>
        </a:p>
      </dgm:t>
    </dgm:pt>
    <dgm:pt modelId="{6B58E607-4781-40F7-B93C-51816054B13D}" type="sibTrans" cxnId="{36DEBC06-58B8-4A19-A3F0-4B785B1F104D}">
      <dgm:prSet/>
      <dgm:spPr/>
      <dgm:t>
        <a:bodyPr/>
        <a:lstStyle/>
        <a:p>
          <a:endParaRPr lang="en-US"/>
        </a:p>
      </dgm:t>
    </dgm:pt>
    <dgm:pt modelId="{A8E26B91-0F30-41CE-910E-5DD17AD13DD6}">
      <dgm:prSet phldrT="[Text]" custT="1"/>
      <dgm:spPr>
        <a:solidFill>
          <a:schemeClr val="bg1"/>
        </a:solidFill>
      </dgm:spPr>
      <dgm:t>
        <a:bodyPr/>
        <a:lstStyle/>
        <a:p>
          <a:pPr algn="ctr"/>
          <a:endParaRPr lang="mn-MN" sz="2000" b="1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algn="l"/>
          <a:r>
            <a:rPr lang="mn-MN" sz="24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Ач холбогдол:</a:t>
          </a:r>
        </a:p>
        <a:p>
          <a:pPr algn="ctr"/>
          <a:r>
            <a:rPr lang="mn-MN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Монгол улсын мэдээллийн нэгдсэн сан:</a:t>
          </a:r>
          <a:endParaRPr lang="en-US" sz="2000" b="1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C9F1E8AC-E7A8-4974-9FD8-C44BC070ACF1}" type="parTrans" cxnId="{BB9FFF4D-0AF3-4CCC-8038-298152B1D906}">
      <dgm:prSet/>
      <dgm:spPr/>
      <dgm:t>
        <a:bodyPr/>
        <a:lstStyle/>
        <a:p>
          <a:endParaRPr lang="en-US"/>
        </a:p>
      </dgm:t>
    </dgm:pt>
    <dgm:pt modelId="{51595D02-81AE-416D-90D7-6071F18B1DA4}" type="sibTrans" cxnId="{BB9FFF4D-0AF3-4CCC-8038-298152B1D906}">
      <dgm:prSet/>
      <dgm:spPr/>
      <dgm:t>
        <a:bodyPr/>
        <a:lstStyle/>
        <a:p>
          <a:endParaRPr lang="en-US"/>
        </a:p>
      </dgm:t>
    </dgm:pt>
    <dgm:pt modelId="{23125F8F-F892-4A67-A6A6-E83C01AE5A26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Хуулийн этгээдийн сан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E00102C-3ACA-4E11-814B-F97274C5DEB2}" type="parTrans" cxnId="{C54D8A19-CE1B-4BEE-8DA0-BFC924D75E65}">
      <dgm:prSet/>
      <dgm:spPr/>
      <dgm:t>
        <a:bodyPr/>
        <a:lstStyle/>
        <a:p>
          <a:endParaRPr lang="en-US"/>
        </a:p>
      </dgm:t>
    </dgm:pt>
    <dgm:pt modelId="{A396F90F-3F1B-45F7-A242-E6F100293844}" type="sibTrans" cxnId="{C54D8A19-CE1B-4BEE-8DA0-BFC924D75E65}">
      <dgm:prSet/>
      <dgm:spPr/>
      <dgm:t>
        <a:bodyPr/>
        <a:lstStyle/>
        <a:p>
          <a:endParaRPr lang="en-US"/>
        </a:p>
      </dgm:t>
    </dgm:pt>
    <dgm:pt modelId="{3F339A83-BCE4-42B4-8237-EDC7451F8879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ААНБ-ын бодит тоо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147B00B-AF30-4044-BDBD-229E75D2D567}" type="sibTrans" cxnId="{0B9452ED-DDED-41A4-8CB9-2FBD61D3D497}">
      <dgm:prSet/>
      <dgm:spPr/>
      <dgm:t>
        <a:bodyPr/>
        <a:lstStyle/>
        <a:p>
          <a:endParaRPr lang="en-US"/>
        </a:p>
      </dgm:t>
    </dgm:pt>
    <dgm:pt modelId="{6AC9D879-9220-4CB1-8374-2BBC39D90624}" type="parTrans" cxnId="{0B9452ED-DDED-41A4-8CB9-2FBD61D3D497}">
      <dgm:prSet/>
      <dgm:spPr/>
      <dgm:t>
        <a:bodyPr/>
        <a:lstStyle/>
        <a:p>
          <a:endParaRPr lang="en-US"/>
        </a:p>
      </dgm:t>
    </dgm:pt>
    <dgm:pt modelId="{D41FF129-59AD-445E-9A33-DAB9B0EFFB56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Эдийн засгийн төлөв байдал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E75AD6B-C5E5-4153-9393-A44F9E1F7D3B}" type="parTrans" cxnId="{B2EB2AD0-0F21-4B3C-A17A-F30C8EDEC1A7}">
      <dgm:prSet/>
      <dgm:spPr/>
      <dgm:t>
        <a:bodyPr/>
        <a:lstStyle/>
        <a:p>
          <a:endParaRPr lang="en-US"/>
        </a:p>
      </dgm:t>
    </dgm:pt>
    <dgm:pt modelId="{89EE06BD-9D95-4117-A64E-7CB551410FDF}" type="sibTrans" cxnId="{B2EB2AD0-0F21-4B3C-A17A-F30C8EDEC1A7}">
      <dgm:prSet/>
      <dgm:spPr/>
      <dgm:t>
        <a:bodyPr/>
        <a:lstStyle/>
        <a:p>
          <a:endParaRPr lang="en-US"/>
        </a:p>
      </dgm:t>
    </dgm:pt>
    <dgm:pt modelId="{74FDA7C0-49E2-4AE1-87AA-4D3C15A543E9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Байршил зэргийг тогтоож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C6B98BC-9033-49F7-AC26-E9ECEC5F121A}" type="parTrans" cxnId="{0DCAF4B7-C861-4A94-AE16-AFFAAA28E963}">
      <dgm:prSet/>
      <dgm:spPr/>
      <dgm:t>
        <a:bodyPr/>
        <a:lstStyle/>
        <a:p>
          <a:endParaRPr lang="en-US"/>
        </a:p>
      </dgm:t>
    </dgm:pt>
    <dgm:pt modelId="{C7C4D689-3B06-4D2F-907F-03DD01A43968}" type="sibTrans" cxnId="{0DCAF4B7-C861-4A94-AE16-AFFAAA28E963}">
      <dgm:prSet/>
      <dgm:spPr/>
      <dgm:t>
        <a:bodyPr/>
        <a:lstStyle/>
        <a:p>
          <a:endParaRPr lang="en-US"/>
        </a:p>
      </dgm:t>
    </dgm:pt>
    <dgm:pt modelId="{C601DC89-C06F-434D-92A0-CC7020C85D10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Бүртгэл, статистикийн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7C8D4D1-561D-4E61-8C05-3719E67359FB}" type="parTrans" cxnId="{0BDBD0B8-3DB8-423A-8875-1149C6483BFC}">
      <dgm:prSet/>
      <dgm:spPr/>
      <dgm:t>
        <a:bodyPr/>
        <a:lstStyle/>
        <a:p>
          <a:endParaRPr lang="en-US"/>
        </a:p>
      </dgm:t>
    </dgm:pt>
    <dgm:pt modelId="{06EB1DC2-0F42-47FD-AF0C-9D77A6D0024B}" type="sibTrans" cxnId="{0BDBD0B8-3DB8-423A-8875-1149C6483BFC}">
      <dgm:prSet/>
      <dgm:spPr/>
      <dgm:t>
        <a:bodyPr/>
        <a:lstStyle/>
        <a:p>
          <a:endParaRPr lang="en-US"/>
        </a:p>
      </dgm:t>
    </dgm:pt>
    <dgm:pt modelId="{5DB8789F-79D1-4351-B0AB-04CDD335DB26}">
      <dgm:prSet phldrT="[Text]" custT="1"/>
      <dgm:spPr>
        <a:solidFill>
          <a:schemeClr val="bg1"/>
        </a:solidFill>
      </dgm:spPr>
      <dgm:t>
        <a:bodyPr/>
        <a:lstStyle/>
        <a:p>
          <a:pPr algn="l"/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AD6350F-C88F-4BEF-9443-0F6327170E93}" type="parTrans" cxnId="{389EB2ED-8A34-490A-BD75-E91631BC9E0B}">
      <dgm:prSet/>
      <dgm:spPr/>
      <dgm:t>
        <a:bodyPr/>
        <a:lstStyle/>
        <a:p>
          <a:endParaRPr lang="en-US"/>
        </a:p>
      </dgm:t>
    </dgm:pt>
    <dgm:pt modelId="{F492720B-7B15-43E1-87EA-EF94ED68D706}" type="sibTrans" cxnId="{389EB2ED-8A34-490A-BD75-E91631BC9E0B}">
      <dgm:prSet/>
      <dgm:spPr/>
      <dgm:t>
        <a:bodyPr/>
        <a:lstStyle/>
        <a:p>
          <a:endParaRPr lang="en-US"/>
        </a:p>
      </dgm:t>
    </dgm:pt>
    <dgm:pt modelId="{347769BD-56C6-44CD-A286-46D36FB9872D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Судалгаа, мэдээлэлд бүрэн ашиглах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09D1D69-7BF7-4F5D-9252-1EEBF292A0FA}" type="parTrans" cxnId="{BC3D1066-D007-4F55-A0AF-FA8C069A8C3D}">
      <dgm:prSet/>
      <dgm:spPr/>
      <dgm:t>
        <a:bodyPr/>
        <a:lstStyle/>
        <a:p>
          <a:endParaRPr lang="en-US"/>
        </a:p>
      </dgm:t>
    </dgm:pt>
    <dgm:pt modelId="{24C60CA3-CDBA-45F1-9122-FE5700673EA2}" type="sibTrans" cxnId="{BC3D1066-D007-4F55-A0AF-FA8C069A8C3D}">
      <dgm:prSet/>
      <dgm:spPr/>
      <dgm:t>
        <a:bodyPr/>
        <a:lstStyle/>
        <a:p>
          <a:endParaRPr lang="en-US"/>
        </a:p>
      </dgm:t>
    </dgm:pt>
    <dgm:pt modelId="{CA49ADA3-89A9-4A4B-A79D-F286A5DF8D21}">
      <dgm:prSet phldrT="[Text]" custT="1"/>
      <dgm:spPr>
        <a:solidFill>
          <a:schemeClr val="bg1"/>
        </a:solidFill>
      </dgm:spPr>
      <dgm:t>
        <a:bodyPr/>
        <a:lstStyle/>
        <a:p>
          <a:pPr algn="l"/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5A44F92-2462-43C4-98EB-475FC40A7623}" type="parTrans" cxnId="{E8ACD3B0-C2E8-4451-859C-92C3AF9C1287}">
      <dgm:prSet/>
      <dgm:spPr/>
      <dgm:t>
        <a:bodyPr/>
        <a:lstStyle/>
        <a:p>
          <a:endParaRPr lang="en-US"/>
        </a:p>
      </dgm:t>
    </dgm:pt>
    <dgm:pt modelId="{53A3CB62-C6E3-42A9-9B36-879E68CFDD54}" type="sibTrans" cxnId="{E8ACD3B0-C2E8-4451-859C-92C3AF9C1287}">
      <dgm:prSet/>
      <dgm:spPr/>
      <dgm:t>
        <a:bodyPr/>
        <a:lstStyle/>
        <a:p>
          <a:endParaRPr lang="en-US"/>
        </a:p>
      </dgm:t>
    </dgm:pt>
    <dgm:pt modelId="{8FAC974A-A013-4C69-B036-62D39BEA9474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УБСЕГ-ын бизнес регистрийн санг уялдуулан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CE08FF5-9A5E-4FE4-9B15-BB256520D762}" type="parTrans" cxnId="{00660915-7841-4D53-9E0A-875941AF3327}">
      <dgm:prSet/>
      <dgm:spPr/>
      <dgm:t>
        <a:bodyPr/>
        <a:lstStyle/>
        <a:p>
          <a:endParaRPr lang="en-US"/>
        </a:p>
      </dgm:t>
    </dgm:pt>
    <dgm:pt modelId="{CC061AD1-2A9A-40A6-929B-C73667A1C7DE}" type="sibTrans" cxnId="{00660915-7841-4D53-9E0A-875941AF3327}">
      <dgm:prSet/>
      <dgm:spPr/>
      <dgm:t>
        <a:bodyPr/>
        <a:lstStyle/>
        <a:p>
          <a:endParaRPr lang="en-US"/>
        </a:p>
      </dgm:t>
    </dgm:pt>
    <dgm:pt modelId="{3B70A581-7037-4E9E-A171-3D5D30926576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Бүртгэлд суурилсан байдлаар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165137E-6898-4688-9698-1C2CB00D0DAD}" type="parTrans" cxnId="{61E99DD2-5CFC-4A31-95FB-6B9BF6210890}">
      <dgm:prSet/>
      <dgm:spPr/>
      <dgm:t>
        <a:bodyPr/>
        <a:lstStyle/>
        <a:p>
          <a:endParaRPr lang="en-US"/>
        </a:p>
      </dgm:t>
    </dgm:pt>
    <dgm:pt modelId="{B769D4AD-EFC9-4F0C-AC48-3978FA35B8B6}" type="sibTrans" cxnId="{61E99DD2-5CFC-4A31-95FB-6B9BF6210890}">
      <dgm:prSet/>
      <dgm:spPr/>
      <dgm:t>
        <a:bodyPr/>
        <a:lstStyle/>
        <a:p>
          <a:endParaRPr lang="en-US"/>
        </a:p>
      </dgm:t>
    </dgm:pt>
    <dgm:pt modelId="{12713A5B-14C8-4CC3-8F5F-2E6032B9544A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Уламжлалт нэлэнхүй ажиглалтын аргыг хослуулна. 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91E0086-39AD-410D-9B48-5A5307512EB1}" type="parTrans" cxnId="{7630958F-AC73-4287-80C7-D35655DFE828}">
      <dgm:prSet/>
      <dgm:spPr/>
      <dgm:t>
        <a:bodyPr/>
        <a:lstStyle/>
        <a:p>
          <a:endParaRPr lang="en-US"/>
        </a:p>
      </dgm:t>
    </dgm:pt>
    <dgm:pt modelId="{99C7E69A-9868-45D3-96C3-6D95174F69A4}" type="sibTrans" cxnId="{7630958F-AC73-4287-80C7-D35655DFE828}">
      <dgm:prSet/>
      <dgm:spPr/>
      <dgm:t>
        <a:bodyPr/>
        <a:lstStyle/>
        <a:p>
          <a:endParaRPr lang="en-US"/>
        </a:p>
      </dgm:t>
    </dgm:pt>
    <dgm:pt modelId="{ACFBE49E-B455-4EFA-8FE0-26577A9238CC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Бизнес регистрийн сан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A46EB0C5-D122-4B66-9D81-4D10067A8517}" type="parTrans" cxnId="{7B3ADBAA-F4C5-4311-92C8-E2B94446D852}">
      <dgm:prSet/>
      <dgm:spPr/>
      <dgm:t>
        <a:bodyPr/>
        <a:lstStyle/>
        <a:p>
          <a:endParaRPr lang="en-US"/>
        </a:p>
      </dgm:t>
    </dgm:pt>
    <dgm:pt modelId="{200E38C0-28F3-4E43-AEB2-ECC1C34DD435}" type="sibTrans" cxnId="{7B3ADBAA-F4C5-4311-92C8-E2B94446D852}">
      <dgm:prSet/>
      <dgm:spPr/>
      <dgm:t>
        <a:bodyPr/>
        <a:lstStyle/>
        <a:p>
          <a:endParaRPr lang="en-US"/>
        </a:p>
      </dgm:t>
    </dgm:pt>
    <dgm:pt modelId="{92D1ADB9-4FD6-47D6-90C8-0DB0C0898516}">
      <dgm:prSet phldrT="[Text]" custT="1"/>
      <dgm:spPr>
        <a:solidFill>
          <a:schemeClr val="bg1"/>
        </a:solidFill>
      </dgm:spPr>
      <dgm:t>
        <a:bodyPr/>
        <a:lstStyle/>
        <a:p>
          <a:pPr algn="l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Төрийн байгууллагын бусад сангуудыг уялдуулах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DC760FF-B5BE-4BC4-A231-F5E8A6EB661D}" type="parTrans" cxnId="{1F430390-8C75-43FA-8DB7-89296803FBAD}">
      <dgm:prSet/>
      <dgm:spPr/>
      <dgm:t>
        <a:bodyPr/>
        <a:lstStyle/>
        <a:p>
          <a:endParaRPr lang="en-US"/>
        </a:p>
      </dgm:t>
    </dgm:pt>
    <dgm:pt modelId="{250E729D-CAEC-41CC-9A19-52A2C10F43B9}" type="sibTrans" cxnId="{1F430390-8C75-43FA-8DB7-89296803FBAD}">
      <dgm:prSet/>
      <dgm:spPr/>
      <dgm:t>
        <a:bodyPr/>
        <a:lstStyle/>
        <a:p>
          <a:endParaRPr lang="en-US"/>
        </a:p>
      </dgm:t>
    </dgm:pt>
    <dgm:pt modelId="{493AA5D0-401D-4081-82D5-4589705C4B1E}" type="pres">
      <dgm:prSet presAssocID="{00ED4678-5BF3-4C21-84C3-E0402B19A5E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F4704E-462C-4CBF-BD78-701866722F18}" type="pres">
      <dgm:prSet presAssocID="{E3D6339C-B70A-4402-8C17-A8725F0E88F9}" presName="composite" presStyleCnt="0"/>
      <dgm:spPr/>
    </dgm:pt>
    <dgm:pt modelId="{E2E56E25-A558-4FD6-8ED9-519357F2F27C}" type="pres">
      <dgm:prSet presAssocID="{E3D6339C-B70A-4402-8C17-A8725F0E88F9}" presName="imagSh" presStyleLbl="bgImgPlace1" presStyleIdx="0" presStyleCnt="3" custScaleX="127385" custScaleY="129952" custLinFactNeighborX="34960" custLinFactNeighborY="-7382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35717F69-C076-41FD-95A7-AE3F7AF33C60}" type="pres">
      <dgm:prSet presAssocID="{E3D6339C-B70A-4402-8C17-A8725F0E88F9}" presName="txNode" presStyleLbl="node1" presStyleIdx="0" presStyleCnt="3" custScaleX="232703" custScaleY="163785" custLinFactNeighborX="30587" custLinFactNeighborY="-26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62766-F6EE-4CFF-940C-57AB2C949A34}" type="pres">
      <dgm:prSet presAssocID="{A39D8F93-B35F-4B85-BC20-D5EB30E3C043}" presName="sibTrans" presStyleLbl="sibTrans2D1" presStyleIdx="0" presStyleCnt="2" custAng="345111" custScaleX="120151" custLinFactNeighborX="58341" custLinFactNeighborY="-50790"/>
      <dgm:spPr/>
      <dgm:t>
        <a:bodyPr/>
        <a:lstStyle/>
        <a:p>
          <a:endParaRPr lang="en-US"/>
        </a:p>
      </dgm:t>
    </dgm:pt>
    <dgm:pt modelId="{941EB07D-6667-4326-97EE-A46AB6B1404B}" type="pres">
      <dgm:prSet presAssocID="{A39D8F93-B35F-4B85-BC20-D5EB30E3C043}" presName="connTx" presStyleLbl="sibTrans2D1" presStyleIdx="0" presStyleCnt="2"/>
      <dgm:spPr/>
      <dgm:t>
        <a:bodyPr/>
        <a:lstStyle/>
        <a:p>
          <a:endParaRPr lang="en-US"/>
        </a:p>
      </dgm:t>
    </dgm:pt>
    <dgm:pt modelId="{1329F844-812D-47E7-ABA6-AF8476B1F30B}" type="pres">
      <dgm:prSet presAssocID="{1523138B-9140-40A4-835D-EC779176B73F}" presName="composite" presStyleCnt="0"/>
      <dgm:spPr/>
    </dgm:pt>
    <dgm:pt modelId="{0C16C4EF-A8ED-46C9-BB3F-4EFE23B8402B}" type="pres">
      <dgm:prSet presAssocID="{1523138B-9140-40A4-835D-EC779176B73F}" presName="imagSh" presStyleLbl="bgImgPlace1" presStyleIdx="1" presStyleCnt="3" custScaleX="133927" custScaleY="140544" custLinFactNeighborX="21402" custLinFactNeighborY="-4828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en-US"/>
        </a:p>
      </dgm:t>
    </dgm:pt>
    <dgm:pt modelId="{047FB484-D209-4910-A240-63FF76C9B1E3}" type="pres">
      <dgm:prSet presAssocID="{1523138B-9140-40A4-835D-EC779176B73F}" presName="txNode" presStyleLbl="node1" presStyleIdx="1" presStyleCnt="3" custScaleX="284066" custScaleY="197512" custLinFactNeighborX="16227" custLinFactNeighborY="29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F158F6-827C-4260-8C08-B849CCC348A0}" type="pres">
      <dgm:prSet presAssocID="{3A34A573-555A-48E2-938F-7EC1603FB2EC}" presName="sibTrans" presStyleLbl="sibTrans2D1" presStyleIdx="1" presStyleCnt="2" custAng="21040741" custLinFactNeighborX="5258" custLinFactNeighborY="-98352"/>
      <dgm:spPr/>
      <dgm:t>
        <a:bodyPr/>
        <a:lstStyle/>
        <a:p>
          <a:endParaRPr lang="en-US"/>
        </a:p>
      </dgm:t>
    </dgm:pt>
    <dgm:pt modelId="{AA127423-6E7C-40EB-AFB0-9659EA8CB020}" type="pres">
      <dgm:prSet presAssocID="{3A34A573-555A-48E2-938F-7EC1603FB2EC}" presName="connTx" presStyleLbl="sibTrans2D1" presStyleIdx="1" presStyleCnt="2"/>
      <dgm:spPr/>
      <dgm:t>
        <a:bodyPr/>
        <a:lstStyle/>
        <a:p>
          <a:endParaRPr lang="en-US"/>
        </a:p>
      </dgm:t>
    </dgm:pt>
    <dgm:pt modelId="{ACFD857E-54AA-4384-9967-E5FA838FE9EB}" type="pres">
      <dgm:prSet presAssocID="{A8E26B91-0F30-41CE-910E-5DD17AD13DD6}" presName="composite" presStyleCnt="0"/>
      <dgm:spPr/>
    </dgm:pt>
    <dgm:pt modelId="{2BF5B660-627F-4983-92C7-C9B34C3CDFB9}" type="pres">
      <dgm:prSet presAssocID="{A8E26B91-0F30-41CE-910E-5DD17AD13DD6}" presName="imagSh" presStyleLbl="bgImgPlace1" presStyleIdx="2" presStyleCnt="3" custScaleX="172199" custScaleY="125216" custLinFactNeighborX="-30001" custLinFactNeighborY="-5116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886927C9-40AB-49F5-84E8-C3982B86275D}" type="pres">
      <dgm:prSet presAssocID="{A8E26B91-0F30-41CE-910E-5DD17AD13DD6}" presName="txNode" presStyleLbl="node1" presStyleIdx="2" presStyleCnt="3" custScaleX="239182" custScaleY="289793" custLinFactNeighborX="246" custLinFactNeighborY="54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CEEE27-F04A-4A0A-B5D4-A7F742655527}" type="presOf" srcId="{74FDA7C0-49E2-4AE1-87AA-4D3C15A543E9}" destId="{35717F69-C076-41FD-95A7-AE3F7AF33C60}" srcOrd="0" destOrd="4" presId="urn:microsoft.com/office/officeart/2005/8/layout/hProcess10"/>
    <dgm:cxn modelId="{BB9FFF4D-0AF3-4CCC-8038-298152B1D906}" srcId="{00ED4678-5BF3-4C21-84C3-E0402B19A5EE}" destId="{A8E26B91-0F30-41CE-910E-5DD17AD13DD6}" srcOrd="2" destOrd="0" parTransId="{C9F1E8AC-E7A8-4974-9FD8-C44BC070ACF1}" sibTransId="{51595D02-81AE-416D-90D7-6071F18B1DA4}"/>
    <dgm:cxn modelId="{1F430390-8C75-43FA-8DB7-89296803FBAD}" srcId="{A8E26B91-0F30-41CE-910E-5DD17AD13DD6}" destId="{92D1ADB9-4FD6-47D6-90C8-0DB0C0898516}" srcOrd="2" destOrd="0" parTransId="{1DC760FF-B5BE-4BC4-A231-F5E8A6EB661D}" sibTransId="{250E729D-CAEC-41CC-9A19-52A2C10F43B9}"/>
    <dgm:cxn modelId="{E8ACD3B0-C2E8-4451-859C-92C3AF9C1287}" srcId="{1523138B-9140-40A4-835D-EC779176B73F}" destId="{CA49ADA3-89A9-4A4B-A79D-F286A5DF8D21}" srcOrd="4" destOrd="0" parTransId="{95A44F92-2462-43C4-98EB-475FC40A7623}" sibTransId="{53A3CB62-C6E3-42A9-9B36-879E68CFDD54}"/>
    <dgm:cxn modelId="{00660915-7841-4D53-9E0A-875941AF3327}" srcId="{1523138B-9140-40A4-835D-EC779176B73F}" destId="{8FAC974A-A013-4C69-B036-62D39BEA9474}" srcOrd="1" destOrd="0" parTransId="{9CE08FF5-9A5E-4FE4-9B15-BB256520D762}" sibTransId="{CC061AD1-2A9A-40A6-929B-C73667A1C7DE}"/>
    <dgm:cxn modelId="{3481498A-696B-4F53-B6CE-5BCC3A0C3DAE}" type="presOf" srcId="{3B70A581-7037-4E9E-A171-3D5D30926576}" destId="{047FB484-D209-4910-A240-63FF76C9B1E3}" srcOrd="0" destOrd="3" presId="urn:microsoft.com/office/officeart/2005/8/layout/hProcess10"/>
    <dgm:cxn modelId="{9986AF22-B4DE-46BA-AA65-9310067173A8}" type="presOf" srcId="{CA49ADA3-89A9-4A4B-A79D-F286A5DF8D21}" destId="{047FB484-D209-4910-A240-63FF76C9B1E3}" srcOrd="0" destOrd="5" presId="urn:microsoft.com/office/officeart/2005/8/layout/hProcess10"/>
    <dgm:cxn modelId="{C54D8A19-CE1B-4BEE-8DA0-BFC924D75E65}" srcId="{A8E26B91-0F30-41CE-910E-5DD17AD13DD6}" destId="{23125F8F-F892-4A67-A6A6-E83C01AE5A26}" srcOrd="0" destOrd="0" parTransId="{0E00102C-3ACA-4E11-814B-F97274C5DEB2}" sibTransId="{A396F90F-3F1B-45F7-A242-E6F100293844}"/>
    <dgm:cxn modelId="{61E99DD2-5CFC-4A31-95FB-6B9BF6210890}" srcId="{1523138B-9140-40A4-835D-EC779176B73F}" destId="{3B70A581-7037-4E9E-A171-3D5D30926576}" srcOrd="2" destOrd="0" parTransId="{7165137E-6898-4688-9698-1C2CB00D0DAD}" sibTransId="{B769D4AD-EFC9-4F0C-AC48-3978FA35B8B6}"/>
    <dgm:cxn modelId="{4A16D271-67DF-4764-863C-AFEDB7BBBCC3}" type="presOf" srcId="{ACFBE49E-B455-4EFA-8FE0-26577A9238CC}" destId="{886927C9-40AB-49F5-84E8-C3982B86275D}" srcOrd="0" destOrd="2" presId="urn:microsoft.com/office/officeart/2005/8/layout/hProcess10"/>
    <dgm:cxn modelId="{C453C5E5-C557-4532-833C-C1BD3ACF686B}" type="presOf" srcId="{D41FF129-59AD-445E-9A33-DAB9B0EFFB56}" destId="{35717F69-C076-41FD-95A7-AE3F7AF33C60}" srcOrd="0" destOrd="3" presId="urn:microsoft.com/office/officeart/2005/8/layout/hProcess10"/>
    <dgm:cxn modelId="{0B9452ED-DDED-41A4-8CB9-2FBD61D3D497}" srcId="{E3D6339C-B70A-4402-8C17-A8725F0E88F9}" destId="{3F339A83-BCE4-42B4-8237-EDC7451F8879}" srcOrd="0" destOrd="0" parTransId="{6AC9D879-9220-4CB1-8374-2BBC39D90624}" sibTransId="{7147B00B-AF30-4044-BDBD-229E75D2D567}"/>
    <dgm:cxn modelId="{5B4DF6BF-91FE-4EAB-A169-26F37C0E2138}" type="presOf" srcId="{C601DC89-C06F-434D-92A0-CC7020C85D10}" destId="{35717F69-C076-41FD-95A7-AE3F7AF33C60}" srcOrd="0" destOrd="5" presId="urn:microsoft.com/office/officeart/2005/8/layout/hProcess10"/>
    <dgm:cxn modelId="{BC3D1066-D007-4F55-A0AF-FA8C069A8C3D}" srcId="{E3D6339C-B70A-4402-8C17-A8725F0E88F9}" destId="{347769BD-56C6-44CD-A286-46D36FB9872D}" srcOrd="5" destOrd="0" parTransId="{509D1D69-7BF7-4F5D-9252-1EEBF292A0FA}" sibTransId="{24C60CA3-CDBA-45F1-9122-FE5700673EA2}"/>
    <dgm:cxn modelId="{2CA0B61B-0A23-4712-BEB1-422FE14CC558}" type="presOf" srcId="{92D1ADB9-4FD6-47D6-90C8-0DB0C0898516}" destId="{886927C9-40AB-49F5-84E8-C3982B86275D}" srcOrd="0" destOrd="3" presId="urn:microsoft.com/office/officeart/2005/8/layout/hProcess10"/>
    <dgm:cxn modelId="{E3334045-2633-49C1-8333-6F34D673F995}" type="presOf" srcId="{A39D8F93-B35F-4B85-BC20-D5EB30E3C043}" destId="{3B562766-F6EE-4CFF-940C-57AB2C949A34}" srcOrd="0" destOrd="0" presId="urn:microsoft.com/office/officeart/2005/8/layout/hProcess10"/>
    <dgm:cxn modelId="{79AC8EE5-F8AA-44F6-9400-ADD7E87CEBE0}" type="presOf" srcId="{F5BF1DBB-039D-4BCF-A443-998168C1890F}" destId="{047FB484-D209-4910-A240-63FF76C9B1E3}" srcOrd="0" destOrd="1" presId="urn:microsoft.com/office/officeart/2005/8/layout/hProcess10"/>
    <dgm:cxn modelId="{499C5F2A-4C97-480E-BAF8-9B1A471AD433}" srcId="{00ED4678-5BF3-4C21-84C3-E0402B19A5EE}" destId="{1523138B-9140-40A4-835D-EC779176B73F}" srcOrd="1" destOrd="0" parTransId="{DF932EC5-6B53-428F-A511-C068599E5F5F}" sibTransId="{3A34A573-555A-48E2-938F-7EC1603FB2EC}"/>
    <dgm:cxn modelId="{8B2EF6CE-608E-4DA6-B575-840BD9B80A5D}" srcId="{00ED4678-5BF3-4C21-84C3-E0402B19A5EE}" destId="{E3D6339C-B70A-4402-8C17-A8725F0E88F9}" srcOrd="0" destOrd="0" parTransId="{82A13623-902B-4AD5-B61D-E7CB3A84A1E5}" sibTransId="{A39D8F93-B35F-4B85-BC20-D5EB30E3C043}"/>
    <dgm:cxn modelId="{D102632D-F228-44DA-BB18-BCB6234A279F}" type="presOf" srcId="{A39D8F93-B35F-4B85-BC20-D5EB30E3C043}" destId="{941EB07D-6667-4326-97EE-A46AB6B1404B}" srcOrd="1" destOrd="0" presId="urn:microsoft.com/office/officeart/2005/8/layout/hProcess10"/>
    <dgm:cxn modelId="{BC5640AE-2197-4326-8ECB-BC69EE2481F9}" type="presOf" srcId="{3A34A573-555A-48E2-938F-7EC1603FB2EC}" destId="{AA127423-6E7C-40EB-AFB0-9659EA8CB020}" srcOrd="1" destOrd="0" presId="urn:microsoft.com/office/officeart/2005/8/layout/hProcess10"/>
    <dgm:cxn modelId="{36DEBC06-58B8-4A19-A3F0-4B785B1F104D}" srcId="{1523138B-9140-40A4-835D-EC779176B73F}" destId="{F5BF1DBB-039D-4BCF-A443-998168C1890F}" srcOrd="0" destOrd="0" parTransId="{4D25644D-143D-4CA4-A27B-E6D3FE37B552}" sibTransId="{6B58E607-4781-40F7-B93C-51816054B13D}"/>
    <dgm:cxn modelId="{08C04FD1-D94F-4368-8CAC-A312380584F5}" type="presOf" srcId="{3F339A83-BCE4-42B4-8237-EDC7451F8879}" destId="{35717F69-C076-41FD-95A7-AE3F7AF33C60}" srcOrd="0" destOrd="1" presId="urn:microsoft.com/office/officeart/2005/8/layout/hProcess10"/>
    <dgm:cxn modelId="{885E650F-7E45-4EBF-AF30-6ADF7351E2DE}" type="presOf" srcId="{8FAC974A-A013-4C69-B036-62D39BEA9474}" destId="{047FB484-D209-4910-A240-63FF76C9B1E3}" srcOrd="0" destOrd="2" presId="urn:microsoft.com/office/officeart/2005/8/layout/hProcess10"/>
    <dgm:cxn modelId="{6BD14DB7-CDC3-4BB9-A75B-AAC2B18D219F}" type="presOf" srcId="{12713A5B-14C8-4CC3-8F5F-2E6032B9544A}" destId="{047FB484-D209-4910-A240-63FF76C9B1E3}" srcOrd="0" destOrd="4" presId="urn:microsoft.com/office/officeart/2005/8/layout/hProcess10"/>
    <dgm:cxn modelId="{0DCAF4B7-C861-4A94-AE16-AFFAAA28E963}" srcId="{E3D6339C-B70A-4402-8C17-A8725F0E88F9}" destId="{74FDA7C0-49E2-4AE1-87AA-4D3C15A543E9}" srcOrd="3" destOrd="0" parTransId="{9C6B98BC-9033-49F7-AC26-E9ECEC5F121A}" sibTransId="{C7C4D689-3B06-4D2F-907F-03DD01A43968}"/>
    <dgm:cxn modelId="{923E2C8E-CF56-4597-B5E0-338E57B38430}" type="presOf" srcId="{1523138B-9140-40A4-835D-EC779176B73F}" destId="{047FB484-D209-4910-A240-63FF76C9B1E3}" srcOrd="0" destOrd="0" presId="urn:microsoft.com/office/officeart/2005/8/layout/hProcess10"/>
    <dgm:cxn modelId="{389EB2ED-8A34-490A-BD75-E91631BC9E0B}" srcId="{E3D6339C-B70A-4402-8C17-A8725F0E88F9}" destId="{5DB8789F-79D1-4351-B0AB-04CDD335DB26}" srcOrd="6" destOrd="0" parTransId="{0AD6350F-C88F-4BEF-9443-0F6327170E93}" sibTransId="{F492720B-7B15-43E1-87EA-EF94ED68D706}"/>
    <dgm:cxn modelId="{7D778FC8-C503-4EAF-9505-373EE530C900}" type="presOf" srcId="{23125F8F-F892-4A67-A6A6-E83C01AE5A26}" destId="{886927C9-40AB-49F5-84E8-C3982B86275D}" srcOrd="0" destOrd="1" presId="urn:microsoft.com/office/officeart/2005/8/layout/hProcess10"/>
    <dgm:cxn modelId="{6DCB23C5-665D-40D8-B225-C8E097070C38}" type="presOf" srcId="{F0DA5B6A-6A8E-45A5-9093-CF0C5C00FA6D}" destId="{35717F69-C076-41FD-95A7-AE3F7AF33C60}" srcOrd="0" destOrd="2" presId="urn:microsoft.com/office/officeart/2005/8/layout/hProcess10"/>
    <dgm:cxn modelId="{AEC6CB0A-E777-449A-A3E9-4A36545CA652}" type="presOf" srcId="{347769BD-56C6-44CD-A286-46D36FB9872D}" destId="{35717F69-C076-41FD-95A7-AE3F7AF33C60}" srcOrd="0" destOrd="6" presId="urn:microsoft.com/office/officeart/2005/8/layout/hProcess10"/>
    <dgm:cxn modelId="{960FF5DA-6870-4F16-9FF3-33018243F7F0}" srcId="{E3D6339C-B70A-4402-8C17-A8725F0E88F9}" destId="{F0DA5B6A-6A8E-45A5-9093-CF0C5C00FA6D}" srcOrd="1" destOrd="0" parTransId="{9060E867-EEC2-42B6-9657-C5D24E977D56}" sibTransId="{10A0D850-8A11-4DB7-A2FF-92FAB2627989}"/>
    <dgm:cxn modelId="{6F937613-85FA-484D-AC85-664F0B34A23A}" type="presOf" srcId="{A8E26B91-0F30-41CE-910E-5DD17AD13DD6}" destId="{886927C9-40AB-49F5-84E8-C3982B86275D}" srcOrd="0" destOrd="0" presId="urn:microsoft.com/office/officeart/2005/8/layout/hProcess10"/>
    <dgm:cxn modelId="{6582108B-C47E-4119-B40D-1F250B248106}" type="presOf" srcId="{3A34A573-555A-48E2-938F-7EC1603FB2EC}" destId="{0CF158F6-827C-4260-8C08-B849CCC348A0}" srcOrd="0" destOrd="0" presId="urn:microsoft.com/office/officeart/2005/8/layout/hProcess10"/>
    <dgm:cxn modelId="{96DC19BF-A7D7-48DF-B753-0093FB24045B}" type="presOf" srcId="{5DB8789F-79D1-4351-B0AB-04CDD335DB26}" destId="{35717F69-C076-41FD-95A7-AE3F7AF33C60}" srcOrd="0" destOrd="7" presId="urn:microsoft.com/office/officeart/2005/8/layout/hProcess10"/>
    <dgm:cxn modelId="{7630958F-AC73-4287-80C7-D35655DFE828}" srcId="{1523138B-9140-40A4-835D-EC779176B73F}" destId="{12713A5B-14C8-4CC3-8F5F-2E6032B9544A}" srcOrd="3" destOrd="0" parTransId="{491E0086-39AD-410D-9B48-5A5307512EB1}" sibTransId="{99C7E69A-9868-45D3-96C3-6D95174F69A4}"/>
    <dgm:cxn modelId="{B2EB2AD0-0F21-4B3C-A17A-F30C8EDEC1A7}" srcId="{E3D6339C-B70A-4402-8C17-A8725F0E88F9}" destId="{D41FF129-59AD-445E-9A33-DAB9B0EFFB56}" srcOrd="2" destOrd="0" parTransId="{5E75AD6B-C5E5-4153-9393-A44F9E1F7D3B}" sibTransId="{89EE06BD-9D95-4117-A64E-7CB551410FDF}"/>
    <dgm:cxn modelId="{0BDBD0B8-3DB8-423A-8875-1149C6483BFC}" srcId="{E3D6339C-B70A-4402-8C17-A8725F0E88F9}" destId="{C601DC89-C06F-434D-92A0-CC7020C85D10}" srcOrd="4" destOrd="0" parTransId="{07C8D4D1-561D-4E61-8C05-3719E67359FB}" sibTransId="{06EB1DC2-0F42-47FD-AF0C-9D77A6D0024B}"/>
    <dgm:cxn modelId="{3CB94939-6025-4329-A162-2A12007645E7}" type="presOf" srcId="{E3D6339C-B70A-4402-8C17-A8725F0E88F9}" destId="{35717F69-C076-41FD-95A7-AE3F7AF33C60}" srcOrd="0" destOrd="0" presId="urn:microsoft.com/office/officeart/2005/8/layout/hProcess10"/>
    <dgm:cxn modelId="{7B3ADBAA-F4C5-4311-92C8-E2B94446D852}" srcId="{A8E26B91-0F30-41CE-910E-5DD17AD13DD6}" destId="{ACFBE49E-B455-4EFA-8FE0-26577A9238CC}" srcOrd="1" destOrd="0" parTransId="{A46EB0C5-D122-4B66-9D81-4D10067A8517}" sibTransId="{200E38C0-28F3-4E43-AEB2-ECC1C34DD435}"/>
    <dgm:cxn modelId="{004C8F9A-DB23-40DC-A4B7-E0162E467CE0}" type="presOf" srcId="{00ED4678-5BF3-4C21-84C3-E0402B19A5EE}" destId="{493AA5D0-401D-4081-82D5-4589705C4B1E}" srcOrd="0" destOrd="0" presId="urn:microsoft.com/office/officeart/2005/8/layout/hProcess10"/>
    <dgm:cxn modelId="{A1535AD5-972B-4890-A288-955EE7D250AB}" type="presParOf" srcId="{493AA5D0-401D-4081-82D5-4589705C4B1E}" destId="{C8F4704E-462C-4CBF-BD78-701866722F18}" srcOrd="0" destOrd="0" presId="urn:microsoft.com/office/officeart/2005/8/layout/hProcess10"/>
    <dgm:cxn modelId="{B19039A8-99AE-4639-9B83-5A160CD8D6C1}" type="presParOf" srcId="{C8F4704E-462C-4CBF-BD78-701866722F18}" destId="{E2E56E25-A558-4FD6-8ED9-519357F2F27C}" srcOrd="0" destOrd="0" presId="urn:microsoft.com/office/officeart/2005/8/layout/hProcess10"/>
    <dgm:cxn modelId="{1A21F0C2-B230-4182-B4FD-4D3BFD837A94}" type="presParOf" srcId="{C8F4704E-462C-4CBF-BD78-701866722F18}" destId="{35717F69-C076-41FD-95A7-AE3F7AF33C60}" srcOrd="1" destOrd="0" presId="urn:microsoft.com/office/officeart/2005/8/layout/hProcess10"/>
    <dgm:cxn modelId="{FB4C7A72-DE87-4CBD-926F-0B4A9D453CFE}" type="presParOf" srcId="{493AA5D0-401D-4081-82D5-4589705C4B1E}" destId="{3B562766-F6EE-4CFF-940C-57AB2C949A34}" srcOrd="1" destOrd="0" presId="urn:microsoft.com/office/officeart/2005/8/layout/hProcess10"/>
    <dgm:cxn modelId="{5DDF7C4E-91F3-4151-B159-40795DABDDDC}" type="presParOf" srcId="{3B562766-F6EE-4CFF-940C-57AB2C949A34}" destId="{941EB07D-6667-4326-97EE-A46AB6B1404B}" srcOrd="0" destOrd="0" presId="urn:microsoft.com/office/officeart/2005/8/layout/hProcess10"/>
    <dgm:cxn modelId="{083F2339-5288-4BAF-8C03-331D7473AA5D}" type="presParOf" srcId="{493AA5D0-401D-4081-82D5-4589705C4B1E}" destId="{1329F844-812D-47E7-ABA6-AF8476B1F30B}" srcOrd="2" destOrd="0" presId="urn:microsoft.com/office/officeart/2005/8/layout/hProcess10"/>
    <dgm:cxn modelId="{358B3FAD-C130-4AF0-AEE8-E1E9746C7220}" type="presParOf" srcId="{1329F844-812D-47E7-ABA6-AF8476B1F30B}" destId="{0C16C4EF-A8ED-46C9-BB3F-4EFE23B8402B}" srcOrd="0" destOrd="0" presId="urn:microsoft.com/office/officeart/2005/8/layout/hProcess10"/>
    <dgm:cxn modelId="{0E50F03E-8824-4236-B9F4-D4115A1120C3}" type="presParOf" srcId="{1329F844-812D-47E7-ABA6-AF8476B1F30B}" destId="{047FB484-D209-4910-A240-63FF76C9B1E3}" srcOrd="1" destOrd="0" presId="urn:microsoft.com/office/officeart/2005/8/layout/hProcess10"/>
    <dgm:cxn modelId="{15305534-EE4D-4BE8-A2A2-E7694ED56986}" type="presParOf" srcId="{493AA5D0-401D-4081-82D5-4589705C4B1E}" destId="{0CF158F6-827C-4260-8C08-B849CCC348A0}" srcOrd="3" destOrd="0" presId="urn:microsoft.com/office/officeart/2005/8/layout/hProcess10"/>
    <dgm:cxn modelId="{22DC389E-541C-43CA-A35B-014B159B6592}" type="presParOf" srcId="{0CF158F6-827C-4260-8C08-B849CCC348A0}" destId="{AA127423-6E7C-40EB-AFB0-9659EA8CB020}" srcOrd="0" destOrd="0" presId="urn:microsoft.com/office/officeart/2005/8/layout/hProcess10"/>
    <dgm:cxn modelId="{9EB54709-386D-4028-AE14-E62FDB8DAB34}" type="presParOf" srcId="{493AA5D0-401D-4081-82D5-4589705C4B1E}" destId="{ACFD857E-54AA-4384-9967-E5FA838FE9EB}" srcOrd="4" destOrd="0" presId="urn:microsoft.com/office/officeart/2005/8/layout/hProcess10"/>
    <dgm:cxn modelId="{A2E8CC0E-F88F-4ADA-BD27-875410EC2E8F}" type="presParOf" srcId="{ACFD857E-54AA-4384-9967-E5FA838FE9EB}" destId="{2BF5B660-627F-4983-92C7-C9B34C3CDFB9}" srcOrd="0" destOrd="0" presId="urn:microsoft.com/office/officeart/2005/8/layout/hProcess10"/>
    <dgm:cxn modelId="{581C48A0-78EC-403E-8494-A367882C3C87}" type="presParOf" srcId="{ACFD857E-54AA-4384-9967-E5FA838FE9EB}" destId="{886927C9-40AB-49F5-84E8-C3982B86275D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6457FB-E14B-4B6E-A385-E976ACBBE858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783D4E-5000-4362-837E-C8B3EE10950B}">
      <dgm:prSet phldrT="[Text]"/>
      <dgm:spPr/>
      <dgm:t>
        <a:bodyPr/>
        <a:lstStyle/>
        <a:p>
          <a:pPr algn="ctr"/>
          <a:r>
            <a:rPr lang="mn-MN" dirty="0" smtClean="0">
              <a:latin typeface="Arial" pitchFamily="34" charset="0"/>
              <a:cs typeface="Arial" pitchFamily="34" charset="0"/>
            </a:rPr>
            <a:t>Аймгийн Зааг даргын орлогчоор ахлуулсан ажлын хэсэг байгуулагдсан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C79B8BC0-D0C9-4CFF-BCF0-142F52440F3C}" type="sibTrans" cxnId="{03E14379-2B1F-4D09-84D9-F60FF6F93CAF}">
      <dgm:prSet/>
      <dgm:spPr/>
      <dgm:t>
        <a:bodyPr/>
        <a:lstStyle/>
        <a:p>
          <a:endParaRPr lang="en-US"/>
        </a:p>
      </dgm:t>
    </dgm:pt>
    <dgm:pt modelId="{93942228-808B-4224-B2AB-BEA6BCAF07B8}" type="parTrans" cxnId="{03E14379-2B1F-4D09-84D9-F60FF6F93CAF}">
      <dgm:prSet/>
      <dgm:spPr/>
      <dgm:t>
        <a:bodyPr/>
        <a:lstStyle/>
        <a:p>
          <a:endParaRPr lang="en-US"/>
        </a:p>
      </dgm:t>
    </dgm:pt>
    <dgm:pt modelId="{3BA63B2E-A2D5-4E93-8144-DFB0F6ADA683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mn-MN" sz="160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Ажлын хэсэг хэсэг хурал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3BBF903-0953-4C4D-AE30-55DFF746E49F}" type="sibTrans" cxnId="{846E03DA-71A0-4BE4-B586-E6833B0A5414}">
      <dgm:prSet/>
      <dgm:spPr/>
      <dgm:t>
        <a:bodyPr/>
        <a:lstStyle/>
        <a:p>
          <a:endParaRPr lang="en-US"/>
        </a:p>
      </dgm:t>
    </dgm:pt>
    <dgm:pt modelId="{0D4A7221-0715-4588-8B48-D170611EF120}" type="parTrans" cxnId="{846E03DA-71A0-4BE4-B586-E6833B0A5414}">
      <dgm:prSet/>
      <dgm:spPr/>
      <dgm:t>
        <a:bodyPr/>
        <a:lstStyle/>
        <a:p>
          <a:endParaRPr lang="en-US"/>
        </a:p>
      </dgm:t>
    </dgm:pt>
    <dgm:pt modelId="{E256C32D-C385-40D1-8269-CE946C079BF2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mn-MN" sz="160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Бүх сумдад удирдамж чиглэлийг хүргүүлсэн.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F3A7FC8-FB9F-41EB-8828-67D7773DF188}" type="sibTrans" cxnId="{760BD6D2-A644-49DD-A13C-6244F804511C}">
      <dgm:prSet/>
      <dgm:spPr/>
      <dgm:t>
        <a:bodyPr/>
        <a:lstStyle/>
        <a:p>
          <a:endParaRPr lang="en-US"/>
        </a:p>
      </dgm:t>
    </dgm:pt>
    <dgm:pt modelId="{FB6BE027-D05D-4068-A28C-BA3435ACECFD}" type="parTrans" cxnId="{760BD6D2-A644-49DD-A13C-6244F804511C}">
      <dgm:prSet/>
      <dgm:spPr/>
      <dgm:t>
        <a:bodyPr/>
        <a:lstStyle/>
        <a:p>
          <a:endParaRPr lang="en-US"/>
        </a:p>
      </dgm:t>
    </dgm:pt>
    <dgm:pt modelId="{D3D51937-1343-4B6C-890F-AC84DC90BE21}">
      <dgm:prSet phldrT="[Text]"/>
      <dgm:spPr/>
      <dgm:t>
        <a:bodyPr/>
        <a:lstStyle/>
        <a:p>
          <a:pPr algn="ctr"/>
          <a:r>
            <a:rPr lang="mn-MN" dirty="0" smtClean="0">
              <a:latin typeface="Arial" pitchFamily="34" charset="0"/>
              <a:cs typeface="Arial" pitchFamily="34" charset="0"/>
            </a:rPr>
            <a:t>Шалгач, тоологч нарыг бэлтгэх сургалтыг зохион байгуулсан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F8B4FD2-7589-43EA-A56B-579A6379F115}" type="sibTrans" cxnId="{48FE8FE2-A17A-41E3-9C4F-8C4C8B32D36D}">
      <dgm:prSet/>
      <dgm:spPr/>
      <dgm:t>
        <a:bodyPr/>
        <a:lstStyle/>
        <a:p>
          <a:endParaRPr lang="en-US"/>
        </a:p>
      </dgm:t>
    </dgm:pt>
    <dgm:pt modelId="{B1F4D54D-5C29-48F6-9A52-03EE78F05F00}" type="parTrans" cxnId="{48FE8FE2-A17A-41E3-9C4F-8C4C8B32D36D}">
      <dgm:prSet/>
      <dgm:spPr/>
      <dgm:t>
        <a:bodyPr/>
        <a:lstStyle/>
        <a:p>
          <a:endParaRPr lang="en-US"/>
        </a:p>
      </dgm:t>
    </dgm:pt>
    <dgm:pt modelId="{6B4CC2E5-FA8C-41AD-BACE-3E9874CF7E58}">
      <dgm:prSet phldrT="[Text]" custT="1"/>
      <dgm:spPr>
        <a:solidFill>
          <a:schemeClr val="bg1"/>
        </a:solidFill>
      </dgm:spPr>
      <dgm:t>
        <a:bodyPr/>
        <a:lstStyle/>
        <a:p>
          <a:pPr algn="just"/>
          <a:r>
            <a:rPr lang="mn-MN" sz="16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Шалгагч, тоологчийг бэлтгэх сургалтыг Булган суманд 3-р сарын 29 нд зохион байгуулсан</a:t>
          </a:r>
          <a:endParaRPr lang="en-US" sz="16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1CD9805-F860-4910-8F9F-F1DBF6A1C2F5}" type="sibTrans" cxnId="{206121C9-DD5C-4F5C-80AC-E8119F354564}">
      <dgm:prSet/>
      <dgm:spPr/>
      <dgm:t>
        <a:bodyPr/>
        <a:lstStyle/>
        <a:p>
          <a:endParaRPr lang="en-US"/>
        </a:p>
      </dgm:t>
    </dgm:pt>
    <dgm:pt modelId="{2805D9BD-86D9-4071-BF90-0280AE959CE4}" type="parTrans" cxnId="{206121C9-DD5C-4F5C-80AC-E8119F354564}">
      <dgm:prSet/>
      <dgm:spPr/>
      <dgm:t>
        <a:bodyPr/>
        <a:lstStyle/>
        <a:p>
          <a:endParaRPr lang="en-US"/>
        </a:p>
      </dgm:t>
    </dgm:pt>
    <dgm:pt modelId="{AE9552D8-9470-43A8-9F88-B982F5EDE4D1}">
      <dgm:prSet phldrT="[Text]"/>
      <dgm:spPr/>
      <dgm:t>
        <a:bodyPr/>
        <a:lstStyle/>
        <a:p>
          <a:pPr algn="ctr"/>
          <a:r>
            <a:rPr lang="mn-MN" dirty="0" smtClean="0">
              <a:latin typeface="Arial" pitchFamily="34" charset="0"/>
              <a:cs typeface="Arial" pitchFamily="34" charset="0"/>
            </a:rPr>
            <a:t>Тооллогын явц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ACA4B5AF-2E11-41E7-922B-043F6F4E3DF4}" type="sibTrans" cxnId="{3E9F16A9-9BE0-4042-B759-07B2C8B9C147}">
      <dgm:prSet/>
      <dgm:spPr/>
      <dgm:t>
        <a:bodyPr/>
        <a:lstStyle/>
        <a:p>
          <a:endParaRPr lang="en-US"/>
        </a:p>
      </dgm:t>
    </dgm:pt>
    <dgm:pt modelId="{0E849A83-9F47-4E84-9985-E17258EA2BDA}" type="parTrans" cxnId="{3E9F16A9-9BE0-4042-B759-07B2C8B9C147}">
      <dgm:prSet/>
      <dgm:spPr/>
      <dgm:t>
        <a:bodyPr/>
        <a:lstStyle/>
        <a:p>
          <a:endParaRPr lang="en-US"/>
        </a:p>
      </dgm:t>
    </dgm:pt>
    <dgm:pt modelId="{3AC4C03C-B677-42C2-9F05-EDAFEBAAFBD6}" type="pres">
      <dgm:prSet presAssocID="{506457FB-E14B-4B6E-A385-E976ACBBE858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1FD8C3-935E-40EF-AA0D-96BB530B3824}" type="pres">
      <dgm:prSet presAssocID="{8B783D4E-5000-4362-837E-C8B3EE10950B}" presName="compositeNode" presStyleCnt="0">
        <dgm:presLayoutVars>
          <dgm:bulletEnabled val="1"/>
        </dgm:presLayoutVars>
      </dgm:prSet>
      <dgm:spPr/>
    </dgm:pt>
    <dgm:pt modelId="{4D021124-4C1E-4324-86CE-58835349428F}" type="pres">
      <dgm:prSet presAssocID="{8B783D4E-5000-4362-837E-C8B3EE10950B}" presName="image" presStyleLbl="fgImgPlace1" presStyleIdx="0" presStyleCnt="3" custAng="10800000" custScaleX="228012" custScaleY="309374" custLinFactNeighborX="98361" custLinFactNeighborY="4243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AB85C90-DC8A-48BB-B092-66EC89BE4C62}" type="pres">
      <dgm:prSet presAssocID="{8B783D4E-5000-4362-837E-C8B3EE10950B}" presName="childNode" presStyleLbl="node1" presStyleIdx="0" presStyleCnt="3" custScaleX="109392" custScaleY="48565" custLinFactNeighborX="4501" custLinFactNeighborY="12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A4B1B-9B9F-44EC-82ED-EBE1D9B3136A}" type="pres">
      <dgm:prSet presAssocID="{8B783D4E-5000-4362-837E-C8B3EE10950B}" presName="parentNode" presStyleLbl="revTx" presStyleIdx="0" presStyleCnt="3" custScaleX="147379" custLinFactNeighborX="-57252" custLinFactNeighborY="-1630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A4EC83-9C24-4AF8-B6DB-704E9008F880}" type="pres">
      <dgm:prSet presAssocID="{C79B8BC0-D0C9-4CFF-BCF0-142F52440F3C}" presName="sibTrans" presStyleCnt="0"/>
      <dgm:spPr/>
    </dgm:pt>
    <dgm:pt modelId="{39B69257-39A2-44EA-8DB9-050C93E6B2F4}" type="pres">
      <dgm:prSet presAssocID="{D3D51937-1343-4B6C-890F-AC84DC90BE21}" presName="compositeNode" presStyleCnt="0">
        <dgm:presLayoutVars>
          <dgm:bulletEnabled val="1"/>
        </dgm:presLayoutVars>
      </dgm:prSet>
      <dgm:spPr/>
    </dgm:pt>
    <dgm:pt modelId="{819AE887-DF8A-4D66-85B5-CD1D6A0621DF}" type="pres">
      <dgm:prSet presAssocID="{D3D51937-1343-4B6C-890F-AC84DC90BE21}" presName="image" presStyleLbl="fgImgPlace1" presStyleIdx="1" presStyleCnt="3" custScaleX="258233" custScaleY="186898" custLinFactNeighborX="56279" custLinFactNeighborY="6497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C632C57A-46EB-46B3-B886-C4A432F04115}" type="pres">
      <dgm:prSet presAssocID="{D3D51937-1343-4B6C-890F-AC84DC90BE21}" presName="childNode" presStyleLbl="node1" presStyleIdx="1" presStyleCnt="3" custScaleX="129583" custScaleY="55174" custLinFactNeighborX="-15563" custLinFactNeighborY="20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E29EB-DA51-4E42-9461-00FB51899C8B}" type="pres">
      <dgm:prSet presAssocID="{D3D51937-1343-4B6C-890F-AC84DC90BE21}" presName="parentNode" presStyleLbl="revTx" presStyleIdx="1" presStyleCnt="3" custScaleX="141209" custLinFactX="-90887" custLinFactNeighborX="-100000" custLinFactNeighborY="-485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71081-4E72-4613-AB49-8CBF164B08FA}" type="pres">
      <dgm:prSet presAssocID="{6F8B4FD2-7589-43EA-A56B-579A6379F115}" presName="sibTrans" presStyleCnt="0"/>
      <dgm:spPr/>
    </dgm:pt>
    <dgm:pt modelId="{BAAC4274-67BC-4B4C-96D6-665B747D3418}" type="pres">
      <dgm:prSet presAssocID="{AE9552D8-9470-43A8-9F88-B982F5EDE4D1}" presName="compositeNode" presStyleCnt="0">
        <dgm:presLayoutVars>
          <dgm:bulletEnabled val="1"/>
        </dgm:presLayoutVars>
      </dgm:prSet>
      <dgm:spPr/>
    </dgm:pt>
    <dgm:pt modelId="{694B0C59-CA7B-4888-9D8B-9CA4905FBE86}" type="pres">
      <dgm:prSet presAssocID="{AE9552D8-9470-43A8-9F88-B982F5EDE4D1}" presName="image" presStyleLbl="fgImgPlace1" presStyleIdx="2" presStyleCnt="3" custLinFactNeighborX="-41892" custLinFactNeighborY="606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E36C4793-6F7F-4E15-AFC0-93529240661A}" type="pres">
      <dgm:prSet presAssocID="{AE9552D8-9470-43A8-9F88-B982F5EDE4D1}" presName="childNode" presStyleLbl="node1" presStyleIdx="2" presStyleCnt="3" custFlipHor="1" custScaleX="2990" custScaleY="2591">
        <dgm:presLayoutVars>
          <dgm:bulletEnabled val="1"/>
        </dgm:presLayoutVars>
      </dgm:prSet>
      <dgm:spPr>
        <a:solidFill>
          <a:schemeClr val="bg1"/>
        </a:solidFill>
      </dgm:spPr>
      <dgm:t>
        <a:bodyPr/>
        <a:lstStyle/>
        <a:p>
          <a:endParaRPr lang="en-US"/>
        </a:p>
      </dgm:t>
    </dgm:pt>
    <dgm:pt modelId="{440E93AE-CA31-4029-971B-90E6DEB4B656}" type="pres">
      <dgm:prSet presAssocID="{AE9552D8-9470-43A8-9F88-B982F5EDE4D1}" presName="parentNode" presStyleLbl="revTx" presStyleIdx="2" presStyleCnt="3" custScaleY="76229" custLinFactX="-88958" custLinFactNeighborX="-100000" custLinFactNeighborY="16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0BD6D2-A644-49DD-A13C-6244F804511C}" srcId="{8B783D4E-5000-4362-837E-C8B3EE10950B}" destId="{E256C32D-C385-40D1-8269-CE946C079BF2}" srcOrd="0" destOrd="0" parTransId="{FB6BE027-D05D-4068-A28C-BA3435ACECFD}" sibTransId="{0F3A7FC8-FB9F-41EB-8828-67D7773DF188}"/>
    <dgm:cxn modelId="{03E14379-2B1F-4D09-84D9-F60FF6F93CAF}" srcId="{506457FB-E14B-4B6E-A385-E976ACBBE858}" destId="{8B783D4E-5000-4362-837E-C8B3EE10950B}" srcOrd="0" destOrd="0" parTransId="{93942228-808B-4224-B2AB-BEA6BCAF07B8}" sibTransId="{C79B8BC0-D0C9-4CFF-BCF0-142F52440F3C}"/>
    <dgm:cxn modelId="{3E9F16A9-9BE0-4042-B759-07B2C8B9C147}" srcId="{506457FB-E14B-4B6E-A385-E976ACBBE858}" destId="{AE9552D8-9470-43A8-9F88-B982F5EDE4D1}" srcOrd="2" destOrd="0" parTransId="{0E849A83-9F47-4E84-9985-E17258EA2BDA}" sibTransId="{ACA4B5AF-2E11-41E7-922B-043F6F4E3DF4}"/>
    <dgm:cxn modelId="{C3982E6A-136C-4232-97BA-CD76449FE6B6}" type="presOf" srcId="{E256C32D-C385-40D1-8269-CE946C079BF2}" destId="{9AB85C90-DC8A-48BB-B092-66EC89BE4C62}" srcOrd="0" destOrd="0" presId="urn:microsoft.com/office/officeart/2005/8/layout/hList2"/>
    <dgm:cxn modelId="{5D796120-0EA4-4AEC-A801-13053293F219}" type="presOf" srcId="{3BA63B2E-A2D5-4E93-8144-DFB0F6ADA683}" destId="{9AB85C90-DC8A-48BB-B092-66EC89BE4C62}" srcOrd="0" destOrd="1" presId="urn:microsoft.com/office/officeart/2005/8/layout/hList2"/>
    <dgm:cxn modelId="{206121C9-DD5C-4F5C-80AC-E8119F354564}" srcId="{D3D51937-1343-4B6C-890F-AC84DC90BE21}" destId="{6B4CC2E5-FA8C-41AD-BACE-3E9874CF7E58}" srcOrd="0" destOrd="0" parTransId="{2805D9BD-86D9-4071-BF90-0280AE959CE4}" sibTransId="{21CD9805-F860-4910-8F9F-F1DBF6A1C2F5}"/>
    <dgm:cxn modelId="{4AC041BB-7F24-4132-97E4-96289AEE0100}" type="presOf" srcId="{8B783D4E-5000-4362-837E-C8B3EE10950B}" destId="{1ABA4B1B-9B9F-44EC-82ED-EBE1D9B3136A}" srcOrd="0" destOrd="0" presId="urn:microsoft.com/office/officeart/2005/8/layout/hList2"/>
    <dgm:cxn modelId="{096A5000-5E38-41B4-91B7-2BC01D20A321}" type="presOf" srcId="{D3D51937-1343-4B6C-890F-AC84DC90BE21}" destId="{8BDE29EB-DA51-4E42-9461-00FB51899C8B}" srcOrd="0" destOrd="0" presId="urn:microsoft.com/office/officeart/2005/8/layout/hList2"/>
    <dgm:cxn modelId="{ABC44BEF-8F63-49DA-AB51-A2255ECE1CD4}" type="presOf" srcId="{506457FB-E14B-4B6E-A385-E976ACBBE858}" destId="{3AC4C03C-B677-42C2-9F05-EDAFEBAAFBD6}" srcOrd="0" destOrd="0" presId="urn:microsoft.com/office/officeart/2005/8/layout/hList2"/>
    <dgm:cxn modelId="{846E03DA-71A0-4BE4-B586-E6833B0A5414}" srcId="{8B783D4E-5000-4362-837E-C8B3EE10950B}" destId="{3BA63B2E-A2D5-4E93-8144-DFB0F6ADA683}" srcOrd="1" destOrd="0" parTransId="{0D4A7221-0715-4588-8B48-D170611EF120}" sibTransId="{13BBF903-0953-4C4D-AE30-55DFF746E49F}"/>
    <dgm:cxn modelId="{50DB06C1-CC6E-40E4-B661-BB66DB6EC174}" type="presOf" srcId="{6B4CC2E5-FA8C-41AD-BACE-3E9874CF7E58}" destId="{C632C57A-46EB-46B3-B886-C4A432F04115}" srcOrd="0" destOrd="0" presId="urn:microsoft.com/office/officeart/2005/8/layout/hList2"/>
    <dgm:cxn modelId="{48FE8FE2-A17A-41E3-9C4F-8C4C8B32D36D}" srcId="{506457FB-E14B-4B6E-A385-E976ACBBE858}" destId="{D3D51937-1343-4B6C-890F-AC84DC90BE21}" srcOrd="1" destOrd="0" parTransId="{B1F4D54D-5C29-48F6-9A52-03EE78F05F00}" sibTransId="{6F8B4FD2-7589-43EA-A56B-579A6379F115}"/>
    <dgm:cxn modelId="{F799732D-8604-4431-84BC-55D91775B1A6}" type="presOf" srcId="{AE9552D8-9470-43A8-9F88-B982F5EDE4D1}" destId="{440E93AE-CA31-4029-971B-90E6DEB4B656}" srcOrd="0" destOrd="0" presId="urn:microsoft.com/office/officeart/2005/8/layout/hList2"/>
    <dgm:cxn modelId="{85D7B304-53BA-4863-BEA3-17A842B66A6C}" type="presParOf" srcId="{3AC4C03C-B677-42C2-9F05-EDAFEBAAFBD6}" destId="{A81FD8C3-935E-40EF-AA0D-96BB530B3824}" srcOrd="0" destOrd="0" presId="urn:microsoft.com/office/officeart/2005/8/layout/hList2"/>
    <dgm:cxn modelId="{38096986-EA84-4D68-AC6B-D351C1366C9C}" type="presParOf" srcId="{A81FD8C3-935E-40EF-AA0D-96BB530B3824}" destId="{4D021124-4C1E-4324-86CE-58835349428F}" srcOrd="0" destOrd="0" presId="urn:microsoft.com/office/officeart/2005/8/layout/hList2"/>
    <dgm:cxn modelId="{27DE0C18-504E-460A-98AF-3E39A1740551}" type="presParOf" srcId="{A81FD8C3-935E-40EF-AA0D-96BB530B3824}" destId="{9AB85C90-DC8A-48BB-B092-66EC89BE4C62}" srcOrd="1" destOrd="0" presId="urn:microsoft.com/office/officeart/2005/8/layout/hList2"/>
    <dgm:cxn modelId="{9838F2E3-5B5F-46D5-A53F-3D59519779C0}" type="presParOf" srcId="{A81FD8C3-935E-40EF-AA0D-96BB530B3824}" destId="{1ABA4B1B-9B9F-44EC-82ED-EBE1D9B3136A}" srcOrd="2" destOrd="0" presId="urn:microsoft.com/office/officeart/2005/8/layout/hList2"/>
    <dgm:cxn modelId="{39F38C4C-E57C-41E8-BC08-87386340EC5C}" type="presParOf" srcId="{3AC4C03C-B677-42C2-9F05-EDAFEBAAFBD6}" destId="{80A4EC83-9C24-4AF8-B6DB-704E9008F880}" srcOrd="1" destOrd="0" presId="urn:microsoft.com/office/officeart/2005/8/layout/hList2"/>
    <dgm:cxn modelId="{DA40E93A-F71C-411D-8B37-4317581CC8EB}" type="presParOf" srcId="{3AC4C03C-B677-42C2-9F05-EDAFEBAAFBD6}" destId="{39B69257-39A2-44EA-8DB9-050C93E6B2F4}" srcOrd="2" destOrd="0" presId="urn:microsoft.com/office/officeart/2005/8/layout/hList2"/>
    <dgm:cxn modelId="{F9249730-F56E-4DCA-952D-BB8E0D9CB441}" type="presParOf" srcId="{39B69257-39A2-44EA-8DB9-050C93E6B2F4}" destId="{819AE887-DF8A-4D66-85B5-CD1D6A0621DF}" srcOrd="0" destOrd="0" presId="urn:microsoft.com/office/officeart/2005/8/layout/hList2"/>
    <dgm:cxn modelId="{6ADAED64-415D-49C7-A82A-9F196D4016E3}" type="presParOf" srcId="{39B69257-39A2-44EA-8DB9-050C93E6B2F4}" destId="{C632C57A-46EB-46B3-B886-C4A432F04115}" srcOrd="1" destOrd="0" presId="urn:microsoft.com/office/officeart/2005/8/layout/hList2"/>
    <dgm:cxn modelId="{C05D214E-A363-47A8-9B7A-5ECA4AAE9200}" type="presParOf" srcId="{39B69257-39A2-44EA-8DB9-050C93E6B2F4}" destId="{8BDE29EB-DA51-4E42-9461-00FB51899C8B}" srcOrd="2" destOrd="0" presId="urn:microsoft.com/office/officeart/2005/8/layout/hList2"/>
    <dgm:cxn modelId="{70E1C8B4-A973-4075-93C8-4B3F92F946E3}" type="presParOf" srcId="{3AC4C03C-B677-42C2-9F05-EDAFEBAAFBD6}" destId="{42071081-4E72-4613-AB49-8CBF164B08FA}" srcOrd="3" destOrd="0" presId="urn:microsoft.com/office/officeart/2005/8/layout/hList2"/>
    <dgm:cxn modelId="{233987A4-9A86-4F16-BD5E-BE59F0470C00}" type="presParOf" srcId="{3AC4C03C-B677-42C2-9F05-EDAFEBAAFBD6}" destId="{BAAC4274-67BC-4B4C-96D6-665B747D3418}" srcOrd="4" destOrd="0" presId="urn:microsoft.com/office/officeart/2005/8/layout/hList2"/>
    <dgm:cxn modelId="{6A201190-133B-492A-8468-2B3FBD6E20F4}" type="presParOf" srcId="{BAAC4274-67BC-4B4C-96D6-665B747D3418}" destId="{694B0C59-CA7B-4888-9D8B-9CA4905FBE86}" srcOrd="0" destOrd="0" presId="urn:microsoft.com/office/officeart/2005/8/layout/hList2"/>
    <dgm:cxn modelId="{D3B368A5-0D80-484C-99CD-BC974987F5CE}" type="presParOf" srcId="{BAAC4274-67BC-4B4C-96D6-665B747D3418}" destId="{E36C4793-6F7F-4E15-AFC0-93529240661A}" srcOrd="1" destOrd="0" presId="urn:microsoft.com/office/officeart/2005/8/layout/hList2"/>
    <dgm:cxn modelId="{D6E215D4-CC29-4ADC-AE36-5EC00EAA9082}" type="presParOf" srcId="{BAAC4274-67BC-4B4C-96D6-665B747D3418}" destId="{440E93AE-CA31-4029-971B-90E6DEB4B65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60B1C0-9ED8-4445-B848-10F94A56D656}">
      <dsp:nvSpPr>
        <dsp:cNvPr id="0" name=""/>
        <dsp:cNvSpPr/>
      </dsp:nvSpPr>
      <dsp:spPr>
        <a:xfrm rot="10800000">
          <a:off x="2102043" y="1478"/>
          <a:ext cx="6884288" cy="1251401"/>
        </a:xfrm>
        <a:prstGeom prst="homePlate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1833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Монгол улсын Статистикийн тухай хуулийн 7 дугаар зүйлийн 1 дэхь хэсгийн “з” дэхь заалтын дагуу Аж ахуй нэгжийн улсын тооллогыг 5 жил тутам зохион байгуулах</a:t>
          </a:r>
          <a:endParaRPr lang="en-US" sz="18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2414893" y="1478"/>
        <a:ext cx="6571438" cy="1251401"/>
      </dsp:txXfrm>
    </dsp:sp>
    <dsp:sp modelId="{B7C41071-25DB-458D-91B7-AD3BA28C193D}">
      <dsp:nvSpPr>
        <dsp:cNvPr id="0" name=""/>
        <dsp:cNvSpPr/>
      </dsp:nvSpPr>
      <dsp:spPr>
        <a:xfrm>
          <a:off x="1365981" y="20143"/>
          <a:ext cx="1472123" cy="121407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4000" r="-54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F38DC41-A057-4C93-BA1A-DBA75AB03E2A}">
      <dsp:nvSpPr>
        <dsp:cNvPr id="0" name=""/>
        <dsp:cNvSpPr/>
      </dsp:nvSpPr>
      <dsp:spPr>
        <a:xfrm rot="10800000">
          <a:off x="1972512" y="1626432"/>
          <a:ext cx="6983421" cy="1251401"/>
        </a:xfrm>
        <a:prstGeom prst="homePlat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1833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Монгол улсын Засгийн Газрын 2016 оны 3-р сарын 21-ны өдрийн 163 тоот тогтоол</a:t>
          </a:r>
          <a:endParaRPr lang="en-US" sz="20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2285362" y="1626432"/>
        <a:ext cx="6670571" cy="1251401"/>
      </dsp:txXfrm>
    </dsp:sp>
    <dsp:sp modelId="{853A22E3-BC6D-4840-9BC2-735F192FA107}">
      <dsp:nvSpPr>
        <dsp:cNvPr id="0" name=""/>
        <dsp:cNvSpPr/>
      </dsp:nvSpPr>
      <dsp:spPr>
        <a:xfrm>
          <a:off x="1396378" y="1626432"/>
          <a:ext cx="1251401" cy="12514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7AEF32F-F454-4D74-835E-4D04CEABCE84}">
      <dsp:nvSpPr>
        <dsp:cNvPr id="0" name=""/>
        <dsp:cNvSpPr/>
      </dsp:nvSpPr>
      <dsp:spPr>
        <a:xfrm rot="10800000">
          <a:off x="2046862" y="3251386"/>
          <a:ext cx="6884288" cy="1251401"/>
        </a:xfrm>
        <a:prstGeom prst="homePlate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1833" tIns="76200" rIns="14224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Тооллогын тов: 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2016 оны 4-р сарын 1-нээс 5-р сарын 1</a:t>
          </a:r>
          <a:endParaRPr lang="en-US" sz="20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 rot="10800000">
        <a:off x="2359712" y="3251386"/>
        <a:ext cx="6571438" cy="1251401"/>
      </dsp:txXfrm>
    </dsp:sp>
    <dsp:sp modelId="{B694EBFF-6CFA-4D54-B467-7E51FCFED3DE}">
      <dsp:nvSpPr>
        <dsp:cNvPr id="0" name=""/>
        <dsp:cNvSpPr/>
      </dsp:nvSpPr>
      <dsp:spPr>
        <a:xfrm>
          <a:off x="1421162" y="3251386"/>
          <a:ext cx="1251401" cy="12514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56E25-A558-4FD6-8ED9-519357F2F27C}">
      <dsp:nvSpPr>
        <dsp:cNvPr id="0" name=""/>
        <dsp:cNvSpPr/>
      </dsp:nvSpPr>
      <dsp:spPr>
        <a:xfrm>
          <a:off x="841831" y="572771"/>
          <a:ext cx="1496347" cy="152650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17F69-C076-41FD-95A7-AE3F7AF33C60}">
      <dsp:nvSpPr>
        <dsp:cNvPr id="0" name=""/>
        <dsp:cNvSpPr/>
      </dsp:nvSpPr>
      <dsp:spPr>
        <a:xfrm>
          <a:off x="363120" y="1630129"/>
          <a:ext cx="2733482" cy="1923926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800" b="1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Зорилго:</a:t>
          </a:r>
          <a:endParaRPr lang="en-US" sz="2800" b="1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ААНБ-ын бодит тоо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Эрхэлж байгаа үйл ажиллагааны чиглэл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Эдийн засгийн төлөв байдал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Байршил зэргийг тогтоож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Бүртгэл, статистикийн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Судалгаа, мэдээлэлд бүрэн ашиглах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19470" y="1686479"/>
        <a:ext cx="2620782" cy="1811226"/>
      </dsp:txXfrm>
    </dsp:sp>
    <dsp:sp modelId="{3B562766-F6EE-4CFF-940C-57AB2C949A34}">
      <dsp:nvSpPr>
        <dsp:cNvPr id="0" name=""/>
        <dsp:cNvSpPr/>
      </dsp:nvSpPr>
      <dsp:spPr>
        <a:xfrm rot="584257">
          <a:off x="3270343" y="1169379"/>
          <a:ext cx="757257" cy="28225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270953" y="1218669"/>
        <a:ext cx="672581" cy="169353"/>
      </dsp:txXfrm>
    </dsp:sp>
    <dsp:sp modelId="{0C16C4EF-A8ED-46C9-BB3F-4EFE23B8402B}">
      <dsp:nvSpPr>
        <dsp:cNvPr id="0" name=""/>
        <dsp:cNvSpPr/>
      </dsp:nvSpPr>
      <dsp:spPr>
        <a:xfrm>
          <a:off x="4134552" y="742666"/>
          <a:ext cx="1573194" cy="16509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FB484-D209-4910-A240-63FF76C9B1E3}">
      <dsp:nvSpPr>
        <dsp:cNvPr id="0" name=""/>
        <dsp:cNvSpPr/>
      </dsp:nvSpPr>
      <dsp:spPr>
        <a:xfrm>
          <a:off x="3383172" y="2024261"/>
          <a:ext cx="3336826" cy="232010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2016 </a:t>
          </a:r>
          <a:r>
            <a:rPr lang="mn-MN" sz="2400" b="1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оны тооллого:</a:t>
          </a:r>
          <a:endParaRPr lang="en-US" sz="2400" b="1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ГТЕГ-ын мэдээллийн төв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УБСЕГ-ын бизнес регистрийн санг уялдуулан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Бүртгэлд суурилсан байдлаар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Уламжлалт нэлэнхүй ажиглалтын аргыг хослуулна. 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3451126" y="2092215"/>
        <a:ext cx="3200918" cy="2184197"/>
      </dsp:txXfrm>
    </dsp:sp>
    <dsp:sp modelId="{0CF158F6-827C-4260-8C08-B849CCC348A0}">
      <dsp:nvSpPr>
        <dsp:cNvPr id="0" name=""/>
        <dsp:cNvSpPr/>
      </dsp:nvSpPr>
      <dsp:spPr>
        <a:xfrm rot="20783821">
          <a:off x="6122320" y="1046210"/>
          <a:ext cx="395437" cy="282255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123508" y="1112619"/>
        <a:ext cx="310761" cy="169353"/>
      </dsp:txXfrm>
    </dsp:sp>
    <dsp:sp modelId="{2BF5B660-627F-4983-92C7-C9B34C3CDFB9}">
      <dsp:nvSpPr>
        <dsp:cNvPr id="0" name=""/>
        <dsp:cNvSpPr/>
      </dsp:nvSpPr>
      <dsp:spPr>
        <a:xfrm>
          <a:off x="6834413" y="613711"/>
          <a:ext cx="2022762" cy="147086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927C9-40AB-49F5-84E8-C3982B86275D}">
      <dsp:nvSpPr>
        <dsp:cNvPr id="0" name=""/>
        <dsp:cNvSpPr/>
      </dsp:nvSpPr>
      <dsp:spPr>
        <a:xfrm>
          <a:off x="6987526" y="1597476"/>
          <a:ext cx="2809589" cy="3404099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mn-MN" sz="2000" b="1" kern="1200" dirty="0" smtClean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400" b="1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Ач холбогдол: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20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Монгол улсын мэдээллийн нэгдсэн сан:</a:t>
          </a:r>
          <a:endParaRPr lang="en-US" sz="2000" b="1" kern="12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Хуулийн этгээдийн сан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Бизнес регистрийн сан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Төрийн байгууллагын бусад сангуудыг уялдуулах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7069816" y="1679766"/>
        <a:ext cx="2645009" cy="32395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BA4B1B-9B9F-44EC-82ED-EBE1D9B3136A}">
      <dsp:nvSpPr>
        <dsp:cNvPr id="0" name=""/>
        <dsp:cNvSpPr/>
      </dsp:nvSpPr>
      <dsp:spPr>
        <a:xfrm rot="16200000">
          <a:off x="-1556985" y="2355667"/>
          <a:ext cx="3877255" cy="763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6764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>
              <a:latin typeface="Arial" pitchFamily="34" charset="0"/>
              <a:cs typeface="Arial" pitchFamily="34" charset="0"/>
            </a:rPr>
            <a:t>Аймгийн Зааг даргын орлогчоор ахлуулсан ажлын хэсэг байгуулагдсан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-1556985" y="2355667"/>
        <a:ext cx="3877255" cy="763284"/>
      </dsp:txXfrm>
    </dsp:sp>
    <dsp:sp modelId="{9AB85C90-DC8A-48BB-B092-66EC89BE4C62}">
      <dsp:nvSpPr>
        <dsp:cNvPr id="0" name=""/>
        <dsp:cNvSpPr/>
      </dsp:nvSpPr>
      <dsp:spPr>
        <a:xfrm>
          <a:off x="829048" y="2922196"/>
          <a:ext cx="2822009" cy="188298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6764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Бүх сумдад удирдамж чиглэлийг хүргүүлсэн.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Ажлын хэсэг хэсэг хурал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29048" y="2922196"/>
        <a:ext cx="2822009" cy="1882989"/>
      </dsp:txXfrm>
    </dsp:sp>
    <dsp:sp modelId="{4D021124-4C1E-4324-86CE-58835349428F}">
      <dsp:nvSpPr>
        <dsp:cNvPr id="0" name=""/>
        <dsp:cNvSpPr/>
      </dsp:nvSpPr>
      <dsp:spPr>
        <a:xfrm rot="10800000">
          <a:off x="672025" y="102382"/>
          <a:ext cx="2361776" cy="320453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DE29EB-DA51-4E42-9461-00FB51899C8B}">
      <dsp:nvSpPr>
        <dsp:cNvPr id="0" name=""/>
        <dsp:cNvSpPr/>
      </dsp:nvSpPr>
      <dsp:spPr>
        <a:xfrm rot="16200000">
          <a:off x="2363543" y="2181357"/>
          <a:ext cx="3877255" cy="73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6764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>
              <a:latin typeface="Arial" pitchFamily="34" charset="0"/>
              <a:cs typeface="Arial" pitchFamily="34" charset="0"/>
            </a:rPr>
            <a:t>Шалгач, тоологч нарыг бэлтгэх сургалтыг зохион байгуулсан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363543" y="2181357"/>
        <a:ext cx="3877255" cy="731330"/>
      </dsp:txXfrm>
    </dsp:sp>
    <dsp:sp modelId="{C632C57A-46EB-46B3-B886-C4A432F04115}">
      <dsp:nvSpPr>
        <dsp:cNvPr id="0" name=""/>
        <dsp:cNvSpPr/>
      </dsp:nvSpPr>
      <dsp:spPr>
        <a:xfrm>
          <a:off x="4766678" y="2449005"/>
          <a:ext cx="3342881" cy="2139237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456764" rIns="113792" bIns="113792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mn-MN" sz="1600" kern="12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Шалгагч, тоологчийг бэлтгэх сургалтыг Булган суманд 3-р сарын 29 нд зохион байгуулсан</a:t>
          </a:r>
          <a:endParaRPr lang="en-US" sz="1600" kern="1200" dirty="0">
            <a:solidFill>
              <a:schemeClr val="accent1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4766678" y="2449005"/>
        <a:ext cx="3342881" cy="2139237"/>
      </dsp:txXfrm>
    </dsp:sp>
    <dsp:sp modelId="{819AE887-DF8A-4D66-85B5-CD1D6A0621DF}">
      <dsp:nvSpPr>
        <dsp:cNvPr id="0" name=""/>
        <dsp:cNvSpPr/>
      </dsp:nvSpPr>
      <dsp:spPr>
        <a:xfrm>
          <a:off x="4795280" y="335771"/>
          <a:ext cx="2674809" cy="193591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440E93AE-CA31-4029-971B-90E6DEB4B656}">
      <dsp:nvSpPr>
        <dsp:cNvPr id="0" name=""/>
        <dsp:cNvSpPr/>
      </dsp:nvSpPr>
      <dsp:spPr>
        <a:xfrm rot="16200000">
          <a:off x="6990963" y="2091514"/>
          <a:ext cx="2955593" cy="51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56764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n-MN" sz="1800" kern="1200" dirty="0" smtClean="0">
              <a:latin typeface="Arial" pitchFamily="34" charset="0"/>
              <a:cs typeface="Arial" pitchFamily="34" charset="0"/>
            </a:rPr>
            <a:t>Тооллогын явц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6990963" y="2091514"/>
        <a:ext cx="2955593" cy="517906"/>
      </dsp:txXfrm>
    </dsp:sp>
    <dsp:sp modelId="{E36C4793-6F7F-4E15-AFC0-93529240661A}">
      <dsp:nvSpPr>
        <dsp:cNvPr id="0" name=""/>
        <dsp:cNvSpPr/>
      </dsp:nvSpPr>
      <dsp:spPr>
        <a:xfrm flipH="1">
          <a:off x="10957632" y="2234828"/>
          <a:ext cx="77133" cy="100459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4B0C59-CA7B-4888-9D8B-9CA4905FBE86}">
      <dsp:nvSpPr>
        <dsp:cNvPr id="0" name=""/>
        <dsp:cNvSpPr/>
      </dsp:nvSpPr>
      <dsp:spPr>
        <a:xfrm>
          <a:off x="8754510" y="290589"/>
          <a:ext cx="1035812" cy="1035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7183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4434" y="0"/>
            <a:ext cx="3057183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BE9AC-51BD-4D46-8A90-FCA04BAF6EC1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635"/>
            <a:ext cx="3057183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4434" y="8841635"/>
            <a:ext cx="3057183" cy="46597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63D61-3269-4B27-B547-7F19CBADE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877B3-2735-41E1-92AA-D07C364C94FD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A9234-F431-4DB1-91E9-24C5861413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10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32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024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93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108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95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91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933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9199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94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953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5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1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72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45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038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54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3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A9234-F431-4DB1-91E9-24C58614136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8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8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9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33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3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03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4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02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46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2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B8E6-F6F1-402E-849F-BD7AE4313BB1}" type="datetimeFigureOut">
              <a:rPr lang="en-US" smtClean="0"/>
              <a:pPr/>
              <a:t>4/4/2016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C972-6D17-487A-97C6-EEBE37DDA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9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517" y="2729605"/>
            <a:ext cx="10213975" cy="1831207"/>
          </a:xfrm>
        </p:spPr>
        <p:txBody>
          <a:bodyPr>
            <a:noAutofit/>
          </a:bodyPr>
          <a:lstStyle/>
          <a:p>
            <a:pPr lvl="2" algn="ctr" rtl="0"/>
            <a:r>
              <a:rPr lang="mn-MN" sz="3600" b="1" kern="12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АЖ АХУЙН НЭГЖ БАЙГУУЛЛАГЫН 2016 ОНЫ УЛСЫН ЭЭЛЖИТ ТООЛЛОГЫН ЗОХИОН БАЙГУУЛАЛТ</a:t>
            </a:r>
            <a:endParaRPr lang="en-US" sz="3600" b="1" kern="12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67994" y="4936481"/>
            <a:ext cx="6473750" cy="592667"/>
          </a:xfrm>
        </p:spPr>
        <p:txBody>
          <a:bodyPr>
            <a:normAutofit fontScale="92500"/>
          </a:bodyPr>
          <a:lstStyle/>
          <a:p>
            <a:r>
              <a:rPr lang="mn-MN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Ц.Ганцэцэг </a:t>
            </a:r>
            <a:r>
              <a:rPr lang="mn-MN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n-MN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Статистикийн хэлтсийн дарга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40892" y="5878514"/>
            <a:ext cx="10527226" cy="4799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2016.0</a:t>
            </a:r>
            <a:r>
              <a:rPr lang="mn-MN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n-MN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mn-MN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4565" y="1959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Dells\Pictures\LogoAANB 2016 la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47" y="682624"/>
            <a:ext cx="2438400" cy="229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5491" y="649966"/>
            <a:ext cx="9070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УДИРДЛАГА ЗОХИОН БАЙГУУЛАЛТ, ТООЛЛОГЫН ТӨСӨВ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513070"/>
              </p:ext>
            </p:extLst>
          </p:nvPr>
        </p:nvGraphicFramePr>
        <p:xfrm>
          <a:off x="1045491" y="1980520"/>
          <a:ext cx="5641059" cy="42325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70370"/>
                <a:gridCol w="1970370"/>
                <a:gridCol w="1700319"/>
              </a:tblGrid>
              <a:tr h="708099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Зардлын нэр </a:t>
                      </a:r>
                      <a:endParaRPr lang="mn-MN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Батлагдсан төсөв</a:t>
                      </a:r>
                      <a:endParaRPr lang="mn-MN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u="none" strike="noStrike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Төсөв</a:t>
                      </a:r>
                      <a:endParaRPr lang="mn-MN" sz="20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08099">
                <a:tc>
                  <a:txBody>
                    <a:bodyPr/>
                    <a:lstStyle/>
                    <a:p>
                      <a:pPr algn="l" fontAlgn="ctr"/>
                      <a:r>
                        <a:rPr lang="mn-MN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Томилолт</a:t>
                      </a:r>
                      <a:endParaRPr lang="mn-MN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988000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988000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099">
                <a:tc>
                  <a:txBody>
                    <a:bodyPr/>
                    <a:lstStyle/>
                    <a:p>
                      <a:pPr algn="l" fontAlgn="ctr"/>
                      <a:r>
                        <a:rPr lang="mn-MN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Унаа</a:t>
                      </a:r>
                      <a:endParaRPr lang="mn-MN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793000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793000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099">
                <a:tc>
                  <a:txBody>
                    <a:bodyPr/>
                    <a:lstStyle/>
                    <a:p>
                      <a:pPr algn="l" fontAlgn="ctr"/>
                      <a:r>
                        <a:rPr lang="mn-MN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Бичиг хэрэг</a:t>
                      </a:r>
                      <a:endParaRPr lang="mn-MN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204000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204000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8099">
                <a:tc>
                  <a:txBody>
                    <a:bodyPr/>
                    <a:lstStyle/>
                    <a:p>
                      <a:pPr algn="l" fontAlgn="ctr"/>
                      <a:r>
                        <a:rPr lang="mn-MN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Цайны материал </a:t>
                      </a:r>
                      <a:endParaRPr lang="mn-MN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102000</a:t>
                      </a:r>
                      <a:endParaRPr lang="en-US" sz="2000" b="0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72000</a:t>
                      </a:r>
                      <a:endParaRPr lang="en-US" sz="20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2005">
                <a:tc>
                  <a:txBody>
                    <a:bodyPr/>
                    <a:lstStyle/>
                    <a:p>
                      <a:pPr algn="ctr" fontAlgn="ctr"/>
                      <a:r>
                        <a:rPr lang="mn-MN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Дүн</a:t>
                      </a:r>
                      <a:endParaRPr lang="mn-MN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2087000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2057000</a:t>
                      </a:r>
                      <a:endParaRPr lang="en-US" sz="2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1493673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mn-MN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Сургалтын зардлын төсөв: 2087.0 мян.төг</a:t>
            </a:r>
            <a:endParaRPr lang="mn-MN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82690" y="1709117"/>
            <a:ext cx="4177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mn-MN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Тооллогын материал</a:t>
            </a:r>
            <a:endParaRPr lang="mn-MN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06196"/>
              </p:ext>
            </p:extLst>
          </p:nvPr>
        </p:nvGraphicFramePr>
        <p:xfrm>
          <a:off x="6982690" y="2200588"/>
          <a:ext cx="4456415" cy="4081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3025"/>
                <a:gridCol w="923791"/>
                <a:gridCol w="1209599"/>
              </a:tblGrid>
              <a:tr h="350119">
                <a:tc>
                  <a:txBody>
                    <a:bodyPr/>
                    <a:lstStyle/>
                    <a:p>
                      <a:pPr algn="ctr"/>
                      <a:r>
                        <a:rPr lang="mn-MN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Материалын нэр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Тоо ширхэг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Статистик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0119">
                <a:tc>
                  <a:txBody>
                    <a:bodyPr/>
                    <a:lstStyle/>
                    <a:p>
                      <a:pPr lvl="1" algn="l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Маягт 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500 ш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500 ш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0119">
                <a:tc>
                  <a:txBody>
                    <a:bodyPr/>
                    <a:lstStyle/>
                    <a:p>
                      <a:pPr lvl="1" algn="l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Заавар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0119">
                <a:tc>
                  <a:txBody>
                    <a:bodyPr/>
                    <a:lstStyle/>
                    <a:p>
                      <a:pPr lvl="1" algn="l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Ангилал,</a:t>
                      </a:r>
                      <a:r>
                        <a:rPr lang="mn-MN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кодын хавсралт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0119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ЭЗБТА-ийн</a:t>
                      </a:r>
                      <a:r>
                        <a:rPr lang="mn-MN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ном </a:t>
                      </a: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</a:t>
                      </a:r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1318">
                <a:tc>
                  <a:txBody>
                    <a:bodyPr/>
                    <a:lstStyle/>
                    <a:p>
                      <a:pPr lvl="1" algn="l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Тоологч, шалгагчийн</a:t>
                      </a:r>
                      <a:r>
                        <a:rPr lang="mn-MN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үнэмлэх, үнэмлэхний гэр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 </a:t>
                      </a:r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30 ш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0119">
                <a:tc>
                  <a:txBody>
                    <a:bodyPr/>
                    <a:lstStyle/>
                    <a:p>
                      <a:pPr lvl="1" algn="l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“Тоолов” гэсэн гэрчилгээ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900</a:t>
                      </a:r>
                      <a:r>
                        <a:rPr lang="mn-MN" sz="16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ш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31318">
                <a:tc>
                  <a:txBody>
                    <a:bodyPr/>
                    <a:lstStyle/>
                    <a:p>
                      <a:pPr algn="l"/>
                      <a:r>
                        <a:rPr lang="mn-MN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ЭЗБТА-ийн</a:t>
                      </a:r>
                      <a:r>
                        <a:rPr lang="mn-MN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ангилал </a:t>
                      </a:r>
                      <a:r>
                        <a:rPr lang="en-US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CD </a:t>
                      </a:r>
                      <a:r>
                        <a:rPr lang="mn-MN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хэлбэрээр</a:t>
                      </a:r>
                      <a:endParaRPr lang="en-U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 ш</a:t>
                      </a:r>
                      <a:endParaRPr lang="en-US" sz="16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90600" y="1093563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Аймгийн  </a:t>
            </a:r>
            <a:r>
              <a:rPr lang="mn-M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төсөв</a:t>
            </a:r>
            <a:r>
              <a:rPr lang="mn-M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:.....................</a:t>
            </a:r>
            <a:endParaRPr lang="mn-MN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2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7606" y="195943"/>
            <a:ext cx="6482445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5491" y="649966"/>
            <a:ext cx="98211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АЙМГИЙН ТООЛЛОГЫН КОМИСС, ХИЙГДЭЖ БАЙГАА АЖЛЫН ТАЛААР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78887923"/>
              </p:ext>
            </p:extLst>
          </p:nvPr>
        </p:nvGraphicFramePr>
        <p:xfrm>
          <a:off x="1142093" y="1175655"/>
          <a:ext cx="10687957" cy="4970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9795611" y="2691613"/>
            <a:ext cx="2034439" cy="35179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3792" tIns="403980" rIns="113792" bIns="113792" numCol="1" spcCol="1270" anchor="t" anchorCtr="0">
            <a:no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mn-MN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Тооллогын товын дагуу орон даяар 4-р сарын 1-нээс тооллого эхэлсэн</a:t>
            </a:r>
            <a:r>
              <a:rPr lang="mn-MN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mn-MN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Онлайнаар тоологод хамрагдах сурталчилгааг явуулж байна.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>
            <a:off x="6197599" y="1664191"/>
            <a:ext cx="6804" cy="4718467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rved Down Arrow 25"/>
          <p:cNvSpPr/>
          <p:nvPr/>
        </p:nvSpPr>
        <p:spPr>
          <a:xfrm>
            <a:off x="3932462" y="2108200"/>
            <a:ext cx="4718050" cy="1750371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urved Down Arrow 26"/>
          <p:cNvSpPr/>
          <p:nvPr/>
        </p:nvSpPr>
        <p:spPr>
          <a:xfrm rot="10800000">
            <a:off x="3830862" y="4508161"/>
            <a:ext cx="4718050" cy="1750371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578878" y="969811"/>
            <a:ext cx="3256233" cy="9237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mn-MN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УлсЫн бүртгэл</a:t>
            </a:r>
            <a:r>
              <a:rPr lang="en-US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mn-MN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статистикийн</a:t>
            </a:r>
            <a:r>
              <a:rPr lang="en-US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ерөнхий газар</a:t>
            </a:r>
            <a:endParaRPr lang="en-US" sz="1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795162" y="2734015"/>
            <a:ext cx="3424766" cy="685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mn-MN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Хүн ам, өрхийн </a:t>
            </a:r>
          </a:p>
          <a:p>
            <a:pPr algn="ctr"/>
            <a:r>
              <a:rPr lang="mn-MN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мэдээллийн сан</a:t>
            </a:r>
            <a:endParaRPr lang="en-US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75895" y="2734621"/>
            <a:ext cx="3424766" cy="685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mn-MN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Иргэний бүртгэл</a:t>
            </a:r>
            <a:endParaRPr lang="en-US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795162" y="4008251"/>
            <a:ext cx="3424766" cy="685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mn-MN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Статистикийн бизнес регистрийн сан</a:t>
            </a:r>
            <a:endParaRPr lang="en-US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175895" y="4008251"/>
            <a:ext cx="3424766" cy="685800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mn-MN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Хуулийн</a:t>
            </a:r>
            <a:r>
              <a:rPr lang="en-US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b="1" cap="all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этгээдийн бүртгэл</a:t>
            </a:r>
            <a:endParaRPr lang="en-US" b="1" cap="all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795162" y="5205284"/>
            <a:ext cx="3424766" cy="71654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mn-MN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Эдийн засгийн статистик</a:t>
            </a:r>
            <a:endParaRPr lang="en-US" b="1" cap="all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175895" y="5205285"/>
            <a:ext cx="3424766" cy="716543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mn-MN" b="1" cap="all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Эд хөрөнгийн бүртгэл</a:t>
            </a:r>
            <a:endParaRPr lang="en-US" b="1" cap="all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5733144" y="2833499"/>
            <a:ext cx="973665" cy="486833"/>
          </a:xfrm>
          <a:prstGeom prst="leftRightArrow">
            <a:avLst>
              <a:gd name="adj1" fmla="val 63913"/>
              <a:gd name="adj2" fmla="val 447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entagon 22"/>
          <p:cNvSpPr/>
          <p:nvPr/>
        </p:nvSpPr>
        <p:spPr>
          <a:xfrm flipH="1">
            <a:off x="9980761" y="679087"/>
            <a:ext cx="2114576" cy="40342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1" algn="just" eaLnBrk="0" hangingPunct="0">
              <a:buSzPct val="150000"/>
              <a:defRPr/>
            </a:pP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ҮЙЛ АЖИЛЛАГАА</a:t>
            </a:r>
            <a:endParaRPr lang="mn-MN" sz="1600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5" name="Left-Right Arrow 24"/>
          <p:cNvSpPr/>
          <p:nvPr/>
        </p:nvSpPr>
        <p:spPr>
          <a:xfrm>
            <a:off x="5717568" y="4151652"/>
            <a:ext cx="973665" cy="486833"/>
          </a:xfrm>
          <a:prstGeom prst="leftRightArrow">
            <a:avLst>
              <a:gd name="adj1" fmla="val 63913"/>
              <a:gd name="adj2" fmla="val 447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Left-Right Arrow 43"/>
          <p:cNvSpPr/>
          <p:nvPr/>
        </p:nvSpPr>
        <p:spPr>
          <a:xfrm>
            <a:off x="5720163" y="5346855"/>
            <a:ext cx="973665" cy="486833"/>
          </a:xfrm>
          <a:prstGeom prst="leftRightArrow">
            <a:avLst>
              <a:gd name="adj1" fmla="val 63913"/>
              <a:gd name="adj2" fmla="val 44783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75058" y="1664191"/>
            <a:ext cx="3256233" cy="9237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mn-MN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Сангуудын Уялдаа холбоо</a:t>
            </a:r>
            <a:endParaRPr lang="en-US" sz="1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63485" y="1624225"/>
            <a:ext cx="3256233" cy="923725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mn-MN" sz="16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ХАӨСЗТооллого-2015, ААНБУТооллого-2016 </a:t>
            </a:r>
            <a:endParaRPr lang="en-US" sz="16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94565" y="1959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БУЛГАН АЙМГИЙН УЛСЫН БҮРТГЭЛ СТАТИСТИКИЙН ГАЗАР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8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1791561" y="4142870"/>
            <a:ext cx="7319782" cy="4572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 flipH="1">
            <a:off x="1791561" y="2249596"/>
            <a:ext cx="4663668" cy="2006718"/>
          </a:xfrm>
          <a:prstGeom prst="leftArrow">
            <a:avLst>
              <a:gd name="adj1" fmla="val 84479"/>
              <a:gd name="adj2" fmla="val 49898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entagon 3"/>
          <p:cNvSpPr/>
          <p:nvPr/>
        </p:nvSpPr>
        <p:spPr>
          <a:xfrm flipH="1">
            <a:off x="9980761" y="679087"/>
            <a:ext cx="2114576" cy="40342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1" algn="just" eaLnBrk="0" hangingPunct="0">
              <a:buSzPct val="150000"/>
              <a:defRPr/>
            </a:pP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ҮЙЛ АЖИЛЛАГАА</a:t>
            </a:r>
            <a:endParaRPr lang="mn-MN" sz="1600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5492" y="649966"/>
            <a:ext cx="88060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ХУУЛИЙН ЭТГЭЭДИЙН БҮРТГЭЛ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 СТАТИСТИКИЙН БИЗНЕС РЕГИСТРИЙН САН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44087" y="1536442"/>
            <a:ext cx="4596089" cy="5280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4863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Хуулийн этгээдийн бүртгэл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04732" y="1536442"/>
            <a:ext cx="4596089" cy="5280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96938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Статистикийн бизнес регистрийн сан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54661" y="2191385"/>
            <a:ext cx="4513548" cy="433965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Статистик</a:t>
            </a:r>
            <a:r>
              <a:rPr lang="en-US" sz="1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нэгжийн</a:t>
            </a:r>
            <a:r>
              <a:rPr lang="en-US" sz="1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дугаар</a:t>
            </a:r>
            <a:endParaRPr lang="en-US" sz="1200" b="1" dirty="0" smtClean="0"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Хуулийн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этгээдийн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нэр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Регистрийн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дугаар</a:t>
            </a:r>
            <a:endParaRPr lang="en-US" sz="12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Үүсгэн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байгуулагдсан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төрөл</a:t>
            </a:r>
            <a:endParaRPr lang="en-US" sz="12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Үүсгэн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байгуулагдсан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огноо</a:t>
            </a:r>
            <a:endParaRPr lang="en-US" sz="12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УБЕГ-т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бүртгүүлсэн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огноо</a:t>
            </a:r>
            <a:endParaRPr lang="en-US" sz="12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Хариуцлагын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хэлбэр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Өмчийн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төрөл</a:t>
            </a:r>
            <a:endParaRPr lang="en-US" sz="12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Өмч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эзэмшлийн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endParaRPr lang="en-US" sz="12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Улс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хөрөнгө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оруулсан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marL="171450" indent="-171450">
              <a:buFont typeface="Wingdings" pitchFamily="2" charset="2"/>
              <a:buChar char="Ø"/>
            </a:pPr>
            <a:endParaRPr lang="mn-MN" sz="12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Байршл</a:t>
            </a:r>
            <a:r>
              <a:rPr lang="mn-MN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en-US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en-US" sz="1200" b="1" dirty="0" err="1" smtClean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endParaRPr lang="en-US" sz="12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12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mn-MN" sz="1200" b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Эдийн засгийн үзүүлэлт</a:t>
            </a:r>
          </a:p>
          <a:p>
            <a:pPr marL="363538"/>
            <a:r>
              <a:rPr lang="mn-MN" sz="12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Хөрөнгийн мэдээлэл</a:t>
            </a:r>
          </a:p>
          <a:p>
            <a:pPr marL="363538"/>
            <a:r>
              <a:rPr lang="mn-MN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Борлуулалтын орлого</a:t>
            </a:r>
          </a:p>
          <a:p>
            <a:pPr marL="363538"/>
            <a:r>
              <a:rPr lang="mn-MN" sz="1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Ажиллагчдын тоо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Эдийн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засгийн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салбарын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ангилал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(ISIC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mn-MN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Салбар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ахуйн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нэгжийн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мэдээлэ</a:t>
            </a:r>
            <a:r>
              <a:rPr lang="mn-MN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Харъяаллын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хэлбэр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mn-MN" sz="1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Үйл ажиллагаа эрхлэлтийн байдал</a:t>
            </a: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Секторын</a:t>
            </a:r>
            <a:r>
              <a:rPr lang="en-US" sz="12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ангилал</a:t>
            </a:r>
            <a:endParaRPr lang="mn-MN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79400">
              <a:spcAft>
                <a:spcPts val="0"/>
              </a:spcAft>
            </a:pPr>
            <a:endParaRPr lang="en-US" sz="1200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36347" y="2186107"/>
            <a:ext cx="4377063" cy="4339650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бүртгэлийн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</a:t>
            </a:r>
            <a:endParaRPr lang="mn-MN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этгээдийн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нэр</a:t>
            </a:r>
            <a:endParaRPr lang="mn-MN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Регистрийн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</a:t>
            </a:r>
            <a:endParaRPr lang="en-US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mn-MN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Үүсгэн байгуулагдсан төрөл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0"/>
              </a:spcAft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Үүсгэн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байгуулагдсан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огноо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Улсын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бүртгэлд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бүртгүүлсэн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огноо</a:t>
            </a:r>
            <a:endParaRPr lang="mn-MN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этгээдийн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хэлбэр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Өмчийн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төрөл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Өмч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эзэмшлийн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</a:t>
            </a:r>
            <a:endParaRPr lang="mn-MN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mn-MN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Хаяг</a:t>
            </a:r>
            <a:r>
              <a:rPr lang="mn-MN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тухай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mn-MN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mn-MN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endParaRPr lang="en-US" sz="1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mn-MN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Өөрийн </a:t>
            </a:r>
            <a:r>
              <a:rPr lang="mn-MN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хөрөнгийн тухай мэдээлэл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Үүсгэн</a:t>
            </a:r>
            <a:r>
              <a:rPr 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байгуулагчийн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Итгэмжлэлгүйгээр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төлөөлөх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этгээдийн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endParaRPr lang="mn-MN" sz="1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Эрхлэх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ажиллагааны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Салбарын</a:t>
            </a:r>
            <a:r>
              <a:rPr lang="en-US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тухай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r>
              <a:rPr lang="en-US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этгээд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өөрчлөн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зохион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байгуулсан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тухай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этгээдийн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буугдсан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тухай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мэдээлэл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itchFamily="2" charset="2"/>
              <a:buChar char="Ø"/>
            </a:pP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этгээдийн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нэрийн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өөрчлөлтийн</a:t>
            </a:r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түүх</a:t>
            </a:r>
            <a:endParaRPr lang="en-US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536442"/>
            <a:ext cx="0" cy="4897015"/>
          </a:xfrm>
          <a:prstGeom prst="line">
            <a:avLst/>
          </a:prstGeom>
          <a:ln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05444" y="5448300"/>
            <a:ext cx="1956936" cy="2682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816018" y="4312388"/>
            <a:ext cx="13716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383602" y="4379347"/>
            <a:ext cx="137160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856244" y="2929789"/>
            <a:ext cx="1190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2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ХЭБ-ийн үзүүлэлтээр авах</a:t>
            </a:r>
            <a:endParaRPr lang="en-US" sz="1200" b="1" i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2454" y="4044965"/>
            <a:ext cx="1404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ш</a:t>
            </a:r>
            <a:r>
              <a:rPr lang="mn-MN" sz="12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инэ ААН</a:t>
            </a:r>
            <a:endParaRPr lang="en-US" sz="12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90418" y="4358428"/>
            <a:ext cx="19050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</a:t>
            </a:r>
            <a:r>
              <a:rPr lang="mn-MN" sz="1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өрчлөлт орсон ААН</a:t>
            </a:r>
            <a:endParaRPr lang="en-US" sz="1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n 24"/>
          <p:cNvSpPr/>
          <p:nvPr/>
        </p:nvSpPr>
        <p:spPr>
          <a:xfrm>
            <a:off x="9989024" y="2839800"/>
            <a:ext cx="2084382" cy="2410330"/>
          </a:xfrm>
          <a:prstGeom prst="can">
            <a:avLst>
              <a:gd name="adj" fmla="val 1025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үйлдвэрлэлт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Борлуулалт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Үндсэн бус үйл ажиллагааны орлогууд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Завсрын хэрэглээний зардал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Үйлчилгээний зардал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Ажиллагчдын тоо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Цалин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.......</a:t>
            </a:r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endParaRPr lang="mn-MN" sz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30433" y="2514733"/>
            <a:ext cx="18928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47 бүлэг үзүүлэлт</a:t>
            </a:r>
            <a:endParaRPr lang="en-US" sz="1400" dirty="0"/>
          </a:p>
        </p:txBody>
      </p:sp>
      <p:sp>
        <p:nvSpPr>
          <p:cNvPr id="26" name="Rectangle 25"/>
          <p:cNvSpPr/>
          <p:nvPr/>
        </p:nvSpPr>
        <p:spPr>
          <a:xfrm>
            <a:off x="5494565" y="1959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0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bolor-erdene.NSO\Desktop\121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491" y="1429761"/>
            <a:ext cx="9531710" cy="500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5491" y="649966"/>
            <a:ext cx="108460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ХУУЛИЙН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ЭТГЭЭДИЙН БҮРТГЭЛ БОЛОН СТАТИСТИКИЙН БИЗНЕС РЕГИСТРИЙН САНГИЙН ТУЛГАЛТ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8163" y="4122766"/>
            <a:ext cx="677675" cy="1877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80287" y="4618064"/>
            <a:ext cx="564999" cy="1877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046587" y="5839985"/>
            <a:ext cx="781087" cy="58530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94565" y="1959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7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8311419" y="5113867"/>
            <a:ext cx="671714" cy="2455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8040485" y="3122673"/>
            <a:ext cx="2153381" cy="2455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040484" y="3410542"/>
            <a:ext cx="2483583" cy="2455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339420" y="2136480"/>
            <a:ext cx="4207933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mn-MN" sz="1400" b="1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</a:p>
          <a:p>
            <a:pPr>
              <a:spcAft>
                <a:spcPts val="0"/>
              </a:spcAft>
            </a:pP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бус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7938"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Үйлдвэрлэгдэх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263" defTabSz="804863">
              <a:spcBef>
                <a:spcPts val="30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Үндсэн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endParaRPr lang="en-US" sz="14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>
              <a:spcBef>
                <a:spcPts val="30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Орон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сууцны</a:t>
            </a:r>
            <a:r>
              <a:rPr lang="en-US" sz="1400" dirty="0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барилга</a:t>
            </a:r>
            <a:endParaRPr lang="mn-MN" sz="1400" dirty="0" smtClean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19138">
              <a:spcBef>
                <a:spcPts val="300"/>
              </a:spcBef>
              <a:spcAft>
                <a:spcPts val="0"/>
              </a:spcAft>
            </a:pPr>
            <a:endParaRPr lang="en-US" sz="100" dirty="0" smtClean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>
              <a:spcBef>
                <a:spcPts val="30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Бусад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барилга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байгууламж</a:t>
            </a:r>
            <a:endParaRPr lang="en-US" sz="14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>
              <a:spcBef>
                <a:spcPts val="30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Машин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тоног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төхөөрөмж</a:t>
            </a:r>
            <a:endParaRPr lang="en-US" sz="14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>
              <a:spcAft>
                <a:spcPts val="0"/>
              </a:spcAft>
            </a:pPr>
            <a:r>
              <a:rPr lang="mn-MN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endParaRPr lang="en-US" sz="14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>
              <a:spcAft>
                <a:spcPts val="0"/>
              </a:spcAft>
            </a:pP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Оюуны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өмчийн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бүтээгдэхүүн</a:t>
            </a:r>
            <a:endParaRPr lang="en-US" sz="14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>
              <a:spcAft>
                <a:spcPts val="0"/>
              </a:spcAft>
            </a:pPr>
            <a:r>
              <a:rPr lang="en-US" sz="1400" dirty="0" err="1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Материаллаг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эргэлтийн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Үнэт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зүйлс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7800" indent="-7938"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Үйлдвэрлэгдэхгүй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Байгалийн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нөөц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баялаг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82663">
              <a:spcAft>
                <a:spcPts val="0"/>
              </a:spcAft>
            </a:pP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Газар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82663">
              <a:spcAft>
                <a:spcPts val="0"/>
              </a:spcAft>
            </a:pPr>
            <a:r>
              <a:rPr lang="mn-MN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...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82663"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Байгалийн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бусад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нөөц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баялаг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Түрээс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лицензийн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гэрээ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хэлэлцээр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19138">
              <a:spcAft>
                <a:spcPts val="0"/>
              </a:spcAft>
            </a:pP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Гүүдвилл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болон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маркетингийн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Санхүүгийн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хөрөнгө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11212" y="3228505"/>
            <a:ext cx="1774988" cy="58996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111212" y="3861582"/>
            <a:ext cx="2708276" cy="2542980"/>
          </a:xfrm>
          <a:prstGeom prst="roundRect">
            <a:avLst>
              <a:gd name="adj" fmla="val 30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912144" y="2555045"/>
            <a:ext cx="671714" cy="2455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03677" y="2136480"/>
            <a:ext cx="380437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mn-MN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ХӨРӨНГӨ</a:t>
            </a:r>
          </a:p>
          <a:p>
            <a:pPr>
              <a:lnSpc>
                <a:spcPct val="150000"/>
              </a:lnSpc>
            </a:pPr>
            <a:r>
              <a:rPr lang="mn-M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Газар</a:t>
            </a:r>
          </a:p>
          <a:p>
            <a:pPr>
              <a:lnSpc>
                <a:spcPct val="150000"/>
              </a:lnSpc>
            </a:pPr>
            <a:r>
              <a:rPr lang="mn-M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 </a:t>
            </a:r>
            <a:r>
              <a:rPr lang="mn-MN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хөдлөх хөрөнгө (төрийн өмчөөс бусад)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>
              <a:lnSpc>
                <a:spcPct val="150000"/>
              </a:lnSpc>
            </a:pPr>
            <a:r>
              <a:rPr lang="mn-M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Нийт орон сууц</a:t>
            </a:r>
            <a:endParaRPr lang="en-US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1463">
              <a:lnSpc>
                <a:spcPct val="150000"/>
              </a:lnSpc>
            </a:pPr>
            <a:r>
              <a:rPr lang="mn-MN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Хувийн </a:t>
            </a:r>
            <a:r>
              <a:rPr lang="mn-MN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орон </a:t>
            </a:r>
            <a:r>
              <a:rPr lang="mn-MN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сууц</a:t>
            </a:r>
          </a:p>
          <a:p>
            <a:pPr marL="271463">
              <a:lnSpc>
                <a:spcPct val="150000"/>
              </a:lnSpc>
            </a:pPr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Хүнсний дэлгүүр</a:t>
            </a:r>
          </a:p>
          <a:p>
            <a:pPr marL="271463">
              <a:lnSpc>
                <a:spcPct val="150000"/>
              </a:lnSpc>
            </a:pPr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Үйлдвэрлэлийн зориулалттай</a:t>
            </a:r>
          </a:p>
          <a:p>
            <a:pPr marL="271463">
              <a:lnSpc>
                <a:spcPct val="150000"/>
              </a:lnSpc>
              <a:defRPr/>
            </a:pPr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Агуулах</a:t>
            </a:r>
          </a:p>
          <a:p>
            <a:pPr marL="271463">
              <a:lnSpc>
                <a:spcPct val="150000"/>
              </a:lnSpc>
              <a:defRPr/>
            </a:pPr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Гараж</a:t>
            </a:r>
          </a:p>
          <a:p>
            <a:pPr marL="271463">
              <a:lnSpc>
                <a:spcPct val="150000"/>
              </a:lnSpc>
              <a:defRPr/>
            </a:pPr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Худалдаа үйлчилгээ</a:t>
            </a:r>
          </a:p>
          <a:p>
            <a:pPr marL="271463">
              <a:lnSpc>
                <a:spcPct val="150000"/>
              </a:lnSpc>
              <a:defRPr/>
            </a:pPr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Сургууль</a:t>
            </a:r>
          </a:p>
          <a:p>
            <a:pPr marL="271463">
              <a:lnSpc>
                <a:spcPct val="150000"/>
              </a:lnSpc>
              <a:defRPr/>
            </a:pPr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Эмнэлэг</a:t>
            </a:r>
          </a:p>
          <a:p>
            <a:pPr marL="271463">
              <a:lnSpc>
                <a:spcPct val="150000"/>
              </a:lnSpc>
              <a:defRPr/>
            </a:pPr>
            <a:r>
              <a:rPr lang="mn-MN" sz="1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Дуусаагүй </a:t>
            </a:r>
            <a:r>
              <a:rPr lang="mn-MN" sz="1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барилга</a:t>
            </a:r>
            <a:endParaRPr lang="en-US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Elbow Connector 14"/>
          <p:cNvCxnSpPr>
            <a:stCxn id="12" idx="3"/>
            <a:endCxn id="19" idx="1"/>
          </p:cNvCxnSpPr>
          <p:nvPr/>
        </p:nvCxnSpPr>
        <p:spPr>
          <a:xfrm>
            <a:off x="2583858" y="2677812"/>
            <a:ext cx="5727561" cy="2558822"/>
          </a:xfrm>
          <a:prstGeom prst="bentConnector3">
            <a:avLst>
              <a:gd name="adj1" fmla="val 68070"/>
            </a:avLst>
          </a:prstGeom>
          <a:ln w="127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flipV="1">
            <a:off x="3886200" y="3228505"/>
            <a:ext cx="4154284" cy="314795"/>
          </a:xfrm>
          <a:prstGeom prst="bentConnector3">
            <a:avLst>
              <a:gd name="adj1" fmla="val 54297"/>
            </a:avLst>
          </a:prstGeom>
          <a:ln w="127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endCxn id="28" idx="1"/>
          </p:cNvCxnSpPr>
          <p:nvPr/>
        </p:nvCxnSpPr>
        <p:spPr>
          <a:xfrm flipV="1">
            <a:off x="4819488" y="3533309"/>
            <a:ext cx="3220996" cy="1681395"/>
          </a:xfrm>
          <a:prstGeom prst="bentConnector3">
            <a:avLst>
              <a:gd name="adj1" fmla="val 46757"/>
            </a:avLst>
          </a:prstGeom>
          <a:ln w="127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044087" y="1536442"/>
            <a:ext cx="4596089" cy="528028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804863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Эд хөрөнгийн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эрхийн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бүртгэл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604732" y="1536442"/>
            <a:ext cx="4596089" cy="52802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96938"/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Эдийн засгийн статистик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 flipH="1">
            <a:off x="9980761" y="679087"/>
            <a:ext cx="2114576" cy="40342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1" algn="just" eaLnBrk="0" hangingPunct="0">
              <a:buSzPct val="150000"/>
              <a:defRPr/>
            </a:pP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ҮЙЛ АЖИЛЛАГАА</a:t>
            </a:r>
            <a:endParaRPr lang="mn-MN" sz="1600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5491" y="649966"/>
            <a:ext cx="108460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ЭД ХӨРӨНГИЙН ЭРХИЙН БҮРТГЭЛ БА ЭДИЙН ЗАСГИЙН СТАТИСТИК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585220" y="3278982"/>
            <a:ext cx="1111844" cy="520700"/>
          </a:xfrm>
          <a:prstGeom prst="roundRect">
            <a:avLst/>
          </a:prstGeom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ҮНЭ</a:t>
            </a:r>
            <a:endParaRPr lang="en-US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45963" y="4004208"/>
            <a:ext cx="1838060" cy="48159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Зах зээлийн үнэ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21271" y="4004207"/>
            <a:ext cx="1838060" cy="481595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Гэрээний үнэ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22"/>
          <p:cNvCxnSpPr>
            <a:endCxn id="21" idx="1"/>
          </p:cNvCxnSpPr>
          <p:nvPr/>
        </p:nvCxnSpPr>
        <p:spPr>
          <a:xfrm>
            <a:off x="5359331" y="4245004"/>
            <a:ext cx="1486632" cy="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24" name="Straight Arrow Connector 23"/>
          <p:cNvCxnSpPr>
            <a:stCxn id="20" idx="2"/>
          </p:cNvCxnSpPr>
          <p:nvPr/>
        </p:nvCxnSpPr>
        <p:spPr>
          <a:xfrm>
            <a:off x="6141142" y="3799682"/>
            <a:ext cx="0" cy="432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5" name="Rectangle 24"/>
          <p:cNvSpPr/>
          <p:nvPr/>
        </p:nvSpPr>
        <p:spPr>
          <a:xfrm>
            <a:off x="5494565" y="1959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3" grpId="0" animBg="1"/>
      <p:bldP spid="28" grpId="0" animBg="1"/>
      <p:bldP spid="28" grpId="1" animBg="1"/>
      <p:bldP spid="17" grpId="0" animBg="1"/>
      <p:bldP spid="27" grpId="0" animBg="1"/>
      <p:bldP spid="27" grpId="1" animBg="1"/>
      <p:bldP spid="12" grpId="0" animBg="1"/>
      <p:bldP spid="12" grpId="1" animBg="1"/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n 13"/>
          <p:cNvSpPr/>
          <p:nvPr/>
        </p:nvSpPr>
        <p:spPr>
          <a:xfrm>
            <a:off x="1313909" y="1145027"/>
            <a:ext cx="5229938" cy="3082938"/>
          </a:xfrm>
          <a:prstGeom prst="can">
            <a:avLst>
              <a:gd name="adj" fmla="val 34351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93017" y="1309600"/>
            <a:ext cx="5300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800" b="1" dirty="0" smtClean="0">
                <a:solidFill>
                  <a:srgbClr val="00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УЛСЫН БҮРТГЭЛИЙН </a:t>
            </a:r>
          </a:p>
          <a:p>
            <a:pPr algn="ctr"/>
            <a:r>
              <a:rPr lang="mn-MN" sz="2800" b="1" dirty="0" smtClean="0">
                <a:solidFill>
                  <a:srgbClr val="000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СУУРЬ САН</a:t>
            </a:r>
            <a:endParaRPr lang="en-US" sz="2800" b="1" dirty="0">
              <a:solidFill>
                <a:srgbClr val="0000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n 3"/>
          <p:cNvSpPr/>
          <p:nvPr/>
        </p:nvSpPr>
        <p:spPr>
          <a:xfrm>
            <a:off x="2701887" y="2626790"/>
            <a:ext cx="1242902" cy="12637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Иргэний </a:t>
            </a:r>
            <a:r>
              <a:rPr lang="mn-MN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mn-MN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эдээллийн сан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n 4"/>
          <p:cNvSpPr/>
          <p:nvPr/>
        </p:nvSpPr>
        <p:spPr>
          <a:xfrm>
            <a:off x="1434913" y="2785248"/>
            <a:ext cx="1194170" cy="1097562"/>
          </a:xfrm>
          <a:prstGeom prst="can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Өрхийн мэдээллийн сан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4018778" y="2619030"/>
            <a:ext cx="1194170" cy="12637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 этгээдийн мэдээллийн сан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5278889" y="2599703"/>
            <a:ext cx="1194170" cy="12637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Эд хөрөнгийн мэдээлийн сан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Bracket 7"/>
          <p:cNvSpPr/>
          <p:nvPr/>
        </p:nvSpPr>
        <p:spPr>
          <a:xfrm rot="16200000">
            <a:off x="2479391" y="2145286"/>
            <a:ext cx="228862" cy="1095467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ket 9"/>
          <p:cNvSpPr/>
          <p:nvPr/>
        </p:nvSpPr>
        <p:spPr>
          <a:xfrm rot="16200000">
            <a:off x="3852862" y="2296368"/>
            <a:ext cx="227216" cy="832923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/>
          <p:cNvSpPr/>
          <p:nvPr/>
        </p:nvSpPr>
        <p:spPr>
          <a:xfrm rot="16200000">
            <a:off x="4351803" y="1532953"/>
            <a:ext cx="268386" cy="2236208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2 (Accent Bar) 11"/>
          <p:cNvSpPr/>
          <p:nvPr/>
        </p:nvSpPr>
        <p:spPr>
          <a:xfrm>
            <a:off x="1761824" y="2278896"/>
            <a:ext cx="6055780" cy="1684182"/>
          </a:xfrm>
          <a:prstGeom prst="accentCallout2">
            <a:avLst>
              <a:gd name="adj1" fmla="val 131271"/>
              <a:gd name="adj2" fmla="val -6583"/>
              <a:gd name="adj3" fmla="val 154504"/>
              <a:gd name="adj4" fmla="val -2750"/>
              <a:gd name="adj5" fmla="val 153874"/>
              <a:gd name="adj6" fmla="val 21376"/>
            </a:avLst>
          </a:prstGeom>
          <a:noFill/>
          <a:ln>
            <a:solidFill>
              <a:srgbClr val="00006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2424" y="4513857"/>
            <a:ext cx="1345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Одоо байгаа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Callout 2 (Accent Bar) 15"/>
          <p:cNvSpPr/>
          <p:nvPr/>
        </p:nvSpPr>
        <p:spPr>
          <a:xfrm>
            <a:off x="3564292" y="4853990"/>
            <a:ext cx="1731216" cy="1088100"/>
          </a:xfrm>
          <a:prstGeom prst="accentCallout2">
            <a:avLst>
              <a:gd name="adj1" fmla="val 18750"/>
              <a:gd name="adj2" fmla="val -8333"/>
              <a:gd name="adj3" fmla="val 100211"/>
              <a:gd name="adj4" fmla="val -10847"/>
              <a:gd name="adj5" fmla="val 99864"/>
              <a:gd name="adj6" fmla="val -98807"/>
            </a:avLst>
          </a:prstGeom>
          <a:noFill/>
          <a:ln>
            <a:solidFill>
              <a:srgbClr val="000064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974706" y="5371861"/>
            <a:ext cx="155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Ойрын хугацаанд бий болгох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n 17"/>
          <p:cNvSpPr/>
          <p:nvPr/>
        </p:nvSpPr>
        <p:spPr>
          <a:xfrm>
            <a:off x="6602761" y="2578589"/>
            <a:ext cx="1214843" cy="1311981"/>
          </a:xfrm>
          <a:prstGeom prst="can">
            <a:avLst>
              <a:gd name="adj" fmla="val 24106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Газрын мэдээллийн сан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ight Bracket 18"/>
          <p:cNvSpPr/>
          <p:nvPr/>
        </p:nvSpPr>
        <p:spPr>
          <a:xfrm rot="16200000">
            <a:off x="4392543" y="7445"/>
            <a:ext cx="431347" cy="5124257"/>
          </a:xfrm>
          <a:prstGeom prst="rightBracket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ket 19"/>
          <p:cNvSpPr/>
          <p:nvPr/>
        </p:nvSpPr>
        <p:spPr>
          <a:xfrm rot="16200000">
            <a:off x="5777968" y="1366262"/>
            <a:ext cx="404741" cy="2380013"/>
          </a:xfrm>
          <a:prstGeom prst="rightBracket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ket 21"/>
          <p:cNvSpPr/>
          <p:nvPr/>
        </p:nvSpPr>
        <p:spPr>
          <a:xfrm rot="16200000">
            <a:off x="5007146" y="604494"/>
            <a:ext cx="404741" cy="3918644"/>
          </a:xfrm>
          <a:prstGeom prst="rightBracket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>
            <a:off x="3550008" y="4940785"/>
            <a:ext cx="1347456" cy="1070716"/>
          </a:xfrm>
          <a:prstGeom prst="can">
            <a:avLst>
              <a:gd name="adj" fmla="val 19424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Хаягийн мэдээллийн сан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ight Bracket 24"/>
          <p:cNvSpPr/>
          <p:nvPr/>
        </p:nvSpPr>
        <p:spPr>
          <a:xfrm rot="16200000" flipH="1">
            <a:off x="4366322" y="1483695"/>
            <a:ext cx="433089" cy="5254636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ket 26"/>
          <p:cNvSpPr/>
          <p:nvPr/>
        </p:nvSpPr>
        <p:spPr>
          <a:xfrm rot="16200000" flipH="1">
            <a:off x="4380487" y="2821999"/>
            <a:ext cx="433089" cy="2575447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Bracket 27"/>
          <p:cNvSpPr/>
          <p:nvPr/>
        </p:nvSpPr>
        <p:spPr>
          <a:xfrm rot="16200000" flipH="1">
            <a:off x="3777655" y="3431009"/>
            <a:ext cx="433089" cy="1354778"/>
          </a:xfrm>
          <a:prstGeom prst="righ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>
            <a:endCxn id="23" idx="1"/>
          </p:cNvCxnSpPr>
          <p:nvPr/>
        </p:nvCxnSpPr>
        <p:spPr>
          <a:xfrm>
            <a:off x="4217437" y="4336601"/>
            <a:ext cx="6299" cy="604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n 31"/>
          <p:cNvSpPr/>
          <p:nvPr/>
        </p:nvSpPr>
        <p:spPr>
          <a:xfrm>
            <a:off x="1313909" y="1041149"/>
            <a:ext cx="6607874" cy="5069940"/>
          </a:xfrm>
          <a:prstGeom prst="can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an 32"/>
          <p:cNvSpPr/>
          <p:nvPr/>
        </p:nvSpPr>
        <p:spPr>
          <a:xfrm>
            <a:off x="8254341" y="4978985"/>
            <a:ext cx="1099930" cy="88129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Ажил эрхлэлт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n 33"/>
          <p:cNvSpPr/>
          <p:nvPr/>
        </p:nvSpPr>
        <p:spPr>
          <a:xfrm>
            <a:off x="8241457" y="4133814"/>
            <a:ext cx="1099930" cy="88129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Боловсрол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n 34"/>
          <p:cNvSpPr/>
          <p:nvPr/>
        </p:nvSpPr>
        <p:spPr>
          <a:xfrm>
            <a:off x="8241457" y="3309810"/>
            <a:ext cx="1099930" cy="88129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Эрүүл мэндийн сан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n 35"/>
          <p:cNvSpPr/>
          <p:nvPr/>
        </p:nvSpPr>
        <p:spPr>
          <a:xfrm>
            <a:off x="8241456" y="2471126"/>
            <a:ext cx="1099930" cy="88129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Халамжийн сан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n 36"/>
          <p:cNvSpPr/>
          <p:nvPr/>
        </p:nvSpPr>
        <p:spPr>
          <a:xfrm>
            <a:off x="8241456" y="1620757"/>
            <a:ext cx="1099930" cy="88129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сан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Elbow Connector 42"/>
          <p:cNvCxnSpPr>
            <a:endCxn id="34" idx="2"/>
          </p:cNvCxnSpPr>
          <p:nvPr/>
        </p:nvCxnSpPr>
        <p:spPr>
          <a:xfrm>
            <a:off x="3041970" y="3891852"/>
            <a:ext cx="5199487" cy="682608"/>
          </a:xfrm>
          <a:prstGeom prst="bentConnector3">
            <a:avLst>
              <a:gd name="adj1" fmla="val 201"/>
            </a:avLst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6" idx="3"/>
            <a:endCxn id="37" idx="2"/>
          </p:cNvCxnSpPr>
          <p:nvPr/>
        </p:nvCxnSpPr>
        <p:spPr>
          <a:xfrm rot="5400000" flipH="1" flipV="1">
            <a:off x="5517955" y="1159310"/>
            <a:ext cx="1821407" cy="3625593"/>
          </a:xfrm>
          <a:prstGeom prst="bentConnector4">
            <a:avLst>
              <a:gd name="adj1" fmla="val -12551"/>
              <a:gd name="adj2" fmla="val 94692"/>
            </a:avLst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/>
          <p:nvPr/>
        </p:nvCxnSpPr>
        <p:spPr>
          <a:xfrm>
            <a:off x="3483568" y="3921205"/>
            <a:ext cx="1148417" cy="185888"/>
          </a:xfrm>
          <a:prstGeom prst="bentConnector3">
            <a:avLst>
              <a:gd name="adj1" fmla="val -454"/>
            </a:avLst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/>
          <p:nvPr/>
        </p:nvCxnSpPr>
        <p:spPr>
          <a:xfrm rot="16200000" flipH="1">
            <a:off x="4354348" y="3889357"/>
            <a:ext cx="707176" cy="686221"/>
          </a:xfrm>
          <a:prstGeom prst="bentConnector3">
            <a:avLst>
              <a:gd name="adj1" fmla="val 98649"/>
            </a:avLst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endCxn id="33" idx="2"/>
          </p:cNvCxnSpPr>
          <p:nvPr/>
        </p:nvCxnSpPr>
        <p:spPr>
          <a:xfrm>
            <a:off x="3303926" y="4430005"/>
            <a:ext cx="4950415" cy="989626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/>
          <p:nvPr/>
        </p:nvCxnSpPr>
        <p:spPr>
          <a:xfrm rot="16200000" flipH="1">
            <a:off x="3130482" y="4089828"/>
            <a:ext cx="512594" cy="198665"/>
          </a:xfrm>
          <a:prstGeom prst="bentConnector3">
            <a:avLst>
              <a:gd name="adj1" fmla="val 97688"/>
            </a:avLst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endCxn id="35" idx="2"/>
          </p:cNvCxnSpPr>
          <p:nvPr/>
        </p:nvCxnSpPr>
        <p:spPr>
          <a:xfrm flipV="1">
            <a:off x="3395499" y="3750456"/>
            <a:ext cx="4845958" cy="907572"/>
          </a:xfrm>
          <a:prstGeom prst="bentConnector3">
            <a:avLst>
              <a:gd name="adj1" fmla="val 98762"/>
            </a:avLst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Elbow Connector 80"/>
          <p:cNvCxnSpPr/>
          <p:nvPr/>
        </p:nvCxnSpPr>
        <p:spPr>
          <a:xfrm rot="16200000" flipH="1">
            <a:off x="3065093" y="4187474"/>
            <a:ext cx="770947" cy="195226"/>
          </a:xfrm>
          <a:prstGeom prst="bentConnector3">
            <a:avLst>
              <a:gd name="adj1" fmla="val 96973"/>
            </a:avLst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>
            <a:endCxn id="36" idx="2"/>
          </p:cNvCxnSpPr>
          <p:nvPr/>
        </p:nvCxnSpPr>
        <p:spPr>
          <a:xfrm flipV="1">
            <a:off x="3450566" y="2911772"/>
            <a:ext cx="4790890" cy="1821407"/>
          </a:xfrm>
          <a:prstGeom prst="bentConnector3">
            <a:avLst>
              <a:gd name="adj1" fmla="val 97432"/>
            </a:avLst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lbow Connector 90"/>
          <p:cNvCxnSpPr/>
          <p:nvPr/>
        </p:nvCxnSpPr>
        <p:spPr>
          <a:xfrm rot="16200000" flipH="1">
            <a:off x="3073354" y="4240998"/>
            <a:ext cx="836035" cy="183039"/>
          </a:xfrm>
          <a:prstGeom prst="bentConnector3">
            <a:avLst>
              <a:gd name="adj1" fmla="val 98731"/>
            </a:avLst>
          </a:prstGeom>
          <a:ln w="19050">
            <a:solidFill>
              <a:schemeClr val="accent4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Can 95"/>
          <p:cNvSpPr/>
          <p:nvPr/>
        </p:nvSpPr>
        <p:spPr>
          <a:xfrm>
            <a:off x="1317154" y="977774"/>
            <a:ext cx="8179931" cy="5441133"/>
          </a:xfrm>
          <a:prstGeom prst="can">
            <a:avLst>
              <a:gd name="adj" fmla="val 25499"/>
            </a:avLst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ight Arrow 96"/>
          <p:cNvSpPr/>
          <p:nvPr/>
        </p:nvSpPr>
        <p:spPr>
          <a:xfrm>
            <a:off x="9615438" y="1498611"/>
            <a:ext cx="435020" cy="4266064"/>
          </a:xfrm>
          <a:prstGeom prst="rightArrow">
            <a:avLst>
              <a:gd name="adj1" fmla="val 73977"/>
              <a:gd name="adj2" fmla="val 74974"/>
            </a:avLst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0157634" y="977774"/>
            <a:ext cx="1946251" cy="53989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Tx/>
              <a:buChar char="-"/>
            </a:pP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Төрийн Захиргааны байгууллагууд</a:t>
            </a:r>
          </a:p>
          <a:p>
            <a:pPr marL="285750" indent="-285750">
              <a:buFontTx/>
              <a:buChar char="-"/>
            </a:pP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Эрдэм, шинжилгээ судалгааны байгууллага</a:t>
            </a:r>
          </a:p>
          <a:p>
            <a:pPr marL="285750" indent="-285750">
              <a:buFontTx/>
              <a:buChar char="-"/>
            </a:pP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mn-M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Бусад хэрэглэгч нар</a:t>
            </a:r>
          </a:p>
          <a:p>
            <a:pPr marL="285750" indent="-285750">
              <a:buFontTx/>
              <a:buChar char="-"/>
            </a:pP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mn-M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mn-M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mn-MN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Нийтэд тархаах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n-MN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ВЭБ, эмхтгэл, СД, зурагт хуудас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10163453" y="2059900"/>
            <a:ext cx="1942727" cy="82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10157635" y="3549145"/>
            <a:ext cx="1946250" cy="82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10157635" y="3705405"/>
            <a:ext cx="1946250" cy="82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0157634" y="5140845"/>
            <a:ext cx="1942727" cy="82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10163453" y="4747386"/>
            <a:ext cx="1942727" cy="780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0154424" y="4924335"/>
            <a:ext cx="1942727" cy="824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ight Bracket 49"/>
          <p:cNvSpPr/>
          <p:nvPr/>
        </p:nvSpPr>
        <p:spPr>
          <a:xfrm rot="16200000">
            <a:off x="5346694" y="1882276"/>
            <a:ext cx="154983" cy="1566863"/>
          </a:xfrm>
          <a:prstGeom prst="righ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0417012" y="578626"/>
            <a:ext cx="1392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latin typeface="Arial" panose="020B0604020202020204" pitchFamily="34" charset="0"/>
                <a:cs typeface="Arial" panose="020B0604020202020204" pitchFamily="34" charset="0"/>
              </a:rPr>
              <a:t>Хэрэглэгч </a:t>
            </a:r>
            <a:endParaRPr lang="en-US" b="1" dirty="0"/>
          </a:p>
        </p:txBody>
      </p:sp>
      <p:sp>
        <p:nvSpPr>
          <p:cNvPr id="52" name="Rectangle 51"/>
          <p:cNvSpPr/>
          <p:nvPr/>
        </p:nvSpPr>
        <p:spPr>
          <a:xfrm>
            <a:off x="5494565" y="1959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5" grpId="0" animBg="1"/>
      <p:bldP spid="8" grpId="0" animBg="1"/>
      <p:bldP spid="10" grpId="0" animBg="1"/>
      <p:bldP spid="11" grpId="0" animBg="1"/>
      <p:bldP spid="12" grpId="0" animBg="1"/>
      <p:bldP spid="13" grpId="0"/>
      <p:bldP spid="16" grpId="0" animBg="1"/>
      <p:bldP spid="17" grpId="0"/>
      <p:bldP spid="18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50" grpId="0" animBg="1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60226" y="1696570"/>
            <a:ext cx="6602506" cy="3388659"/>
          </a:xfrm>
          <a:prstGeom prst="ellipse">
            <a:avLst/>
          </a:prstGeom>
          <a:ln w="19050"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n 4"/>
          <p:cNvSpPr/>
          <p:nvPr/>
        </p:nvSpPr>
        <p:spPr>
          <a:xfrm>
            <a:off x="3331610" y="3142481"/>
            <a:ext cx="1242902" cy="12637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ӨРХ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n 5"/>
          <p:cNvSpPr/>
          <p:nvPr/>
        </p:nvSpPr>
        <p:spPr>
          <a:xfrm>
            <a:off x="4944715" y="3147600"/>
            <a:ext cx="1194170" cy="12637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ИРГЭН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n 6"/>
          <p:cNvSpPr/>
          <p:nvPr/>
        </p:nvSpPr>
        <p:spPr>
          <a:xfrm>
            <a:off x="6501041" y="3128273"/>
            <a:ext cx="1194170" cy="12637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</a:t>
            </a:r>
          </a:p>
          <a:p>
            <a:pPr algn="ctr"/>
            <a:r>
              <a:rPr lang="mn-MN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ЭТГЭЭД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60612" y="2214558"/>
            <a:ext cx="270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ҮНДЭСНИЙ ДАТА ТӨВ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an 8"/>
          <p:cNvSpPr/>
          <p:nvPr/>
        </p:nvSpPr>
        <p:spPr>
          <a:xfrm>
            <a:off x="5601976" y="5255324"/>
            <a:ext cx="1138718" cy="1121533"/>
          </a:xfrm>
          <a:prstGeom prst="can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Боловсрол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4109161" y="5266889"/>
            <a:ext cx="1138718" cy="1121533"/>
          </a:xfrm>
          <a:prstGeom prst="can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Халамжийн сан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n 10"/>
          <p:cNvSpPr/>
          <p:nvPr/>
        </p:nvSpPr>
        <p:spPr>
          <a:xfrm>
            <a:off x="7095925" y="5227890"/>
            <a:ext cx="1138718" cy="1121533"/>
          </a:xfrm>
          <a:prstGeom prst="can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Нийгмийн даатгалын сан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>
            <a:stCxn id="10" idx="1"/>
            <a:endCxn id="5" idx="3"/>
          </p:cNvCxnSpPr>
          <p:nvPr/>
        </p:nvCxnSpPr>
        <p:spPr>
          <a:xfrm flipH="1" flipV="1">
            <a:off x="3953061" y="4406261"/>
            <a:ext cx="725459" cy="860628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  <a:endCxn id="6" idx="3"/>
          </p:cNvCxnSpPr>
          <p:nvPr/>
        </p:nvCxnSpPr>
        <p:spPr>
          <a:xfrm flipH="1" flipV="1">
            <a:off x="5541800" y="4411380"/>
            <a:ext cx="629535" cy="843944"/>
          </a:xfrm>
          <a:prstGeom prst="straightConnector1">
            <a:avLst/>
          </a:prstGeom>
          <a:ln w="28575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11" idx="1"/>
          </p:cNvCxnSpPr>
          <p:nvPr/>
        </p:nvCxnSpPr>
        <p:spPr>
          <a:xfrm>
            <a:off x="5541800" y="4411380"/>
            <a:ext cx="2123484" cy="816510"/>
          </a:xfrm>
          <a:prstGeom prst="straightConnector1">
            <a:avLst/>
          </a:prstGeom>
          <a:ln w="28575">
            <a:solidFill>
              <a:schemeClr val="accent5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  <a:endCxn id="7" idx="3"/>
          </p:cNvCxnSpPr>
          <p:nvPr/>
        </p:nvCxnSpPr>
        <p:spPr>
          <a:xfrm flipV="1">
            <a:off x="6171335" y="4392053"/>
            <a:ext cx="926791" cy="863271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  <a:endCxn id="7" idx="3"/>
          </p:cNvCxnSpPr>
          <p:nvPr/>
        </p:nvCxnSpPr>
        <p:spPr>
          <a:xfrm flipH="1" flipV="1">
            <a:off x="7098126" y="4392053"/>
            <a:ext cx="567158" cy="835837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408" y="801174"/>
            <a:ext cx="1858724" cy="1492244"/>
          </a:xfrm>
          <a:prstGeom prst="rect">
            <a:avLst/>
          </a:prstGeom>
        </p:spPr>
      </p:pic>
      <p:cxnSp>
        <p:nvCxnSpPr>
          <p:cNvPr id="18" name="Elbow Connector 17"/>
          <p:cNvCxnSpPr>
            <a:stCxn id="17" idx="2"/>
            <a:endCxn id="6" idx="1"/>
          </p:cNvCxnSpPr>
          <p:nvPr/>
        </p:nvCxnSpPr>
        <p:spPr>
          <a:xfrm rot="5400000">
            <a:off x="7339194" y="496024"/>
            <a:ext cx="854182" cy="4448970"/>
          </a:xfrm>
          <a:prstGeom prst="bentConnector3">
            <a:avLst>
              <a:gd name="adj1" fmla="val 50000"/>
            </a:avLst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7" idx="2"/>
            <a:endCxn id="5" idx="1"/>
          </p:cNvCxnSpPr>
          <p:nvPr/>
        </p:nvCxnSpPr>
        <p:spPr>
          <a:xfrm rot="5400000">
            <a:off x="6547385" y="-300905"/>
            <a:ext cx="849063" cy="6037709"/>
          </a:xfrm>
          <a:prstGeom prst="bentConnector3">
            <a:avLst>
              <a:gd name="adj1" fmla="val 50000"/>
            </a:avLst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371255" y="3561056"/>
            <a:ext cx="110453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Иргэн: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Регистер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Овог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Нэр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437738" y="951290"/>
            <a:ext cx="118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2400" b="1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УБСЕГ</a:t>
            </a:r>
            <a:endParaRPr lang="en-US" sz="2400" b="1" dirty="0">
              <a:solidFill>
                <a:srgbClr val="0000FF"/>
              </a:solidFill>
            </a:endParaRPr>
          </a:p>
        </p:txBody>
      </p:sp>
      <p:cxnSp>
        <p:nvCxnSpPr>
          <p:cNvPr id="22" name="Elbow Connector 21"/>
          <p:cNvCxnSpPr>
            <a:stCxn id="17" idx="2"/>
            <a:endCxn id="7" idx="1"/>
          </p:cNvCxnSpPr>
          <p:nvPr/>
        </p:nvCxnSpPr>
        <p:spPr>
          <a:xfrm rot="5400000">
            <a:off x="8127021" y="1264523"/>
            <a:ext cx="834855" cy="2892644"/>
          </a:xfrm>
          <a:prstGeom prst="bentConnector3">
            <a:avLst>
              <a:gd name="adj1" fmla="val 50000"/>
            </a:avLst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n 23"/>
          <p:cNvSpPr/>
          <p:nvPr/>
        </p:nvSpPr>
        <p:spPr>
          <a:xfrm>
            <a:off x="2706312" y="5234794"/>
            <a:ext cx="1099930" cy="1167863"/>
          </a:xfrm>
          <a:prstGeom prst="can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Эрүүл мэндийн сан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>
            <a:stCxn id="24" idx="1"/>
            <a:endCxn id="5" idx="3"/>
          </p:cNvCxnSpPr>
          <p:nvPr/>
        </p:nvCxnSpPr>
        <p:spPr>
          <a:xfrm flipV="1">
            <a:off x="3256277" y="4406261"/>
            <a:ext cx="696784" cy="828533"/>
          </a:xfrm>
          <a:prstGeom prst="straightConnector1">
            <a:avLst/>
          </a:prstGeom>
          <a:ln w="38100">
            <a:solidFill>
              <a:schemeClr val="accent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002168" y="769461"/>
            <a:ext cx="728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mn-MN" alt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ТӨРИЙН МЭДЭЭЛЛИЙН СҮЛЖЭЭ</a:t>
            </a:r>
            <a:endParaRPr lang="en-GB" alt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392654" y="4546722"/>
            <a:ext cx="243137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Хуулийн этгээд: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Регистер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Нэр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Төрөл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Өмчийн хэлбэр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mn-MN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 ажиллагааны чиглэл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28" name="Can 27"/>
          <p:cNvSpPr/>
          <p:nvPr/>
        </p:nvSpPr>
        <p:spPr>
          <a:xfrm>
            <a:off x="1274333" y="5245636"/>
            <a:ext cx="1199034" cy="1167863"/>
          </a:xfrm>
          <a:prstGeom prst="can">
            <a:avLst/>
          </a:prstGeom>
          <a:ln w="28575">
            <a:solidFill>
              <a:schemeClr val="accent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Хүн ам, өрхийн мэдээллийн сан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Arrow Connector 39"/>
          <p:cNvCxnSpPr>
            <a:stCxn id="28" idx="1"/>
            <a:endCxn id="5" idx="3"/>
          </p:cNvCxnSpPr>
          <p:nvPr/>
        </p:nvCxnSpPr>
        <p:spPr>
          <a:xfrm flipV="1">
            <a:off x="1873850" y="4406261"/>
            <a:ext cx="2079211" cy="839375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1"/>
          </p:cNvCxnSpPr>
          <p:nvPr/>
        </p:nvCxnSpPr>
        <p:spPr>
          <a:xfrm flipV="1">
            <a:off x="1873850" y="4406261"/>
            <a:ext cx="3667950" cy="839375"/>
          </a:xfrm>
          <a:prstGeom prst="straightConnector1">
            <a:avLst/>
          </a:prstGeom>
          <a:ln w="28575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494565" y="1959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6965" y="3483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854545" y="675038"/>
            <a:ext cx="9234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mn-MN" alt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ТӨРИЙН МЭДЭЭЛЛИЙН НЭГДСЭН СҮЛЖЭЭ, ХЭРЭГЛЭЭ, АЧ ХОЛБОГДОЛ</a:t>
            </a:r>
            <a:endParaRPr lang="en-GB" alt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Pentagon 4"/>
          <p:cNvSpPr/>
          <p:nvPr/>
        </p:nvSpPr>
        <p:spPr>
          <a:xfrm flipH="1">
            <a:off x="9980761" y="679087"/>
            <a:ext cx="2114576" cy="40342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1" algn="just" eaLnBrk="0" hangingPunct="0">
              <a:buSzPct val="150000"/>
              <a:defRPr/>
            </a:pPr>
            <a:r>
              <a:rPr lang="mn-MN" sz="1600" dirty="0" smtClean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ҮЙЛ АЖИЛЛАГАА</a:t>
            </a:r>
            <a:endParaRPr lang="mn-MN" sz="1600" dirty="0">
              <a:solidFill>
                <a:schemeClr val="bg1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52304" y="1368790"/>
            <a:ext cx="723038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Эрх зүйн нотлох баримт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Төрийн удирдлагыг хэрэгжүүлэх өртөг багатай, үр ашигтай систем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Сонгогчийн нэрийн жагсаалт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Цахим үйлчилгээ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Бүх төрлийн цахим бүртгэл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Ам бүлийн тодорхойлолт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Хамтын тэтгэвэр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Өрхийн даатгал гм ...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Тооллого, түүвэр судалгаа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Төрийн үйл ажиллагаанд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Төлөвлөлт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Төсөв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Сонгууль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– засаглал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Статистикийн зорилгоор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Хүн ам, нийгмийн статистик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Түүврийн хүрээ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Судалгаа шинжилгээ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Жижиг нутаг дэвсгэрийн статистик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...</a:t>
            </a:r>
            <a:endParaRPr lang="en-US" sz="1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338" y="2511386"/>
            <a:ext cx="4858693" cy="36440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17" y="2002796"/>
            <a:ext cx="1379320" cy="12525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94565" y="1959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3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94565" y="1959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002168" y="769461"/>
            <a:ext cx="728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Tx/>
              <a:buFontTx/>
              <a:buNone/>
            </a:pPr>
            <a:r>
              <a:rPr lang="mn-MN" alt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АНХААРАХ АСУУДАЛ</a:t>
            </a:r>
            <a:endParaRPr lang="en-GB" alt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372507" y="1468868"/>
            <a:ext cx="1024527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50000"/>
              </a:spcBef>
              <a:buClrTx/>
              <a:buFont typeface="Arial" pitchFamily="34" charset="0"/>
              <a:buChar char="•"/>
            </a:pPr>
            <a:r>
              <a:rPr lang="mn-MN" alt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УБСЕГ-ын ажлын хэсгээс өгсөн заавар, чиглэлийн дагуу тооллогод хамрагдах аж ахуйн нэгж байгууллагын тооллого явуулах хуваарийг баталж хэрэгжүүлэх</a:t>
            </a:r>
          </a:p>
          <a:p>
            <a:pPr marL="342900" indent="-342900" algn="just">
              <a:spcBef>
                <a:spcPct val="50000"/>
              </a:spcBef>
              <a:buClrTx/>
              <a:buFont typeface="Arial" pitchFamily="34" charset="0"/>
              <a:buChar char="•"/>
            </a:pPr>
            <a:r>
              <a:rPr lang="mn-MN" alt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ААНБ-ыг тооллогод бүрэн хамруулах</a:t>
            </a:r>
          </a:p>
          <a:p>
            <a:pPr marL="342900" indent="-342900" algn="just">
              <a:spcBef>
                <a:spcPct val="50000"/>
              </a:spcBef>
              <a:buClrTx/>
              <a:buFont typeface="Arial" pitchFamily="34" charset="0"/>
              <a:buChar char="•"/>
            </a:pPr>
            <a:r>
              <a:rPr lang="mn-MN" alt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Засаг захиргааны анхан шатны тооллогын ажлын хэсгийн үйл ажиллагаанд чиглэл өгөх, хяналт тавих, мэргэжил арга зүйн туслалцаа үзүүлэх </a:t>
            </a:r>
          </a:p>
          <a:p>
            <a:pPr marL="342900" indent="-342900" algn="just">
              <a:spcBef>
                <a:spcPct val="50000"/>
              </a:spcBef>
              <a:buClrTx/>
              <a:buFont typeface="Arial" pitchFamily="34" charset="0"/>
              <a:buChar char="•"/>
            </a:pPr>
            <a:r>
              <a:rPr lang="mn-MN" alt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Тооллогын зохион байгуулалт, тооллогын төсөв, санхүүгийн хуваарийг оновчтой хийж, орон байр, техник хэрэгслээр хангахад  дэмжлэг туслалцаа үзүүлэх</a:t>
            </a:r>
          </a:p>
          <a:p>
            <a:pPr marL="342900" indent="-342900" algn="just">
              <a:spcBef>
                <a:spcPct val="50000"/>
              </a:spcBef>
              <a:buClrTx/>
              <a:buFont typeface="Arial" pitchFamily="34" charset="0"/>
              <a:buChar char="•"/>
            </a:pPr>
            <a:r>
              <a:rPr lang="mn-MN" altLang="en-US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Тооллогын үр дүнг нэгтгэн аймгийн Засаг даргын зөвлөлд танилцуулах   </a:t>
            </a:r>
            <a:endParaRPr lang="en-GB" altLang="en-US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12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94565" y="1959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5492" y="649966"/>
            <a:ext cx="1460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АГУУЛГА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0790" y="1406523"/>
            <a:ext cx="102892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Аж ахуйн нэгж байгууллагын улсын тооллогын эрх зүйн үндэс, тооллогын тов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Тооллогын зорилго, ач холбогдол, тооллого явуулах арга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тооллогын зарчим, газар зүйн мэдээллийн сан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Тооллогын удирдлага зохион байгуулалт, тооллогын төсөв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Аймгийн тооллогын комисс, хийгдэж байгаа ажлууд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Бүртгэл, статистикийн сангуудын тухай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Хуулийн этгээдийн сан, статистикийн бизнес регистрийн сангийн уялдаа холбоо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Улсын бүртгэл, статистикийн СУУРЬ сан буюу </a:t>
            </a:r>
            <a:r>
              <a:rPr lang="mn-MN" sz="20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ТӨРИЙН МЭДЭЭЛЛИЙН СҮЛЖЭЭ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Анхаарах асуудал</a:t>
            </a:r>
          </a:p>
          <a:p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79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7649" y="1910592"/>
            <a:ext cx="8572058" cy="144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АНХААРАЛ ТАВЬСАНД БАЯРЛАЛАА.</a:t>
            </a:r>
            <a:endParaRPr lang="en-US" sz="4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94565" y="195943"/>
            <a:ext cx="633548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1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7606" y="195943"/>
            <a:ext cx="6482445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491" y="649966"/>
            <a:ext cx="95109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АЖ АХУЙН НЭГЖ БАЙГУУЛЛАГЫН ЭРХ ЗҮЙН ҮНДЭС, ТООЛЛОГЫН ТОВ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3709850"/>
              </p:ext>
            </p:extLst>
          </p:nvPr>
        </p:nvGraphicFramePr>
        <p:xfrm>
          <a:off x="1232807" y="1439333"/>
          <a:ext cx="10352313" cy="4504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86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7606" y="195943"/>
            <a:ext cx="6482445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491" y="649966"/>
            <a:ext cx="9070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ТООЛЛОГЫН ЗОРИЛГО, АЧ ХОЛБОГДОЛ, ТООЛЛОГО ЯВУУЛАХ АРГА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95859407"/>
              </p:ext>
            </p:extLst>
          </p:nvPr>
        </p:nvGraphicFramePr>
        <p:xfrm>
          <a:off x="2031999" y="1050076"/>
          <a:ext cx="9798051" cy="5309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892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7606" y="195943"/>
            <a:ext cx="6482445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45491" y="649966"/>
            <a:ext cx="9070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ТООЛЛОГЫН ЗОРИЛГО, АЧ ХОЛБОГДОЛ, ТООЛЛОГО ЯВУУЛАХ АРГА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7890" y="1512659"/>
            <a:ext cx="1046071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Энэ удаагийн тооллогыг явуулах технологын хувьд анх удаа бүртгэлд суурилсан аргыг </a:t>
            </a: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голлон ашиглах </a:t>
            </a: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боловч, уламжлалт аргыг хослуулан явуулна.</a:t>
            </a:r>
          </a:p>
          <a:p>
            <a:pPr algn="just"/>
            <a:r>
              <a:rPr lang="mn-MN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Онлайн: 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 оны 4-р сарын 1-нээс 21-ний хооронд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ГТЕГазрын мэдээллийн төвтэй хамтран Хуулийн этгээдийн бүртгэлийн санд үндэслэн ААНБ-ын татвар төлөлтийн мэдээллийг статистикийн мэдээллийн санд шууд татах замаар тооллогын асуулгыг бүрдүүлэх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Нийт 67000, манай аймгийн хувьд 800 ААНБ-ыг онлайнаар хамруулна. </a:t>
            </a:r>
          </a:p>
          <a:p>
            <a:pPr lvl="3" algn="just"/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Уламжлалт: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2016 оны 4-р сарын 1-нээс 30-ны хооронд </a:t>
            </a:r>
          </a:p>
          <a:p>
            <a:pPr marL="2171700" lvl="4" indent="-342900" algn="just">
              <a:buFont typeface="Wingdings" pitchFamily="2" charset="2"/>
              <a:buChar char="ü"/>
            </a:pP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Улсын хэмжээнд 80000, манай аймгийн хувьд 540 ААНБ-д тоологч ажиллана.</a:t>
            </a:r>
          </a:p>
          <a:p>
            <a:pPr lvl="3" algn="just"/>
            <a:r>
              <a:rPr lang="mn-MN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2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64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7606" y="195943"/>
            <a:ext cx="6482445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5491" y="649966"/>
            <a:ext cx="9070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ТООЛЛОГЫН ЗАРЧИМ, ГАЗАР ЗҮЙН МЭДЭЭЛЛИЙН САН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Dells\Pictures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15" y="1050077"/>
            <a:ext cx="10572571" cy="52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616529" y="2016579"/>
            <a:ext cx="3167742" cy="99604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anb.nso.mn</a:t>
            </a:r>
            <a:endParaRPr lang="en-US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4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7606" y="195943"/>
            <a:ext cx="6482445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47767" y="1869330"/>
            <a:ext cx="3599839" cy="4369714"/>
            <a:chOff x="609600" y="2250547"/>
            <a:chExt cx="3599839" cy="45844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91"/>
            <a:stretch/>
          </p:blipFill>
          <p:spPr>
            <a:xfrm>
              <a:off x="609600" y="2250547"/>
              <a:ext cx="3599839" cy="458449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546270" y="2359223"/>
              <a:ext cx="198644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mn-MN" sz="700" b="1" dirty="0" smtClean="0"/>
                <a:t>АЖ АХУЙН НЭГЖИЙН УЛСЫН ТООЛЛГО – 2016</a:t>
              </a:r>
            </a:p>
            <a:p>
              <a:pPr algn="ctr"/>
              <a:r>
                <a:rPr lang="mn-MN" sz="700" b="1" dirty="0" smtClean="0"/>
                <a:t>БУЛГАН АЙМГИЙН БУЛГАН </a:t>
              </a:r>
              <a:r>
                <a:rPr lang="mn-MN" sz="700" b="1" dirty="0" smtClean="0"/>
                <a:t>СУМ</a:t>
              </a:r>
              <a:endParaRPr lang="en-US" sz="7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32000" y="1700744"/>
            <a:ext cx="4064599" cy="4584490"/>
            <a:chOff x="4622201" y="2250547"/>
            <a:chExt cx="4064599" cy="458449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9" t="1513" r="46408" b="4460"/>
            <a:stretch/>
          </p:blipFill>
          <p:spPr>
            <a:xfrm>
              <a:off x="4622201" y="2250547"/>
              <a:ext cx="4064599" cy="458449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83109" y="2373868"/>
              <a:ext cx="2855324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900" b="1" dirty="0" smtClean="0"/>
                <a:t>АЖ АХУЙН НЭГЖИЙН УЛСЫН ТООЛЛГО – 2016</a:t>
              </a:r>
            </a:p>
            <a:p>
              <a:pPr algn="ctr"/>
              <a:r>
                <a:rPr lang="mn-MN" sz="900" b="1" dirty="0" smtClean="0"/>
                <a:t>БУЛГАН АЙМГИЙН ХУТАГ-ӨНДӨР </a:t>
              </a:r>
              <a:r>
                <a:rPr lang="mn-MN" sz="900" b="1" dirty="0" smtClean="0"/>
                <a:t>СУМ</a:t>
              </a:r>
              <a:endParaRPr lang="en-US" sz="900" b="1" dirty="0"/>
            </a:p>
          </p:txBody>
        </p:sp>
      </p:grpSp>
      <p:sp>
        <p:nvSpPr>
          <p:cNvPr id="10" name="Content Placeholder 64"/>
          <p:cNvSpPr txBox="1">
            <a:spLocks/>
          </p:cNvSpPr>
          <p:nvPr/>
        </p:nvSpPr>
        <p:spPr>
          <a:xfrm>
            <a:off x="1851166" y="1208313"/>
            <a:ext cx="3393040" cy="609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Төв суурин газрын кадастрын зураг</a:t>
            </a:r>
            <a:endParaRPr lang="mn-MN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ontent Placeholder 64"/>
          <p:cNvSpPr txBox="1">
            <a:spLocks/>
          </p:cNvSpPr>
          <p:nvPr/>
        </p:nvSpPr>
        <p:spPr>
          <a:xfrm>
            <a:off x="6832000" y="1208314"/>
            <a:ext cx="4013200" cy="4924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Landsat </a:t>
            </a:r>
            <a:r>
              <a:rPr lang="mn-MN" sz="2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хиймэл дагуулын зураг</a:t>
            </a:r>
            <a:endParaRPr lang="mn-MN" sz="2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5491" y="649966"/>
            <a:ext cx="9070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ОНЛАЙН ТООЛЛОГЫН ЗАРЧИМ, ГАЗАР ЗҮЙН МЭДЭЭЛЛИЙН САН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7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7606" y="195943"/>
            <a:ext cx="6482445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5491" y="649966"/>
            <a:ext cx="9070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УДИРДЛАГА ЗОХИОН БАЙГУУЛАЛТ, ТООЛЛОГЫН ТӨСӨВ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8054" y="2487506"/>
            <a:ext cx="2495891" cy="18829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69341" y="1324880"/>
            <a:ext cx="1013413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Аймгийн тооллогын комиссын бүрэлдэхүүн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Тооллогын комиссын дарга- Аймгийн Засаг даргын орлогч Д.Чимгээ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Орлогч дарга- УБСГазрын дарга Ж.Ганболд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Гишүүд</a:t>
            </a:r>
          </a:p>
          <a:p>
            <a:pPr lvl="1"/>
            <a:r>
              <a:rPr lang="mn-MN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-Татварын хэлтсийн дарга- 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Д.Чулуунбат</a:t>
            </a:r>
          </a:p>
          <a:p>
            <a:pPr lvl="1"/>
            <a:r>
              <a:rPr lang="mn-MN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-Цагдаагийн газрын дарга-О.Ганбат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mn-MN" sz="16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mn-MN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-Санхүү төрийн сангийн хэлтсийн даргыг түр орлон гүйцэтгэгч С.Тогтохсүрэн			-Нийгмийн даатгалын хэлтсийн дарга-Г.Баярмаа</a:t>
            </a:r>
          </a:p>
          <a:p>
            <a:pPr lvl="1"/>
            <a:r>
              <a:rPr lang="mn-MN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-Боловсролын газрын дарга-Д.Цогоо</a:t>
            </a:r>
          </a:p>
          <a:p>
            <a:pPr lvl="1"/>
            <a:r>
              <a:rPr lang="mn-MN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-УБСГазрын 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Бүртгэлийн 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хэлтсийн дарга-С.Хүрэлбаатар</a:t>
            </a:r>
          </a:p>
          <a:p>
            <a:pPr lvl="1"/>
            <a:r>
              <a:rPr lang="mn-MN" sz="16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-УБСГазрын 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Бүртгэлийн 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хэлтсийн хуулийн этгээдийн улсын 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бүртгэгч- А.Раднаабаяр 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	-УБСГазрын статистикийн хэлтсийн биенес регистрийн сан 							     		хариуцсан мэргэжилтэн Г.Нандин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Нарийн бичгийн дарга-УБСГазрын 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Статистикийн </a:t>
            </a: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хэлтсийн дарга Ц.Ганцэцэг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72756" y="4743134"/>
            <a:ext cx="101341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Сумын тооллогын комиссын бүрэлдэхүүн</a:t>
            </a:r>
            <a:endParaRPr lang="mn-MN" sz="16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Сумын Засаг даргын орлогч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Нарийн бичгийн дарга- Сумын Улсын бүртгэгч, статистикийн ажилтан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mn-MN" sz="16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Гишүүд- татварын улсын байцаагч, нийгмийн даатгалын улсын байцаагч, хэсгийн төлөөлөгч,багийн засаг дарга нар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mn-MN" sz="1600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mn-MN" sz="1600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47606" y="195943"/>
            <a:ext cx="6482445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mn-MN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БУЛГАН АЙМГИЙН УЛСЫН БҮРТГЭЛ СТАТИСТИКИЙН ГАЗАР</a:t>
            </a:r>
            <a:endParaRPr lang="en-US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6414" y="6520543"/>
            <a:ext cx="2963636" cy="269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Bulgan.ubseg.gov.mn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5491" y="649966"/>
            <a:ext cx="9070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УДИРДЛАГА ЗОХИОН БАЙГУУЛАЛТ, ТООЛЛОГЫН ТӨСӨВ</a:t>
            </a:r>
            <a:endParaRPr lang="en-US" sz="20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119455"/>
              </p:ext>
            </p:extLst>
          </p:nvPr>
        </p:nvGraphicFramePr>
        <p:xfrm>
          <a:off x="1129394" y="1673417"/>
          <a:ext cx="5475513" cy="4632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4257"/>
                <a:gridCol w="1135045"/>
                <a:gridCol w="1486211"/>
              </a:tblGrid>
              <a:tr h="346125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Зардал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Нэгж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  <a:r>
                        <a:rPr lang="mn-MN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зардал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1448">
                <a:tc>
                  <a:txBody>
                    <a:bodyPr/>
                    <a:lstStyle/>
                    <a:p>
                      <a:r>
                        <a:rPr lang="mn-MN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Хэвлэлийн зардал 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r>
                        <a:rPr lang="en-US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100.0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1448">
                <a:tc>
                  <a:txBody>
                    <a:bodyPr/>
                    <a:lstStyle/>
                    <a:p>
                      <a:pPr lvl="1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Маягт 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87500</a:t>
                      </a:r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ш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22 400.0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1448">
                <a:tc>
                  <a:txBody>
                    <a:bodyPr/>
                    <a:lstStyle/>
                    <a:p>
                      <a:pPr lvl="1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Заавар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800 ш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400.0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1448">
                <a:tc>
                  <a:txBody>
                    <a:bodyPr/>
                    <a:lstStyle/>
                    <a:p>
                      <a:pPr lvl="1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Ангилал,</a:t>
                      </a:r>
                      <a:r>
                        <a:rPr lang="mn-MN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кодын хавсралт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800 ш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400.0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144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ЭЗБТА-ийн</a:t>
                      </a:r>
                      <a:r>
                        <a:rPr lang="mn-MN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ном </a:t>
                      </a: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50 ш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400.0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0858">
                <a:tc>
                  <a:txBody>
                    <a:bodyPr/>
                    <a:lstStyle/>
                    <a:p>
                      <a:pPr lvl="1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Тоологч, шалгагчийн</a:t>
                      </a:r>
                      <a:r>
                        <a:rPr lang="mn-MN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үнэмлэх, үнэмлэхний гэр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1000 ш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750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1448">
                <a:tc>
                  <a:txBody>
                    <a:bodyPr/>
                    <a:lstStyle/>
                    <a:p>
                      <a:pPr lvl="1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“Тоолов” гэсэн гэрчилгээ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87500 </a:t>
                      </a:r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ш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8 750.0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0858">
                <a:tc>
                  <a:txBody>
                    <a:bodyPr/>
                    <a:lstStyle/>
                    <a:p>
                      <a:r>
                        <a:rPr lang="mn-MN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Анхан</a:t>
                      </a:r>
                      <a:r>
                        <a:rPr lang="mn-MN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шатны с</a:t>
                      </a:r>
                      <a:r>
                        <a:rPr lang="mn-MN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ургалт</a:t>
                      </a:r>
                      <a:r>
                        <a:rPr lang="mn-MN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ын зардал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64 хүн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5.4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908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Орон</a:t>
                      </a:r>
                      <a:r>
                        <a:rPr lang="mn-MN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нутгийн сургалтын зардал</a:t>
                      </a:r>
                      <a:endParaRPr lang="en-US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22 нэгж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79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585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.9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1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Сурталчилгааны зардал</a:t>
                      </a:r>
                      <a:endParaRPr lang="en-US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932</a:t>
                      </a:r>
                      <a:r>
                        <a:rPr lang="en-US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.5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14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  <a:r>
                        <a:rPr lang="mn-MN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зардал</a:t>
                      </a:r>
                      <a:endParaRPr lang="en-US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138</a:t>
                      </a:r>
                      <a:r>
                        <a:rPr lang="mn-MN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59</a:t>
                      </a:r>
                      <a:r>
                        <a:rPr lang="en-US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3.8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89198"/>
              </p:ext>
            </p:extLst>
          </p:nvPr>
        </p:nvGraphicFramePr>
        <p:xfrm>
          <a:off x="6708320" y="1714499"/>
          <a:ext cx="5121730" cy="4572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9838"/>
                <a:gridCol w="1061708"/>
                <a:gridCol w="1390184"/>
              </a:tblGrid>
              <a:tr h="593644"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Зардал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Нэгж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14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  <a:r>
                        <a:rPr lang="mn-MN" sz="14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зардал /мян.төг/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25199">
                <a:tc>
                  <a:txBody>
                    <a:bodyPr/>
                    <a:lstStyle/>
                    <a:p>
                      <a:r>
                        <a:rPr lang="mn-MN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Тоологч,</a:t>
                      </a:r>
                      <a:r>
                        <a:rPr lang="mn-MN" sz="14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шалгагч нарын томилолт тээврийн зардал</a:t>
                      </a:r>
                      <a:endParaRPr lang="en-U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199,761.0</a:t>
                      </a:r>
                      <a:endParaRPr lang="en-US" sz="14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080">
                <a:tc>
                  <a:txBody>
                    <a:bodyPr/>
                    <a:lstStyle/>
                    <a:p>
                      <a:pPr marL="0" lvl="1" indent="0" algn="l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Интернет</a:t>
                      </a:r>
                      <a:r>
                        <a:rPr lang="mn-MN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холболт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2,400.0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47640">
                <a:tc>
                  <a:txBody>
                    <a:bodyPr/>
                    <a:lstStyle/>
                    <a:p>
                      <a:pPr marL="0" lvl="1" indent="0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Үр дүнгийн эцсийн тайлан хэвлэх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10,000.0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080">
                <a:tc>
                  <a:txBody>
                    <a:bodyPr/>
                    <a:lstStyle/>
                    <a:p>
                      <a:pPr marL="0" lvl="1" indent="0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Хяналт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11,941.7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92519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Мэдээлэл хүлээн авах, шалгах,</a:t>
                      </a:r>
                      <a:r>
                        <a:rPr lang="mn-MN" sz="14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кодлох, компьютерт оруулар</a:t>
                      </a:r>
                      <a:endParaRPr 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17,483.8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080">
                <a:tc>
                  <a:txBody>
                    <a:bodyPr/>
                    <a:lstStyle/>
                    <a:p>
                      <a:pPr marL="0" lvl="1" indent="0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Холбооны зардал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18,876.0</a:t>
                      </a:r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700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Нийт</a:t>
                      </a:r>
                      <a:r>
                        <a:rPr lang="mn-MN" sz="1400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зардал</a:t>
                      </a:r>
                      <a:endParaRPr lang="en-US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mn-MN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257,462.0</a:t>
                      </a:r>
                      <a:endParaRPr lang="en-US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74790" y="1247013"/>
            <a:ext cx="484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mn-MN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4-р сард гарах зардал: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7557" y="1250130"/>
            <a:ext cx="5451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mn-MN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3-р сард гарсан зардал: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9906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mn-M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mn-M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Улсын нийт </a:t>
            </a:r>
            <a:r>
              <a:rPr lang="mn-MN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төсөв: 402 сая.төг</a:t>
            </a:r>
          </a:p>
        </p:txBody>
      </p:sp>
    </p:spTree>
    <p:extLst>
      <p:ext uri="{BB962C8B-B14F-4D97-AF65-F5344CB8AC3E}">
        <p14:creationId xmlns:p14="http://schemas.microsoft.com/office/powerpoint/2010/main" val="19640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2835</TotalTime>
  <Words>1405</Words>
  <Application>Microsoft Office PowerPoint</Application>
  <PresentationFormat>Custom</PresentationFormat>
  <Paragraphs>428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АЖ АХУЙН НЭГЖ БАЙГУУЛЛАГЫН 2016 ОНЫ УЛСЫН ЭЭЛЖИТ ТООЛЛОГЫН ЗОХИОН БАЙГУУЛАЛТ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БҮРТГЭЛ, СТАТИСТИКИЙН ҮЙЛ АЖИЛЛАГААНЫ УЯЛДАА, НЭГДМЭЛ БАЙДЛЫГ ХАНГАХ НЬ</dc:title>
  <dc:creator>Enkhbaatar_L</dc:creator>
  <cp:lastModifiedBy>Dells</cp:lastModifiedBy>
  <cp:revision>228</cp:revision>
  <cp:lastPrinted>2016-04-04T06:21:01Z</cp:lastPrinted>
  <dcterms:created xsi:type="dcterms:W3CDTF">2016-01-21T11:01:30Z</dcterms:created>
  <dcterms:modified xsi:type="dcterms:W3CDTF">2016-04-04T06:27:08Z</dcterms:modified>
</cp:coreProperties>
</file>