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38" r:id="rId2"/>
    <p:sldId id="329" r:id="rId3"/>
    <p:sldId id="333" r:id="rId4"/>
    <p:sldId id="334" r:id="rId5"/>
    <p:sldId id="335" r:id="rId6"/>
    <p:sldId id="261" r:id="rId7"/>
    <p:sldId id="297" r:id="rId8"/>
    <p:sldId id="326" r:id="rId9"/>
    <p:sldId id="339" r:id="rId10"/>
    <p:sldId id="30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58237"/>
    <a:srgbClr val="00329B"/>
    <a:srgbClr val="003296"/>
    <a:srgbClr val="548236"/>
    <a:srgbClr val="DC7D0F"/>
    <a:srgbClr val="FFCC00"/>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716" y="-7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OTGON\share%20otgoo\2018-05\taniltsuulga\tani%204%20sar%20tuy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98870056497185E-2"/>
          <c:y val="0.1032044589931877"/>
          <c:w val="0.95480225988700551"/>
          <c:h val="0.78081571264266125"/>
        </c:manualLayout>
      </c:layout>
      <c:barChart>
        <c:barDir val="col"/>
        <c:grouping val="clustered"/>
        <c:varyColors val="0"/>
        <c:ser>
          <c:idx val="0"/>
          <c:order val="0"/>
          <c:tx>
            <c:strRef>
              <c:f>'horogdol 2'!$E$12</c:f>
              <c:strCache>
                <c:ptCount val="1"/>
                <c:pt idx="0">
                  <c:v>хорогдол</c:v>
                </c:pt>
              </c:strCache>
            </c:strRef>
          </c:tx>
          <c:spPr>
            <a:solidFill>
              <a:srgbClr val="F8A51A"/>
            </a:solidFill>
          </c:spPr>
          <c:invertIfNegative val="0"/>
          <c:dLbls>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'horogdol 2'!$D$13:$D$19</c:f>
              <c:strCache>
                <c:ptCount val="7"/>
                <c:pt idx="0">
                  <c:v>2012 I-IV</c:v>
                </c:pt>
                <c:pt idx="1">
                  <c:v>2013 I-IV</c:v>
                </c:pt>
                <c:pt idx="2">
                  <c:v>2014 I-IV</c:v>
                </c:pt>
                <c:pt idx="3">
                  <c:v>2015 I-IV</c:v>
                </c:pt>
                <c:pt idx="4">
                  <c:v>2016 I-IV</c:v>
                </c:pt>
                <c:pt idx="5">
                  <c:v>2017 I-IV</c:v>
                </c:pt>
                <c:pt idx="6">
                  <c:v>2018 I-IV</c:v>
                </c:pt>
              </c:strCache>
            </c:strRef>
          </c:cat>
          <c:val>
            <c:numRef>
              <c:f>'horogdol 2'!$E$13:$E$19</c:f>
              <c:numCache>
                <c:formatCode>General</c:formatCode>
                <c:ptCount val="7"/>
                <c:pt idx="0">
                  <c:v>7908</c:v>
                </c:pt>
                <c:pt idx="1">
                  <c:v>38325</c:v>
                </c:pt>
                <c:pt idx="2">
                  <c:v>6151</c:v>
                </c:pt>
                <c:pt idx="3">
                  <c:v>3007</c:v>
                </c:pt>
                <c:pt idx="4">
                  <c:v>9083</c:v>
                </c:pt>
                <c:pt idx="5">
                  <c:v>6763</c:v>
                </c:pt>
                <c:pt idx="6">
                  <c:v>1920</c:v>
                </c:pt>
              </c:numCache>
            </c:numRef>
          </c:val>
        </c:ser>
        <c:dLbls>
          <c:showLegendKey val="0"/>
          <c:showVal val="0"/>
          <c:showCatName val="0"/>
          <c:showSerName val="0"/>
          <c:showPercent val="0"/>
          <c:showBubbleSize val="0"/>
        </c:dLbls>
        <c:gapWidth val="150"/>
        <c:axId val="98213888"/>
        <c:axId val="98215424"/>
      </c:barChart>
      <c:catAx>
        <c:axId val="98213888"/>
        <c:scaling>
          <c:orientation val="minMax"/>
        </c:scaling>
        <c:delete val="0"/>
        <c:axPos val="b"/>
        <c:majorTickMark val="out"/>
        <c:minorTickMark val="none"/>
        <c:tickLblPos val="nextTo"/>
        <c:txPr>
          <a:bodyPr/>
          <a:lstStyle/>
          <a:p>
            <a:pPr>
              <a:defRPr sz="1100">
                <a:latin typeface="Arial" pitchFamily="34" charset="0"/>
                <a:cs typeface="Arial" pitchFamily="34" charset="0"/>
              </a:defRPr>
            </a:pPr>
            <a:endParaRPr lang="en-US"/>
          </a:p>
        </c:txPr>
        <c:crossAx val="98215424"/>
        <c:crosses val="autoZero"/>
        <c:auto val="1"/>
        <c:lblAlgn val="ctr"/>
        <c:lblOffset val="100"/>
        <c:noMultiLvlLbl val="0"/>
      </c:catAx>
      <c:valAx>
        <c:axId val="98215424"/>
        <c:scaling>
          <c:orientation val="minMax"/>
        </c:scaling>
        <c:delete val="1"/>
        <c:axPos val="l"/>
        <c:numFmt formatCode="General" sourceLinked="1"/>
        <c:majorTickMark val="out"/>
        <c:minorTickMark val="none"/>
        <c:tickLblPos val="none"/>
        <c:crossAx val="98213888"/>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06/11/2018</a:t>
            </a:fld>
            <a:endParaRPr lang="en-US" dirty="0"/>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dirty="0"/>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06/11/2018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dirty="0"/>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8</a:t>
            </a:fld>
            <a:endParaRPr lang="en-US" dirty="0"/>
          </a:p>
        </p:txBody>
      </p:sp>
    </p:spTree>
    <p:extLst>
      <p:ext uri="{BB962C8B-B14F-4D97-AF65-F5344CB8AC3E}">
        <p14:creationId xmlns:p14="http://schemas.microsoft.com/office/powerpoint/2010/main" val="113444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06/11/2018</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1219200" y="762000"/>
            <a:ext cx="10820400" cy="5638800"/>
            <a:chOff x="0" y="0"/>
            <a:chExt cx="3632200" cy="1816100"/>
          </a:xfrm>
        </p:grpSpPr>
        <p:sp>
          <p:nvSpPr>
            <p:cNvPr id="6" name="Shape 33"/>
            <p:cNvSpPr/>
            <p:nvPr/>
          </p:nvSpPr>
          <p:spPr>
            <a:xfrm>
              <a:off x="-1" y="242172"/>
              <a:ext cx="411963" cy="607606"/>
            </a:xfrm>
            <a:custGeom>
              <a:avLst/>
              <a:gdLst/>
              <a:ahLst/>
              <a:cxnLst>
                <a:cxn ang="0">
                  <a:pos x="wd2" y="hd2"/>
                </a:cxn>
                <a:cxn ang="5400000">
                  <a:pos x="wd2" y="hd2"/>
                </a:cxn>
                <a:cxn ang="10800000">
                  <a:pos x="wd2" y="hd2"/>
                </a:cxn>
                <a:cxn ang="16200000">
                  <a:pos x="wd2" y="hd2"/>
                </a:cxn>
              </a:cxnLst>
              <a:rect l="0" t="0" r="r" b="b"/>
              <a:pathLst>
                <a:path w="20125" h="21289" extrusionOk="0">
                  <a:moveTo>
                    <a:pt x="16943" y="21289"/>
                  </a:moveTo>
                  <a:lnTo>
                    <a:pt x="14990" y="20074"/>
                  </a:lnTo>
                  <a:cubicBezTo>
                    <a:pt x="15020" y="19420"/>
                    <a:pt x="15139" y="19162"/>
                    <a:pt x="14667" y="18905"/>
                  </a:cubicBezTo>
                  <a:cubicBezTo>
                    <a:pt x="11575" y="17216"/>
                    <a:pt x="14124" y="14721"/>
                    <a:pt x="11942" y="14330"/>
                  </a:cubicBezTo>
                  <a:cubicBezTo>
                    <a:pt x="10548" y="14079"/>
                    <a:pt x="11774" y="12413"/>
                    <a:pt x="10322" y="13351"/>
                  </a:cubicBezTo>
                  <a:lnTo>
                    <a:pt x="10119" y="13481"/>
                  </a:lnTo>
                  <a:cubicBezTo>
                    <a:pt x="8613" y="11866"/>
                    <a:pt x="8976" y="12067"/>
                    <a:pt x="7221" y="12067"/>
                  </a:cubicBezTo>
                  <a:cubicBezTo>
                    <a:pt x="3540" y="12067"/>
                    <a:pt x="4868" y="9471"/>
                    <a:pt x="2618" y="8531"/>
                  </a:cubicBezTo>
                  <a:cubicBezTo>
                    <a:pt x="-690" y="7150"/>
                    <a:pt x="2996" y="6913"/>
                    <a:pt x="1178" y="6468"/>
                  </a:cubicBezTo>
                  <a:cubicBezTo>
                    <a:pt x="-1475" y="5818"/>
                    <a:pt x="1184" y="4766"/>
                    <a:pt x="1185" y="4636"/>
                  </a:cubicBezTo>
                  <a:cubicBezTo>
                    <a:pt x="1197" y="3680"/>
                    <a:pt x="2399" y="3952"/>
                    <a:pt x="3376" y="3023"/>
                  </a:cubicBezTo>
                  <a:cubicBezTo>
                    <a:pt x="4610" y="1847"/>
                    <a:pt x="6379" y="2205"/>
                    <a:pt x="7650" y="3000"/>
                  </a:cubicBezTo>
                  <a:cubicBezTo>
                    <a:pt x="8537" y="2095"/>
                    <a:pt x="11669" y="2807"/>
                    <a:pt x="11684" y="1376"/>
                  </a:cubicBezTo>
                  <a:cubicBezTo>
                    <a:pt x="11693" y="421"/>
                    <a:pt x="12163" y="663"/>
                    <a:pt x="14094" y="31"/>
                  </a:cubicBezTo>
                  <a:cubicBezTo>
                    <a:pt x="15142" y="-311"/>
                    <a:pt x="15298" y="2233"/>
                    <a:pt x="15290" y="2836"/>
                  </a:cubicBezTo>
                  <a:cubicBezTo>
                    <a:pt x="17297" y="4131"/>
                    <a:pt x="18250" y="6374"/>
                    <a:pt x="18465" y="6939"/>
                  </a:cubicBezTo>
                  <a:lnTo>
                    <a:pt x="19392" y="6939"/>
                  </a:lnTo>
                  <a:lnTo>
                    <a:pt x="19916" y="9041"/>
                  </a:lnTo>
                  <a:cubicBezTo>
                    <a:pt x="18751" y="9025"/>
                    <a:pt x="17416" y="8989"/>
                    <a:pt x="16232" y="9187"/>
                  </a:cubicBezTo>
                  <a:cubicBezTo>
                    <a:pt x="17342" y="10711"/>
                    <a:pt x="15056" y="10413"/>
                    <a:pt x="16378" y="11942"/>
                  </a:cubicBezTo>
                  <a:cubicBezTo>
                    <a:pt x="17451" y="13185"/>
                    <a:pt x="16557" y="13724"/>
                    <a:pt x="17233" y="14438"/>
                  </a:cubicBezTo>
                  <a:cubicBezTo>
                    <a:pt x="18825" y="16118"/>
                    <a:pt x="16533" y="15816"/>
                    <a:pt x="17695" y="16643"/>
                  </a:cubicBezTo>
                  <a:cubicBezTo>
                    <a:pt x="19092" y="17636"/>
                    <a:pt x="17024" y="17929"/>
                    <a:pt x="19026" y="19492"/>
                  </a:cubicBezTo>
                  <a:cubicBezTo>
                    <a:pt x="19764" y="20069"/>
                    <a:pt x="20113" y="20369"/>
                    <a:pt x="20125" y="21289"/>
                  </a:cubicBezTo>
                  <a:cubicBezTo>
                    <a:pt x="20125" y="21289"/>
                    <a:pt x="16943" y="21289"/>
                    <a:pt x="16943" y="21289"/>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7" name="Shape 34"/>
            <p:cNvSpPr/>
            <p:nvPr/>
          </p:nvSpPr>
          <p:spPr>
            <a:xfrm>
              <a:off x="274448" y="148428"/>
              <a:ext cx="624580" cy="43528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0" name="Shape 35"/>
            <p:cNvSpPr/>
            <p:nvPr/>
          </p:nvSpPr>
          <p:spPr>
            <a:xfrm>
              <a:off x="235241" y="453096"/>
              <a:ext cx="461066" cy="703734"/>
            </a:xfrm>
            <a:custGeom>
              <a:avLst/>
              <a:gdLst/>
              <a:ahLst/>
              <a:cxnLst>
                <a:cxn ang="0">
                  <a:pos x="wd2" y="hd2"/>
                </a:cxn>
                <a:cxn ang="5400000">
                  <a:pos x="wd2" y="hd2"/>
                </a:cxn>
                <a:cxn ang="10800000">
                  <a:pos x="wd2" y="hd2"/>
                </a:cxn>
                <a:cxn ang="16200000">
                  <a:pos x="wd2" y="hd2"/>
                </a:cxn>
              </a:cxnLst>
              <a:rect l="0" t="0" r="r" b="b"/>
              <a:pathLst>
                <a:path w="20220" h="20316" extrusionOk="0">
                  <a:moveTo>
                    <a:pt x="13122" y="20273"/>
                  </a:moveTo>
                  <a:cubicBezTo>
                    <a:pt x="11920" y="20073"/>
                    <a:pt x="6632" y="19207"/>
                    <a:pt x="5844" y="19177"/>
                  </a:cubicBezTo>
                  <a:cubicBezTo>
                    <a:pt x="5097" y="19150"/>
                    <a:pt x="4604" y="19131"/>
                    <a:pt x="3695" y="18657"/>
                  </a:cubicBezTo>
                  <a:cubicBezTo>
                    <a:pt x="3552" y="18582"/>
                    <a:pt x="368" y="17933"/>
                    <a:pt x="189" y="17941"/>
                  </a:cubicBezTo>
                  <a:cubicBezTo>
                    <a:pt x="-497" y="14588"/>
                    <a:pt x="806" y="15752"/>
                    <a:pt x="2205" y="14025"/>
                  </a:cubicBezTo>
                  <a:cubicBezTo>
                    <a:pt x="2922" y="13139"/>
                    <a:pt x="1258" y="13608"/>
                    <a:pt x="2716" y="11622"/>
                  </a:cubicBezTo>
                  <a:cubicBezTo>
                    <a:pt x="3222" y="10933"/>
                    <a:pt x="3227" y="10841"/>
                    <a:pt x="3255" y="10058"/>
                  </a:cubicBezTo>
                  <a:cubicBezTo>
                    <a:pt x="5600" y="11395"/>
                    <a:pt x="4583" y="11141"/>
                    <a:pt x="7417" y="11141"/>
                  </a:cubicBezTo>
                  <a:cubicBezTo>
                    <a:pt x="7253" y="10044"/>
                    <a:pt x="5382" y="10018"/>
                    <a:pt x="5659" y="8673"/>
                  </a:cubicBezTo>
                  <a:cubicBezTo>
                    <a:pt x="5933" y="7333"/>
                    <a:pt x="4214" y="7868"/>
                    <a:pt x="5150" y="6921"/>
                  </a:cubicBezTo>
                  <a:cubicBezTo>
                    <a:pt x="5814" y="6249"/>
                    <a:pt x="4592" y="6272"/>
                    <a:pt x="4574" y="4933"/>
                  </a:cubicBezTo>
                  <a:cubicBezTo>
                    <a:pt x="4555" y="3526"/>
                    <a:pt x="3005" y="3580"/>
                    <a:pt x="3985" y="2448"/>
                  </a:cubicBezTo>
                  <a:cubicBezTo>
                    <a:pt x="4328" y="2052"/>
                    <a:pt x="4209" y="1662"/>
                    <a:pt x="3908" y="1498"/>
                  </a:cubicBezTo>
                  <a:cubicBezTo>
                    <a:pt x="3914" y="1501"/>
                    <a:pt x="3939" y="1511"/>
                    <a:pt x="3975" y="1511"/>
                  </a:cubicBezTo>
                  <a:cubicBezTo>
                    <a:pt x="3975" y="1373"/>
                    <a:pt x="3965" y="1392"/>
                    <a:pt x="3893" y="1242"/>
                  </a:cubicBezTo>
                  <a:cubicBezTo>
                    <a:pt x="5158" y="946"/>
                    <a:pt x="6950" y="1083"/>
                    <a:pt x="7416" y="1046"/>
                  </a:cubicBezTo>
                  <a:cubicBezTo>
                    <a:pt x="8100" y="993"/>
                    <a:pt x="10394" y="-1284"/>
                    <a:pt x="10317" y="1051"/>
                  </a:cubicBezTo>
                  <a:cubicBezTo>
                    <a:pt x="11469" y="1191"/>
                    <a:pt x="11340" y="1447"/>
                    <a:pt x="11340" y="1879"/>
                  </a:cubicBezTo>
                  <a:cubicBezTo>
                    <a:pt x="12271" y="1980"/>
                    <a:pt x="13394" y="2119"/>
                    <a:pt x="14010" y="2647"/>
                  </a:cubicBezTo>
                  <a:cubicBezTo>
                    <a:pt x="14023" y="2629"/>
                    <a:pt x="14218" y="1698"/>
                    <a:pt x="15339" y="2083"/>
                  </a:cubicBezTo>
                  <a:cubicBezTo>
                    <a:pt x="15942" y="2290"/>
                    <a:pt x="16154" y="3112"/>
                    <a:pt x="16366" y="3163"/>
                  </a:cubicBezTo>
                  <a:cubicBezTo>
                    <a:pt x="16811" y="3272"/>
                    <a:pt x="17432" y="3514"/>
                    <a:pt x="17636" y="3591"/>
                  </a:cubicBezTo>
                  <a:lnTo>
                    <a:pt x="15569" y="4967"/>
                  </a:lnTo>
                  <a:cubicBezTo>
                    <a:pt x="15670" y="5439"/>
                    <a:pt x="16106" y="7200"/>
                    <a:pt x="17716" y="7849"/>
                  </a:cubicBezTo>
                  <a:lnTo>
                    <a:pt x="17716" y="8499"/>
                  </a:lnTo>
                  <a:lnTo>
                    <a:pt x="19475" y="9393"/>
                  </a:lnTo>
                  <a:lnTo>
                    <a:pt x="19635" y="10744"/>
                  </a:lnTo>
                  <a:cubicBezTo>
                    <a:pt x="19718" y="10889"/>
                    <a:pt x="21103" y="11846"/>
                    <a:pt x="19297" y="12437"/>
                  </a:cubicBezTo>
                  <a:cubicBezTo>
                    <a:pt x="18703" y="11966"/>
                    <a:pt x="17912" y="12386"/>
                    <a:pt x="17885" y="12612"/>
                  </a:cubicBezTo>
                  <a:lnTo>
                    <a:pt x="16399" y="12610"/>
                  </a:lnTo>
                  <a:cubicBezTo>
                    <a:pt x="16415" y="13109"/>
                    <a:pt x="17212" y="14226"/>
                    <a:pt x="15371" y="15070"/>
                  </a:cubicBezTo>
                  <a:lnTo>
                    <a:pt x="15371" y="15680"/>
                  </a:lnTo>
                  <a:cubicBezTo>
                    <a:pt x="15157" y="15807"/>
                    <a:pt x="14171" y="16386"/>
                    <a:pt x="13547" y="16419"/>
                  </a:cubicBezTo>
                  <a:lnTo>
                    <a:pt x="13377" y="20316"/>
                  </a:lnTo>
                  <a:cubicBezTo>
                    <a:pt x="13377" y="20316"/>
                    <a:pt x="13122" y="20273"/>
                    <a:pt x="13122" y="2027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1" name="Shape 36"/>
            <p:cNvSpPr/>
            <p:nvPr/>
          </p:nvSpPr>
          <p:spPr>
            <a:xfrm>
              <a:off x="533214" y="687456"/>
              <a:ext cx="631895" cy="915158"/>
            </a:xfrm>
            <a:custGeom>
              <a:avLst/>
              <a:gdLst/>
              <a:ahLst/>
              <a:cxnLst>
                <a:cxn ang="0">
                  <a:pos x="wd2" y="hd2"/>
                </a:cxn>
                <a:cxn ang="5400000">
                  <a:pos x="wd2" y="hd2"/>
                </a:cxn>
                <a:cxn ang="10800000">
                  <a:pos x="wd2" y="hd2"/>
                </a:cxn>
                <a:cxn ang="16200000">
                  <a:pos x="wd2" y="hd2"/>
                </a:cxn>
              </a:cxnLst>
              <a:rect l="0" t="0" r="r" b="b"/>
              <a:pathLst>
                <a:path w="21358" h="21600" extrusionOk="0">
                  <a:moveTo>
                    <a:pt x="12723" y="20605"/>
                  </a:moveTo>
                  <a:cubicBezTo>
                    <a:pt x="11259" y="20605"/>
                    <a:pt x="10924" y="19454"/>
                    <a:pt x="9971" y="18906"/>
                  </a:cubicBezTo>
                  <a:cubicBezTo>
                    <a:pt x="8906" y="18295"/>
                    <a:pt x="9393" y="16150"/>
                    <a:pt x="8342" y="15670"/>
                  </a:cubicBezTo>
                  <a:cubicBezTo>
                    <a:pt x="7807" y="15426"/>
                    <a:pt x="7954" y="15307"/>
                    <a:pt x="7954" y="14497"/>
                  </a:cubicBezTo>
                  <a:cubicBezTo>
                    <a:pt x="4662" y="14528"/>
                    <a:pt x="3304" y="11585"/>
                    <a:pt x="0" y="11000"/>
                  </a:cubicBezTo>
                  <a:lnTo>
                    <a:pt x="142" y="7545"/>
                  </a:lnTo>
                  <a:cubicBezTo>
                    <a:pt x="449" y="7671"/>
                    <a:pt x="551" y="7765"/>
                    <a:pt x="1534" y="7166"/>
                  </a:cubicBezTo>
                  <a:lnTo>
                    <a:pt x="1534" y="6646"/>
                  </a:lnTo>
                  <a:cubicBezTo>
                    <a:pt x="2997" y="5995"/>
                    <a:pt x="2298" y="5247"/>
                    <a:pt x="2333" y="4531"/>
                  </a:cubicBezTo>
                  <a:lnTo>
                    <a:pt x="3537" y="4531"/>
                  </a:lnTo>
                  <a:cubicBezTo>
                    <a:pt x="3631" y="4427"/>
                    <a:pt x="4461" y="4018"/>
                    <a:pt x="4953" y="4330"/>
                  </a:cubicBezTo>
                  <a:cubicBezTo>
                    <a:pt x="5701" y="3961"/>
                    <a:pt x="4892" y="3427"/>
                    <a:pt x="4829" y="3317"/>
                  </a:cubicBezTo>
                  <a:lnTo>
                    <a:pt x="4709" y="2245"/>
                  </a:lnTo>
                  <a:lnTo>
                    <a:pt x="3342" y="1507"/>
                  </a:lnTo>
                  <a:lnTo>
                    <a:pt x="3342" y="989"/>
                  </a:lnTo>
                  <a:cubicBezTo>
                    <a:pt x="1731" y="223"/>
                    <a:pt x="4110" y="0"/>
                    <a:pt x="5174" y="0"/>
                  </a:cubicBezTo>
                  <a:cubicBezTo>
                    <a:pt x="5763" y="0"/>
                    <a:pt x="5537" y="245"/>
                    <a:pt x="7835" y="547"/>
                  </a:cubicBezTo>
                  <a:cubicBezTo>
                    <a:pt x="9579" y="776"/>
                    <a:pt x="8036" y="1091"/>
                    <a:pt x="10241" y="1202"/>
                  </a:cubicBezTo>
                  <a:cubicBezTo>
                    <a:pt x="10319" y="1206"/>
                    <a:pt x="12969" y="2475"/>
                    <a:pt x="12985" y="2489"/>
                  </a:cubicBezTo>
                  <a:cubicBezTo>
                    <a:pt x="13686" y="3115"/>
                    <a:pt x="12664" y="4062"/>
                    <a:pt x="13907" y="4098"/>
                  </a:cubicBezTo>
                  <a:cubicBezTo>
                    <a:pt x="16181" y="4165"/>
                    <a:pt x="15511" y="5957"/>
                    <a:pt x="16981" y="5217"/>
                  </a:cubicBezTo>
                  <a:cubicBezTo>
                    <a:pt x="18330" y="4539"/>
                    <a:pt x="17911" y="5732"/>
                    <a:pt x="19097" y="6784"/>
                  </a:cubicBezTo>
                  <a:cubicBezTo>
                    <a:pt x="19586" y="7216"/>
                    <a:pt x="20345" y="7974"/>
                    <a:pt x="20716" y="8418"/>
                  </a:cubicBezTo>
                  <a:cubicBezTo>
                    <a:pt x="21085" y="8859"/>
                    <a:pt x="21600" y="10269"/>
                    <a:pt x="21230" y="10408"/>
                  </a:cubicBezTo>
                  <a:cubicBezTo>
                    <a:pt x="20641" y="10629"/>
                    <a:pt x="20764" y="11171"/>
                    <a:pt x="20764" y="11575"/>
                  </a:cubicBezTo>
                  <a:cubicBezTo>
                    <a:pt x="19312" y="12116"/>
                    <a:pt x="20504" y="13841"/>
                    <a:pt x="18855" y="14127"/>
                  </a:cubicBezTo>
                  <a:cubicBezTo>
                    <a:pt x="18493" y="14190"/>
                    <a:pt x="18339" y="17215"/>
                    <a:pt x="18217" y="17762"/>
                  </a:cubicBezTo>
                  <a:cubicBezTo>
                    <a:pt x="18164" y="17998"/>
                    <a:pt x="17765" y="18360"/>
                    <a:pt x="17627" y="18479"/>
                  </a:cubicBezTo>
                  <a:lnTo>
                    <a:pt x="17927" y="21600"/>
                  </a:lnTo>
                  <a:cubicBezTo>
                    <a:pt x="15856" y="21033"/>
                    <a:pt x="15074" y="20605"/>
                    <a:pt x="12723" y="20605"/>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2" name="Shape 37"/>
            <p:cNvSpPr/>
            <p:nvPr/>
          </p:nvSpPr>
          <p:spPr>
            <a:xfrm>
              <a:off x="580263" y="343727"/>
              <a:ext cx="679613" cy="585546"/>
            </a:xfrm>
            <a:custGeom>
              <a:avLst/>
              <a:gdLst/>
              <a:ahLst/>
              <a:cxnLst>
                <a:cxn ang="0">
                  <a:pos x="wd2" y="hd2"/>
                </a:cxn>
                <a:cxn ang="5400000">
                  <a:pos x="wd2" y="hd2"/>
                </a:cxn>
                <a:cxn ang="10800000">
                  <a:pos x="wd2" y="hd2"/>
                </a:cxn>
                <a:cxn ang="16200000">
                  <a:pos x="wd2" y="hd2"/>
                </a:cxn>
              </a:cxnLst>
              <a:rect l="0" t="0" r="r" b="b"/>
              <a:pathLst>
                <a:path w="21462" h="21184" extrusionOk="0">
                  <a:moveTo>
                    <a:pt x="13799" y="21184"/>
                  </a:moveTo>
                  <a:cubicBezTo>
                    <a:pt x="12649" y="21184"/>
                    <a:pt x="13133" y="19284"/>
                    <a:pt x="11420" y="19202"/>
                  </a:cubicBezTo>
                  <a:cubicBezTo>
                    <a:pt x="9901" y="19129"/>
                    <a:pt x="10876" y="17197"/>
                    <a:pt x="10346" y="16623"/>
                  </a:cubicBezTo>
                  <a:lnTo>
                    <a:pt x="7944" y="14758"/>
                  </a:lnTo>
                  <a:cubicBezTo>
                    <a:pt x="7513" y="14584"/>
                    <a:pt x="7097" y="14988"/>
                    <a:pt x="6368" y="14046"/>
                  </a:cubicBezTo>
                  <a:cubicBezTo>
                    <a:pt x="5933" y="13482"/>
                    <a:pt x="3759" y="13632"/>
                    <a:pt x="3555" y="12956"/>
                  </a:cubicBezTo>
                  <a:cubicBezTo>
                    <a:pt x="3151" y="12786"/>
                    <a:pt x="1392" y="13213"/>
                    <a:pt x="1302" y="13461"/>
                  </a:cubicBezTo>
                  <a:lnTo>
                    <a:pt x="1222" y="13795"/>
                  </a:lnTo>
                  <a:cubicBezTo>
                    <a:pt x="209" y="12242"/>
                    <a:pt x="61" y="10791"/>
                    <a:pt x="0" y="10164"/>
                  </a:cubicBezTo>
                  <a:lnTo>
                    <a:pt x="1319" y="8636"/>
                  </a:lnTo>
                  <a:lnTo>
                    <a:pt x="1204" y="8557"/>
                  </a:lnTo>
                  <a:cubicBezTo>
                    <a:pt x="2975" y="7722"/>
                    <a:pt x="2104" y="6880"/>
                    <a:pt x="3081" y="7296"/>
                  </a:cubicBezTo>
                  <a:cubicBezTo>
                    <a:pt x="3521" y="7483"/>
                    <a:pt x="4337" y="6062"/>
                    <a:pt x="4878" y="6858"/>
                  </a:cubicBezTo>
                  <a:cubicBezTo>
                    <a:pt x="5223" y="7366"/>
                    <a:pt x="5942" y="6965"/>
                    <a:pt x="6208" y="7489"/>
                  </a:cubicBezTo>
                  <a:cubicBezTo>
                    <a:pt x="6696" y="8454"/>
                    <a:pt x="7667" y="7043"/>
                    <a:pt x="8202" y="6848"/>
                  </a:cubicBezTo>
                  <a:lnTo>
                    <a:pt x="8799" y="6848"/>
                  </a:lnTo>
                  <a:cubicBezTo>
                    <a:pt x="8930" y="5358"/>
                    <a:pt x="9450" y="4745"/>
                    <a:pt x="9699" y="4533"/>
                  </a:cubicBezTo>
                  <a:cubicBezTo>
                    <a:pt x="8802" y="2460"/>
                    <a:pt x="8489" y="2413"/>
                    <a:pt x="9190" y="1660"/>
                  </a:cubicBezTo>
                  <a:lnTo>
                    <a:pt x="9190" y="382"/>
                  </a:lnTo>
                  <a:cubicBezTo>
                    <a:pt x="10160" y="479"/>
                    <a:pt x="10410" y="-416"/>
                    <a:pt x="11585" y="246"/>
                  </a:cubicBezTo>
                  <a:cubicBezTo>
                    <a:pt x="12890" y="981"/>
                    <a:pt x="13540" y="-122"/>
                    <a:pt x="14665" y="1456"/>
                  </a:cubicBezTo>
                  <a:cubicBezTo>
                    <a:pt x="14877" y="1753"/>
                    <a:pt x="14758" y="2562"/>
                    <a:pt x="14752" y="2961"/>
                  </a:cubicBezTo>
                  <a:cubicBezTo>
                    <a:pt x="13464" y="3854"/>
                    <a:pt x="13991" y="4103"/>
                    <a:pt x="14334" y="4957"/>
                  </a:cubicBezTo>
                  <a:cubicBezTo>
                    <a:pt x="14570" y="5543"/>
                    <a:pt x="15835" y="5539"/>
                    <a:pt x="16138" y="5642"/>
                  </a:cubicBezTo>
                  <a:cubicBezTo>
                    <a:pt x="16397" y="5731"/>
                    <a:pt x="16953" y="6533"/>
                    <a:pt x="17181" y="6875"/>
                  </a:cubicBezTo>
                  <a:cubicBezTo>
                    <a:pt x="20494" y="6762"/>
                    <a:pt x="18737" y="7370"/>
                    <a:pt x="19404" y="7370"/>
                  </a:cubicBezTo>
                  <a:cubicBezTo>
                    <a:pt x="19937" y="7370"/>
                    <a:pt x="19101" y="6672"/>
                    <a:pt x="21430" y="6396"/>
                  </a:cubicBezTo>
                  <a:cubicBezTo>
                    <a:pt x="21474" y="8385"/>
                    <a:pt x="21484" y="8873"/>
                    <a:pt x="21384" y="9002"/>
                  </a:cubicBezTo>
                  <a:cubicBezTo>
                    <a:pt x="20776" y="9789"/>
                    <a:pt x="21600" y="10791"/>
                    <a:pt x="21131" y="11594"/>
                  </a:cubicBezTo>
                  <a:cubicBezTo>
                    <a:pt x="20818" y="12130"/>
                    <a:pt x="19143" y="12535"/>
                    <a:pt x="19012" y="12723"/>
                  </a:cubicBezTo>
                  <a:cubicBezTo>
                    <a:pt x="18728" y="13132"/>
                    <a:pt x="18888" y="14194"/>
                    <a:pt x="18960" y="14604"/>
                  </a:cubicBezTo>
                  <a:cubicBezTo>
                    <a:pt x="18330" y="14650"/>
                    <a:pt x="18761" y="15543"/>
                    <a:pt x="18245" y="15543"/>
                  </a:cubicBezTo>
                  <a:cubicBezTo>
                    <a:pt x="17792" y="15543"/>
                    <a:pt x="18805" y="16259"/>
                    <a:pt x="16990" y="17563"/>
                  </a:cubicBezTo>
                  <a:cubicBezTo>
                    <a:pt x="15219" y="18835"/>
                    <a:pt x="17190" y="18879"/>
                    <a:pt x="15167" y="21117"/>
                  </a:cubicBezTo>
                  <a:cubicBezTo>
                    <a:pt x="14716" y="19969"/>
                    <a:pt x="14634" y="21184"/>
                    <a:pt x="13799" y="21184"/>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3" name="Shape 38"/>
            <p:cNvSpPr/>
            <p:nvPr/>
          </p:nvSpPr>
          <p:spPr>
            <a:xfrm>
              <a:off x="1042905" y="734328"/>
              <a:ext cx="482701" cy="902745"/>
            </a:xfrm>
            <a:custGeom>
              <a:avLst/>
              <a:gdLst/>
              <a:ahLst/>
              <a:cxnLst>
                <a:cxn ang="0">
                  <a:pos x="wd2" y="hd2"/>
                </a:cxn>
                <a:cxn ang="5400000">
                  <a:pos x="wd2" y="hd2"/>
                </a:cxn>
                <a:cxn ang="10800000">
                  <a:pos x="wd2" y="hd2"/>
                </a:cxn>
                <a:cxn ang="16200000">
                  <a:pos x="wd2" y="hd2"/>
                </a:cxn>
              </a:cxnLst>
              <a:rect l="0" t="0" r="r" b="b"/>
              <a:pathLst>
                <a:path w="20597" h="21600" extrusionOk="0">
                  <a:moveTo>
                    <a:pt x="6779" y="21600"/>
                  </a:moveTo>
                  <a:cubicBezTo>
                    <a:pt x="5211" y="21600"/>
                    <a:pt x="5587" y="21191"/>
                    <a:pt x="3743" y="21171"/>
                  </a:cubicBezTo>
                  <a:cubicBezTo>
                    <a:pt x="2498" y="21158"/>
                    <a:pt x="1394" y="20912"/>
                    <a:pt x="351" y="20683"/>
                  </a:cubicBezTo>
                  <a:cubicBezTo>
                    <a:pt x="310" y="20337"/>
                    <a:pt x="-109" y="17592"/>
                    <a:pt x="27" y="17501"/>
                  </a:cubicBezTo>
                  <a:cubicBezTo>
                    <a:pt x="277" y="17333"/>
                    <a:pt x="690" y="17008"/>
                    <a:pt x="735" y="16849"/>
                  </a:cubicBezTo>
                  <a:cubicBezTo>
                    <a:pt x="1006" y="15866"/>
                    <a:pt x="883" y="13020"/>
                    <a:pt x="1911" y="12971"/>
                  </a:cubicBezTo>
                  <a:cubicBezTo>
                    <a:pt x="3339" y="12903"/>
                    <a:pt x="2266" y="11130"/>
                    <a:pt x="3945" y="10480"/>
                  </a:cubicBezTo>
                  <a:cubicBezTo>
                    <a:pt x="3945" y="9837"/>
                    <a:pt x="3782" y="9641"/>
                    <a:pt x="4698" y="9247"/>
                  </a:cubicBezTo>
                  <a:cubicBezTo>
                    <a:pt x="4908" y="7467"/>
                    <a:pt x="1777" y="6354"/>
                    <a:pt x="898" y="4808"/>
                  </a:cubicBezTo>
                  <a:lnTo>
                    <a:pt x="564" y="4306"/>
                  </a:lnTo>
                  <a:cubicBezTo>
                    <a:pt x="2990" y="2991"/>
                    <a:pt x="405" y="2891"/>
                    <a:pt x="2988" y="1984"/>
                  </a:cubicBezTo>
                  <a:cubicBezTo>
                    <a:pt x="3388" y="1843"/>
                    <a:pt x="4220" y="1550"/>
                    <a:pt x="4220" y="1433"/>
                  </a:cubicBezTo>
                  <a:cubicBezTo>
                    <a:pt x="4220" y="1350"/>
                    <a:pt x="4238" y="633"/>
                    <a:pt x="4874" y="612"/>
                  </a:cubicBezTo>
                  <a:cubicBezTo>
                    <a:pt x="5491" y="40"/>
                    <a:pt x="4214" y="1"/>
                    <a:pt x="7530" y="0"/>
                  </a:cubicBezTo>
                  <a:cubicBezTo>
                    <a:pt x="6603" y="1924"/>
                    <a:pt x="10889" y="544"/>
                    <a:pt x="11095" y="544"/>
                  </a:cubicBezTo>
                  <a:cubicBezTo>
                    <a:pt x="11861" y="544"/>
                    <a:pt x="11950" y="1078"/>
                    <a:pt x="11983" y="1477"/>
                  </a:cubicBezTo>
                  <a:cubicBezTo>
                    <a:pt x="13153" y="1757"/>
                    <a:pt x="11345" y="3055"/>
                    <a:pt x="13229" y="2694"/>
                  </a:cubicBezTo>
                  <a:cubicBezTo>
                    <a:pt x="15197" y="2316"/>
                    <a:pt x="14490" y="3152"/>
                    <a:pt x="15419" y="3427"/>
                  </a:cubicBezTo>
                  <a:cubicBezTo>
                    <a:pt x="15698" y="3510"/>
                    <a:pt x="15835" y="3583"/>
                    <a:pt x="15835" y="3859"/>
                  </a:cubicBezTo>
                  <a:cubicBezTo>
                    <a:pt x="19099" y="3859"/>
                    <a:pt x="17870" y="3741"/>
                    <a:pt x="19114" y="4263"/>
                  </a:cubicBezTo>
                  <a:cubicBezTo>
                    <a:pt x="21491" y="5259"/>
                    <a:pt x="19601" y="6854"/>
                    <a:pt x="19145" y="6972"/>
                  </a:cubicBezTo>
                  <a:cubicBezTo>
                    <a:pt x="18664" y="7096"/>
                    <a:pt x="19110" y="8096"/>
                    <a:pt x="19110" y="8415"/>
                  </a:cubicBezTo>
                  <a:cubicBezTo>
                    <a:pt x="19110" y="8756"/>
                    <a:pt x="18320" y="9381"/>
                    <a:pt x="18110" y="9542"/>
                  </a:cubicBezTo>
                  <a:lnTo>
                    <a:pt x="18110" y="11222"/>
                  </a:lnTo>
                  <a:lnTo>
                    <a:pt x="19940" y="11971"/>
                  </a:lnTo>
                  <a:cubicBezTo>
                    <a:pt x="19775" y="13069"/>
                    <a:pt x="20390" y="13174"/>
                    <a:pt x="20546" y="13515"/>
                  </a:cubicBezTo>
                  <a:lnTo>
                    <a:pt x="20597" y="15602"/>
                  </a:lnTo>
                  <a:cubicBezTo>
                    <a:pt x="19568" y="15517"/>
                    <a:pt x="18509" y="16168"/>
                    <a:pt x="18136" y="16237"/>
                  </a:cubicBezTo>
                  <a:lnTo>
                    <a:pt x="12493" y="16237"/>
                  </a:lnTo>
                  <a:cubicBezTo>
                    <a:pt x="11684" y="15115"/>
                    <a:pt x="10258" y="14903"/>
                    <a:pt x="8908" y="15099"/>
                  </a:cubicBezTo>
                  <a:lnTo>
                    <a:pt x="9224" y="21422"/>
                  </a:lnTo>
                  <a:cubicBezTo>
                    <a:pt x="8259" y="21540"/>
                    <a:pt x="7558" y="21600"/>
                    <a:pt x="6779" y="2160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4" name="Shape 39"/>
            <p:cNvSpPr/>
            <p:nvPr/>
          </p:nvSpPr>
          <p:spPr>
            <a:xfrm>
              <a:off x="1011540" y="-1"/>
              <a:ext cx="644894" cy="677522"/>
            </a:xfrm>
            <a:custGeom>
              <a:avLst/>
              <a:gdLst/>
              <a:ahLst/>
              <a:cxnLst>
                <a:cxn ang="0">
                  <a:pos x="wd2" y="hd2"/>
                </a:cxn>
                <a:cxn ang="5400000">
                  <a:pos x="wd2" y="hd2"/>
                </a:cxn>
                <a:cxn ang="10800000">
                  <a:pos x="wd2" y="hd2"/>
                </a:cxn>
                <a:cxn ang="16200000">
                  <a:pos x="wd2" y="hd2"/>
                </a:cxn>
              </a:cxnLst>
              <a:rect l="0" t="0" r="r" b="b"/>
              <a:pathLst>
                <a:path w="20388" h="21023" extrusionOk="0">
                  <a:moveTo>
                    <a:pt x="8463" y="21023"/>
                  </a:moveTo>
                  <a:cubicBezTo>
                    <a:pt x="7926" y="21023"/>
                    <a:pt x="7518" y="20837"/>
                    <a:pt x="7036" y="20563"/>
                  </a:cubicBezTo>
                  <a:cubicBezTo>
                    <a:pt x="7946" y="19868"/>
                    <a:pt x="6743" y="20156"/>
                    <a:pt x="7525" y="18149"/>
                  </a:cubicBezTo>
                  <a:cubicBezTo>
                    <a:pt x="7544" y="17986"/>
                    <a:pt x="7536" y="17183"/>
                    <a:pt x="7517" y="16422"/>
                  </a:cubicBezTo>
                  <a:cubicBezTo>
                    <a:pt x="5637" y="16659"/>
                    <a:pt x="6585" y="17293"/>
                    <a:pt x="5726" y="17221"/>
                  </a:cubicBezTo>
                  <a:cubicBezTo>
                    <a:pt x="4735" y="17138"/>
                    <a:pt x="6745" y="16695"/>
                    <a:pt x="3411" y="16803"/>
                  </a:cubicBezTo>
                  <a:cubicBezTo>
                    <a:pt x="2734" y="15921"/>
                    <a:pt x="2607" y="15742"/>
                    <a:pt x="2147" y="15689"/>
                  </a:cubicBezTo>
                  <a:cubicBezTo>
                    <a:pt x="838" y="15536"/>
                    <a:pt x="726" y="15429"/>
                    <a:pt x="266" y="14686"/>
                  </a:cubicBezTo>
                  <a:cubicBezTo>
                    <a:pt x="-80" y="14127"/>
                    <a:pt x="-257" y="13645"/>
                    <a:pt x="826" y="12976"/>
                  </a:cubicBezTo>
                  <a:lnTo>
                    <a:pt x="848" y="11626"/>
                  </a:lnTo>
                  <a:cubicBezTo>
                    <a:pt x="2307" y="13361"/>
                    <a:pt x="2005" y="11608"/>
                    <a:pt x="3391" y="11331"/>
                  </a:cubicBezTo>
                  <a:cubicBezTo>
                    <a:pt x="4424" y="11125"/>
                    <a:pt x="5378" y="9806"/>
                    <a:pt x="5567" y="9146"/>
                  </a:cubicBezTo>
                  <a:cubicBezTo>
                    <a:pt x="5799" y="8336"/>
                    <a:pt x="4245" y="8833"/>
                    <a:pt x="4423" y="7117"/>
                  </a:cubicBezTo>
                  <a:cubicBezTo>
                    <a:pt x="4544" y="5956"/>
                    <a:pt x="3687" y="6214"/>
                    <a:pt x="4160" y="4754"/>
                  </a:cubicBezTo>
                  <a:cubicBezTo>
                    <a:pt x="4690" y="3116"/>
                    <a:pt x="5331" y="3782"/>
                    <a:pt x="5861" y="2792"/>
                  </a:cubicBezTo>
                  <a:cubicBezTo>
                    <a:pt x="6542" y="1523"/>
                    <a:pt x="7217" y="2057"/>
                    <a:pt x="7270" y="1302"/>
                  </a:cubicBezTo>
                  <a:cubicBezTo>
                    <a:pt x="7282" y="1134"/>
                    <a:pt x="7304" y="824"/>
                    <a:pt x="7647" y="813"/>
                  </a:cubicBezTo>
                  <a:cubicBezTo>
                    <a:pt x="7637" y="179"/>
                    <a:pt x="8144" y="-577"/>
                    <a:pt x="9159" y="675"/>
                  </a:cubicBezTo>
                  <a:cubicBezTo>
                    <a:pt x="9970" y="1677"/>
                    <a:pt x="10254" y="878"/>
                    <a:pt x="11269" y="1779"/>
                  </a:cubicBezTo>
                  <a:cubicBezTo>
                    <a:pt x="12737" y="3082"/>
                    <a:pt x="12284" y="1546"/>
                    <a:pt x="14987" y="3172"/>
                  </a:cubicBezTo>
                  <a:cubicBezTo>
                    <a:pt x="17841" y="4890"/>
                    <a:pt x="18900" y="3039"/>
                    <a:pt x="19152" y="6885"/>
                  </a:cubicBezTo>
                  <a:cubicBezTo>
                    <a:pt x="19223" y="7962"/>
                    <a:pt x="19377" y="9065"/>
                    <a:pt x="20243" y="9834"/>
                  </a:cubicBezTo>
                  <a:cubicBezTo>
                    <a:pt x="19544" y="10606"/>
                    <a:pt x="19420" y="10083"/>
                    <a:pt x="19071" y="10918"/>
                  </a:cubicBezTo>
                  <a:cubicBezTo>
                    <a:pt x="18625" y="11983"/>
                    <a:pt x="17322" y="12264"/>
                    <a:pt x="18792" y="12662"/>
                  </a:cubicBezTo>
                  <a:cubicBezTo>
                    <a:pt x="21343" y="13351"/>
                    <a:pt x="20292" y="14812"/>
                    <a:pt x="19364" y="14127"/>
                  </a:cubicBezTo>
                  <a:cubicBezTo>
                    <a:pt x="19413" y="15776"/>
                    <a:pt x="18315" y="14635"/>
                    <a:pt x="17457" y="15591"/>
                  </a:cubicBezTo>
                  <a:cubicBezTo>
                    <a:pt x="16977" y="16125"/>
                    <a:pt x="16775" y="16138"/>
                    <a:pt x="16510" y="16991"/>
                  </a:cubicBezTo>
                  <a:cubicBezTo>
                    <a:pt x="16180" y="18059"/>
                    <a:pt x="15019" y="18035"/>
                    <a:pt x="14866" y="17202"/>
                  </a:cubicBezTo>
                  <a:cubicBezTo>
                    <a:pt x="14777" y="16721"/>
                    <a:pt x="14378" y="16960"/>
                    <a:pt x="13753" y="16619"/>
                  </a:cubicBezTo>
                  <a:cubicBezTo>
                    <a:pt x="13084" y="16253"/>
                    <a:pt x="12929" y="16422"/>
                    <a:pt x="12454" y="17010"/>
                  </a:cubicBezTo>
                  <a:lnTo>
                    <a:pt x="13047" y="17364"/>
                  </a:lnTo>
                  <a:lnTo>
                    <a:pt x="12005" y="18438"/>
                  </a:lnTo>
                  <a:lnTo>
                    <a:pt x="12006" y="18438"/>
                  </a:lnTo>
                  <a:cubicBezTo>
                    <a:pt x="11682" y="18773"/>
                    <a:pt x="12310" y="19603"/>
                    <a:pt x="11622" y="19766"/>
                  </a:cubicBezTo>
                  <a:cubicBezTo>
                    <a:pt x="10980" y="19918"/>
                    <a:pt x="11317" y="20772"/>
                    <a:pt x="10672" y="20406"/>
                  </a:cubicBezTo>
                  <a:cubicBezTo>
                    <a:pt x="10240" y="20161"/>
                    <a:pt x="10220" y="19010"/>
                    <a:pt x="9572" y="20280"/>
                  </a:cubicBezTo>
                  <a:cubicBezTo>
                    <a:pt x="9327" y="20759"/>
                    <a:pt x="9142" y="21023"/>
                    <a:pt x="8463" y="2102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5" name="Shape 40"/>
            <p:cNvSpPr/>
            <p:nvPr/>
          </p:nvSpPr>
          <p:spPr>
            <a:xfrm>
              <a:off x="1168368" y="523404"/>
              <a:ext cx="590728" cy="404116"/>
            </a:xfrm>
            <a:custGeom>
              <a:avLst/>
              <a:gdLst/>
              <a:ahLst/>
              <a:cxnLst>
                <a:cxn ang="0">
                  <a:pos x="wd2" y="hd2"/>
                </a:cxn>
                <a:cxn ang="5400000">
                  <a:pos x="wd2" y="hd2"/>
                </a:cxn>
                <a:cxn ang="10800000">
                  <a:pos x="wd2" y="hd2"/>
                </a:cxn>
                <a:cxn ang="16200000">
                  <a:pos x="wd2" y="hd2"/>
                </a:cxn>
              </a:cxnLst>
              <a:rect l="0" t="0" r="r" b="b"/>
              <a:pathLst>
                <a:path w="20700" h="20053" extrusionOk="0">
                  <a:moveTo>
                    <a:pt x="11194" y="20053"/>
                  </a:moveTo>
                  <a:cubicBezTo>
                    <a:pt x="10290" y="18946"/>
                    <a:pt x="10791" y="19261"/>
                    <a:pt x="8311" y="19261"/>
                  </a:cubicBezTo>
                  <a:cubicBezTo>
                    <a:pt x="8387" y="17558"/>
                    <a:pt x="7880" y="18873"/>
                    <a:pt x="7586" y="17275"/>
                  </a:cubicBezTo>
                  <a:cubicBezTo>
                    <a:pt x="7246" y="15419"/>
                    <a:pt x="5231" y="18801"/>
                    <a:pt x="5480" y="15365"/>
                  </a:cubicBezTo>
                  <a:cubicBezTo>
                    <a:pt x="5553" y="14346"/>
                    <a:pt x="5487" y="14311"/>
                    <a:pt x="5175" y="14216"/>
                  </a:cubicBezTo>
                  <a:cubicBezTo>
                    <a:pt x="5065" y="10468"/>
                    <a:pt x="4411" y="13648"/>
                    <a:pt x="2493" y="13378"/>
                  </a:cubicBezTo>
                  <a:cubicBezTo>
                    <a:pt x="1594" y="13251"/>
                    <a:pt x="1326" y="12280"/>
                    <a:pt x="1422" y="11258"/>
                  </a:cubicBezTo>
                  <a:lnTo>
                    <a:pt x="139" y="11258"/>
                  </a:lnTo>
                  <a:cubicBezTo>
                    <a:pt x="-485" y="6935"/>
                    <a:pt x="1108" y="8570"/>
                    <a:pt x="2644" y="6818"/>
                  </a:cubicBezTo>
                  <a:cubicBezTo>
                    <a:pt x="5199" y="8915"/>
                    <a:pt x="4680" y="5102"/>
                    <a:pt x="5762" y="5282"/>
                  </a:cubicBezTo>
                  <a:cubicBezTo>
                    <a:pt x="6306" y="5373"/>
                    <a:pt x="6372" y="6517"/>
                    <a:pt x="6635" y="6517"/>
                  </a:cubicBezTo>
                  <a:cubicBezTo>
                    <a:pt x="6798" y="6194"/>
                    <a:pt x="6578" y="5668"/>
                    <a:pt x="7363" y="5399"/>
                  </a:cubicBezTo>
                  <a:cubicBezTo>
                    <a:pt x="7405" y="5385"/>
                    <a:pt x="7456" y="5367"/>
                    <a:pt x="7469" y="5355"/>
                  </a:cubicBezTo>
                  <a:cubicBezTo>
                    <a:pt x="7545" y="3379"/>
                    <a:pt x="7000" y="4344"/>
                    <a:pt x="8491" y="2120"/>
                  </a:cubicBezTo>
                  <a:lnTo>
                    <a:pt x="7852" y="1568"/>
                  </a:lnTo>
                  <a:cubicBezTo>
                    <a:pt x="9554" y="-1142"/>
                    <a:pt x="9097" y="417"/>
                    <a:pt x="10580" y="731"/>
                  </a:cubicBezTo>
                  <a:cubicBezTo>
                    <a:pt x="11740" y="977"/>
                    <a:pt x="11082" y="2268"/>
                    <a:pt x="11841" y="2268"/>
                  </a:cubicBezTo>
                  <a:cubicBezTo>
                    <a:pt x="12144" y="2268"/>
                    <a:pt x="12331" y="1871"/>
                    <a:pt x="12500" y="1470"/>
                  </a:cubicBezTo>
                  <a:lnTo>
                    <a:pt x="14935" y="3395"/>
                  </a:lnTo>
                  <a:cubicBezTo>
                    <a:pt x="14918" y="6317"/>
                    <a:pt x="15484" y="8011"/>
                    <a:pt x="16833" y="8250"/>
                  </a:cubicBezTo>
                  <a:cubicBezTo>
                    <a:pt x="17351" y="8341"/>
                    <a:pt x="17393" y="10029"/>
                    <a:pt x="17380" y="10890"/>
                  </a:cubicBezTo>
                  <a:lnTo>
                    <a:pt x="19379" y="12640"/>
                  </a:lnTo>
                  <a:lnTo>
                    <a:pt x="19294" y="13963"/>
                  </a:lnTo>
                  <a:cubicBezTo>
                    <a:pt x="19914" y="14612"/>
                    <a:pt x="21115" y="15642"/>
                    <a:pt x="20555" y="16697"/>
                  </a:cubicBezTo>
                  <a:cubicBezTo>
                    <a:pt x="20092" y="17570"/>
                    <a:pt x="18269" y="17848"/>
                    <a:pt x="18126" y="16491"/>
                  </a:cubicBezTo>
                  <a:cubicBezTo>
                    <a:pt x="18025" y="15544"/>
                    <a:pt x="17575" y="16293"/>
                    <a:pt x="16983" y="15516"/>
                  </a:cubicBezTo>
                  <a:cubicBezTo>
                    <a:pt x="16169" y="14448"/>
                    <a:pt x="17305" y="16575"/>
                    <a:pt x="16716" y="17579"/>
                  </a:cubicBezTo>
                  <a:cubicBezTo>
                    <a:pt x="16059" y="18701"/>
                    <a:pt x="16429" y="16476"/>
                    <a:pt x="16109" y="18755"/>
                  </a:cubicBezTo>
                  <a:cubicBezTo>
                    <a:pt x="15870" y="20458"/>
                    <a:pt x="15170" y="18743"/>
                    <a:pt x="14587" y="18743"/>
                  </a:cubicBezTo>
                  <a:cubicBezTo>
                    <a:pt x="13529" y="18743"/>
                    <a:pt x="13357" y="18903"/>
                    <a:pt x="13225" y="20053"/>
                  </a:cubicBezTo>
                  <a:cubicBezTo>
                    <a:pt x="13225" y="20053"/>
                    <a:pt x="11194" y="20053"/>
                    <a:pt x="11194" y="2005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6" name="Shape 41"/>
            <p:cNvSpPr/>
            <p:nvPr/>
          </p:nvSpPr>
          <p:spPr>
            <a:xfrm>
              <a:off x="1764314" y="476532"/>
              <a:ext cx="91050" cy="112573"/>
            </a:xfrm>
            <a:custGeom>
              <a:avLst/>
              <a:gdLst/>
              <a:ahLst/>
              <a:cxnLst>
                <a:cxn ang="0">
                  <a:pos x="wd2" y="hd2"/>
                </a:cxn>
                <a:cxn ang="5400000">
                  <a:pos x="wd2" y="hd2"/>
                </a:cxn>
                <a:cxn ang="10800000">
                  <a:pos x="wd2" y="hd2"/>
                </a:cxn>
                <a:cxn ang="16200000">
                  <a:pos x="wd2" y="hd2"/>
                </a:cxn>
              </a:cxnLst>
              <a:rect l="0" t="0" r="r" b="b"/>
              <a:pathLst>
                <a:path w="21600" h="21600" extrusionOk="0">
                  <a:moveTo>
                    <a:pt x="0" y="11132"/>
                  </a:moveTo>
                  <a:cubicBezTo>
                    <a:pt x="0" y="8847"/>
                    <a:pt x="9218" y="3078"/>
                    <a:pt x="14339" y="0"/>
                  </a:cubicBezTo>
                  <a:cubicBezTo>
                    <a:pt x="17195" y="757"/>
                    <a:pt x="18986" y="480"/>
                    <a:pt x="21600" y="1124"/>
                  </a:cubicBezTo>
                  <a:lnTo>
                    <a:pt x="19071" y="21600"/>
                  </a:lnTo>
                  <a:cubicBezTo>
                    <a:pt x="11356" y="20982"/>
                    <a:pt x="0" y="18937"/>
                    <a:pt x="0" y="11132"/>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7" name="Shape 42"/>
            <p:cNvSpPr/>
            <p:nvPr/>
          </p:nvSpPr>
          <p:spPr>
            <a:xfrm>
              <a:off x="1976032" y="367164"/>
              <a:ext cx="123454" cy="163058"/>
            </a:xfrm>
            <a:custGeom>
              <a:avLst/>
              <a:gdLst/>
              <a:ahLst/>
              <a:cxnLst>
                <a:cxn ang="0">
                  <a:pos x="wd2" y="hd2"/>
                </a:cxn>
                <a:cxn ang="5400000">
                  <a:pos x="wd2" y="hd2"/>
                </a:cxn>
                <a:cxn ang="10800000">
                  <a:pos x="wd2" y="hd2"/>
                </a:cxn>
                <a:cxn ang="16200000">
                  <a:pos x="wd2" y="hd2"/>
                </a:cxn>
              </a:cxnLst>
              <a:rect l="0" t="0" r="r" b="b"/>
              <a:pathLst>
                <a:path w="19182" h="19504" extrusionOk="0">
                  <a:moveTo>
                    <a:pt x="4063" y="19504"/>
                  </a:moveTo>
                  <a:cubicBezTo>
                    <a:pt x="2793" y="19504"/>
                    <a:pt x="1053" y="19384"/>
                    <a:pt x="600" y="18349"/>
                  </a:cubicBezTo>
                  <a:cubicBezTo>
                    <a:pt x="-259" y="16370"/>
                    <a:pt x="-1082" y="4506"/>
                    <a:pt x="4861" y="3739"/>
                  </a:cubicBezTo>
                  <a:cubicBezTo>
                    <a:pt x="5180" y="1951"/>
                    <a:pt x="5991" y="-2096"/>
                    <a:pt x="9225" y="1341"/>
                  </a:cubicBezTo>
                  <a:cubicBezTo>
                    <a:pt x="10063" y="2230"/>
                    <a:pt x="9585" y="6657"/>
                    <a:pt x="10434" y="7152"/>
                  </a:cubicBezTo>
                  <a:cubicBezTo>
                    <a:pt x="10443" y="7128"/>
                    <a:pt x="15803" y="6665"/>
                    <a:pt x="18129" y="8775"/>
                  </a:cubicBezTo>
                  <a:cubicBezTo>
                    <a:pt x="20518" y="10939"/>
                    <a:pt x="18714" y="18741"/>
                    <a:pt x="14010" y="18741"/>
                  </a:cubicBezTo>
                  <a:cubicBezTo>
                    <a:pt x="11429" y="18741"/>
                    <a:pt x="6977" y="19504"/>
                    <a:pt x="4063" y="19504"/>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8" name="Shape 43"/>
            <p:cNvSpPr/>
            <p:nvPr/>
          </p:nvSpPr>
          <p:spPr>
            <a:xfrm>
              <a:off x="1827045" y="304668"/>
              <a:ext cx="462705" cy="323846"/>
            </a:xfrm>
            <a:custGeom>
              <a:avLst/>
              <a:gdLst/>
              <a:ahLst/>
              <a:cxnLst>
                <a:cxn ang="0">
                  <a:pos x="wd2" y="hd2"/>
                </a:cxn>
                <a:cxn ang="5400000">
                  <a:pos x="wd2" y="hd2"/>
                </a:cxn>
                <a:cxn ang="10800000">
                  <a:pos x="wd2" y="hd2"/>
                </a:cxn>
                <a:cxn ang="16200000">
                  <a:pos x="wd2" y="hd2"/>
                </a:cxn>
              </a:cxnLst>
              <a:rect l="0" t="0" r="r" b="b"/>
              <a:pathLst>
                <a:path w="21491" h="21133" extrusionOk="0">
                  <a:moveTo>
                    <a:pt x="8966" y="5017"/>
                  </a:moveTo>
                  <a:cubicBezTo>
                    <a:pt x="8707" y="5413"/>
                    <a:pt x="8918" y="6972"/>
                    <a:pt x="8481" y="6981"/>
                  </a:cubicBezTo>
                  <a:cubicBezTo>
                    <a:pt x="7135" y="7010"/>
                    <a:pt x="7183" y="12978"/>
                    <a:pt x="7461" y="14150"/>
                  </a:cubicBezTo>
                  <a:cubicBezTo>
                    <a:pt x="7589" y="14687"/>
                    <a:pt x="10345" y="13936"/>
                    <a:pt x="11046" y="13936"/>
                  </a:cubicBezTo>
                  <a:cubicBezTo>
                    <a:pt x="11955" y="13936"/>
                    <a:pt x="13517" y="8247"/>
                    <a:pt x="10011" y="8855"/>
                  </a:cubicBezTo>
                  <a:cubicBezTo>
                    <a:pt x="8945" y="9039"/>
                    <a:pt x="9745" y="5536"/>
                    <a:pt x="8966" y="5017"/>
                  </a:cubicBezTo>
                  <a:close/>
                  <a:moveTo>
                    <a:pt x="3333" y="21133"/>
                  </a:moveTo>
                  <a:cubicBezTo>
                    <a:pt x="2888" y="21133"/>
                    <a:pt x="876" y="19989"/>
                    <a:pt x="876" y="20807"/>
                  </a:cubicBezTo>
                  <a:lnTo>
                    <a:pt x="435" y="20877"/>
                  </a:lnTo>
                  <a:cubicBezTo>
                    <a:pt x="334" y="20259"/>
                    <a:pt x="-109" y="19833"/>
                    <a:pt x="286" y="18829"/>
                  </a:cubicBezTo>
                  <a:cubicBezTo>
                    <a:pt x="351" y="18666"/>
                    <a:pt x="362" y="18723"/>
                    <a:pt x="212" y="18498"/>
                  </a:cubicBezTo>
                  <a:cubicBezTo>
                    <a:pt x="268" y="17801"/>
                    <a:pt x="737" y="11670"/>
                    <a:pt x="781" y="11538"/>
                  </a:cubicBezTo>
                  <a:cubicBezTo>
                    <a:pt x="980" y="10941"/>
                    <a:pt x="1484" y="8857"/>
                    <a:pt x="1108" y="8857"/>
                  </a:cubicBezTo>
                  <a:cubicBezTo>
                    <a:pt x="73" y="8857"/>
                    <a:pt x="102" y="4521"/>
                    <a:pt x="0" y="2582"/>
                  </a:cubicBezTo>
                  <a:cubicBezTo>
                    <a:pt x="1608" y="1669"/>
                    <a:pt x="1898" y="2454"/>
                    <a:pt x="4084" y="672"/>
                  </a:cubicBezTo>
                  <a:cubicBezTo>
                    <a:pt x="5481" y="-467"/>
                    <a:pt x="5536" y="155"/>
                    <a:pt x="7167" y="294"/>
                  </a:cubicBezTo>
                  <a:cubicBezTo>
                    <a:pt x="10029" y="539"/>
                    <a:pt x="8814" y="2093"/>
                    <a:pt x="10557" y="1432"/>
                  </a:cubicBezTo>
                  <a:cubicBezTo>
                    <a:pt x="13778" y="212"/>
                    <a:pt x="13297" y="5213"/>
                    <a:pt x="15875" y="5213"/>
                  </a:cubicBezTo>
                  <a:cubicBezTo>
                    <a:pt x="16704" y="5213"/>
                    <a:pt x="18740" y="2882"/>
                    <a:pt x="18713" y="7343"/>
                  </a:cubicBezTo>
                  <a:cubicBezTo>
                    <a:pt x="18698" y="9859"/>
                    <a:pt x="19842" y="8468"/>
                    <a:pt x="20688" y="10473"/>
                  </a:cubicBezTo>
                  <a:cubicBezTo>
                    <a:pt x="21029" y="11280"/>
                    <a:pt x="21068" y="11388"/>
                    <a:pt x="21491" y="11764"/>
                  </a:cubicBezTo>
                  <a:cubicBezTo>
                    <a:pt x="19427" y="16292"/>
                    <a:pt x="19085" y="14491"/>
                    <a:pt x="16762" y="14491"/>
                  </a:cubicBezTo>
                  <a:cubicBezTo>
                    <a:pt x="15746" y="14491"/>
                    <a:pt x="16162" y="16031"/>
                    <a:pt x="16893" y="16990"/>
                  </a:cubicBezTo>
                  <a:cubicBezTo>
                    <a:pt x="18738" y="19412"/>
                    <a:pt x="13932" y="20678"/>
                    <a:pt x="13083" y="19729"/>
                  </a:cubicBezTo>
                  <a:cubicBezTo>
                    <a:pt x="12089" y="18616"/>
                    <a:pt x="13068" y="21047"/>
                    <a:pt x="11380" y="21047"/>
                  </a:cubicBezTo>
                  <a:cubicBezTo>
                    <a:pt x="10533" y="21047"/>
                    <a:pt x="10292" y="19139"/>
                    <a:pt x="9151" y="19637"/>
                  </a:cubicBezTo>
                  <a:cubicBezTo>
                    <a:pt x="7698" y="20273"/>
                    <a:pt x="7826" y="18246"/>
                    <a:pt x="7907" y="17817"/>
                  </a:cubicBezTo>
                  <a:cubicBezTo>
                    <a:pt x="7196" y="17645"/>
                    <a:pt x="5518" y="17766"/>
                    <a:pt x="5460" y="18139"/>
                  </a:cubicBezTo>
                  <a:cubicBezTo>
                    <a:pt x="5323" y="19023"/>
                    <a:pt x="5875" y="21133"/>
                    <a:pt x="3333" y="21133"/>
                  </a:cubicBezTo>
                  <a:cubicBezTo>
                    <a:pt x="3333" y="21133"/>
                    <a:pt x="3333" y="21133"/>
                    <a:pt x="3333" y="2113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9" name="Shape 44"/>
            <p:cNvSpPr/>
            <p:nvPr/>
          </p:nvSpPr>
          <p:spPr>
            <a:xfrm>
              <a:off x="1521230" y="312480"/>
              <a:ext cx="355816" cy="548916"/>
            </a:xfrm>
            <a:custGeom>
              <a:avLst/>
              <a:gdLst/>
              <a:ahLst/>
              <a:cxnLst>
                <a:cxn ang="0">
                  <a:pos x="wd2" y="hd2"/>
                </a:cxn>
                <a:cxn ang="5400000">
                  <a:pos x="wd2" y="hd2"/>
                </a:cxn>
                <a:cxn ang="10800000">
                  <a:pos x="wd2" y="hd2"/>
                </a:cxn>
                <a:cxn ang="16200000">
                  <a:pos x="wd2" y="hd2"/>
                </a:cxn>
              </a:cxnLst>
              <a:rect l="0" t="0" r="r" b="b"/>
              <a:pathLst>
                <a:path w="20795" h="21600" extrusionOk="0">
                  <a:moveTo>
                    <a:pt x="16297" y="21247"/>
                  </a:moveTo>
                  <a:lnTo>
                    <a:pt x="13361" y="21247"/>
                  </a:lnTo>
                  <a:cubicBezTo>
                    <a:pt x="13517" y="20470"/>
                    <a:pt x="12342" y="20130"/>
                    <a:pt x="11030" y="19448"/>
                  </a:cubicBezTo>
                  <a:lnTo>
                    <a:pt x="11169" y="18425"/>
                  </a:lnTo>
                  <a:lnTo>
                    <a:pt x="7855" y="17045"/>
                  </a:lnTo>
                  <a:cubicBezTo>
                    <a:pt x="7900" y="16105"/>
                    <a:pt x="7712" y="15142"/>
                    <a:pt x="7452" y="15120"/>
                  </a:cubicBezTo>
                  <a:cubicBezTo>
                    <a:pt x="5019" y="14912"/>
                    <a:pt x="3789" y="13565"/>
                    <a:pt x="3785" y="11115"/>
                  </a:cubicBezTo>
                  <a:lnTo>
                    <a:pt x="0" y="9693"/>
                  </a:lnTo>
                  <a:cubicBezTo>
                    <a:pt x="661" y="8945"/>
                    <a:pt x="1646" y="6627"/>
                    <a:pt x="4474" y="6635"/>
                  </a:cubicBezTo>
                  <a:cubicBezTo>
                    <a:pt x="5922" y="6639"/>
                    <a:pt x="5506" y="6053"/>
                    <a:pt x="5652" y="4830"/>
                  </a:cubicBezTo>
                  <a:cubicBezTo>
                    <a:pt x="5992" y="5076"/>
                    <a:pt x="7061" y="5946"/>
                    <a:pt x="7402" y="5410"/>
                  </a:cubicBezTo>
                  <a:cubicBezTo>
                    <a:pt x="8248" y="4084"/>
                    <a:pt x="645" y="4449"/>
                    <a:pt x="4189" y="2368"/>
                  </a:cubicBezTo>
                  <a:cubicBezTo>
                    <a:pt x="5512" y="1591"/>
                    <a:pt x="4893" y="920"/>
                    <a:pt x="6409" y="510"/>
                  </a:cubicBezTo>
                  <a:cubicBezTo>
                    <a:pt x="6873" y="385"/>
                    <a:pt x="7062" y="236"/>
                    <a:pt x="7372" y="0"/>
                  </a:cubicBezTo>
                  <a:cubicBezTo>
                    <a:pt x="9192" y="1118"/>
                    <a:pt x="9624" y="299"/>
                    <a:pt x="12832" y="1633"/>
                  </a:cubicBezTo>
                  <a:cubicBezTo>
                    <a:pt x="14035" y="2133"/>
                    <a:pt x="17595" y="1386"/>
                    <a:pt x="18744" y="1073"/>
                  </a:cubicBezTo>
                  <a:cubicBezTo>
                    <a:pt x="19286" y="6003"/>
                    <a:pt x="19461" y="4087"/>
                    <a:pt x="20168" y="4831"/>
                  </a:cubicBezTo>
                  <a:cubicBezTo>
                    <a:pt x="20460" y="5138"/>
                    <a:pt x="20217" y="7016"/>
                    <a:pt x="18970" y="7016"/>
                  </a:cubicBezTo>
                  <a:cubicBezTo>
                    <a:pt x="18632" y="7016"/>
                    <a:pt x="18238" y="6949"/>
                    <a:pt x="18030" y="6910"/>
                  </a:cubicBezTo>
                  <a:cubicBezTo>
                    <a:pt x="15324" y="8273"/>
                    <a:pt x="14038" y="8846"/>
                    <a:pt x="15743" y="9811"/>
                  </a:cubicBezTo>
                  <a:cubicBezTo>
                    <a:pt x="17723" y="10930"/>
                    <a:pt x="19646" y="9891"/>
                    <a:pt x="18948" y="11345"/>
                  </a:cubicBezTo>
                  <a:cubicBezTo>
                    <a:pt x="18788" y="11680"/>
                    <a:pt x="20198" y="12852"/>
                    <a:pt x="18622" y="13766"/>
                  </a:cubicBezTo>
                  <a:cubicBezTo>
                    <a:pt x="17739" y="14278"/>
                    <a:pt x="17821" y="15284"/>
                    <a:pt x="19114" y="15536"/>
                  </a:cubicBezTo>
                  <a:cubicBezTo>
                    <a:pt x="20825" y="15869"/>
                    <a:pt x="21600" y="18085"/>
                    <a:pt x="19635" y="18185"/>
                  </a:cubicBezTo>
                  <a:cubicBezTo>
                    <a:pt x="18837" y="18225"/>
                    <a:pt x="18570" y="19298"/>
                    <a:pt x="17855" y="18542"/>
                  </a:cubicBezTo>
                  <a:cubicBezTo>
                    <a:pt x="16842" y="17471"/>
                    <a:pt x="16755" y="21229"/>
                    <a:pt x="16721" y="21600"/>
                  </a:cubicBezTo>
                  <a:cubicBezTo>
                    <a:pt x="16721" y="21600"/>
                    <a:pt x="16297" y="21247"/>
                    <a:pt x="16297" y="21247"/>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0" name="Shape 45"/>
            <p:cNvSpPr/>
            <p:nvPr/>
          </p:nvSpPr>
          <p:spPr>
            <a:xfrm>
              <a:off x="1458499" y="820260"/>
              <a:ext cx="412112" cy="574382"/>
            </a:xfrm>
            <a:custGeom>
              <a:avLst/>
              <a:gdLst/>
              <a:ahLst/>
              <a:cxnLst>
                <a:cxn ang="0">
                  <a:pos x="wd2" y="hd2"/>
                </a:cxn>
                <a:cxn ang="5400000">
                  <a:pos x="wd2" y="hd2"/>
                </a:cxn>
                <a:cxn ang="10800000">
                  <a:pos x="wd2" y="hd2"/>
                </a:cxn>
                <a:cxn ang="16200000">
                  <a:pos x="wd2" y="hd2"/>
                </a:cxn>
              </a:cxnLst>
              <a:rect l="0" t="0" r="r" b="b"/>
              <a:pathLst>
                <a:path w="21552" h="21600" extrusionOk="0">
                  <a:moveTo>
                    <a:pt x="3006" y="18357"/>
                  </a:moveTo>
                  <a:cubicBezTo>
                    <a:pt x="2331" y="17411"/>
                    <a:pt x="2155" y="17049"/>
                    <a:pt x="2242" y="16013"/>
                  </a:cubicBezTo>
                  <a:lnTo>
                    <a:pt x="18" y="14846"/>
                  </a:lnTo>
                  <a:cubicBezTo>
                    <a:pt x="18" y="14496"/>
                    <a:pt x="-48" y="11966"/>
                    <a:pt x="69" y="11854"/>
                  </a:cubicBezTo>
                  <a:cubicBezTo>
                    <a:pt x="1191" y="10781"/>
                    <a:pt x="1320" y="10499"/>
                    <a:pt x="1157" y="9679"/>
                  </a:cubicBezTo>
                  <a:cubicBezTo>
                    <a:pt x="1000" y="8892"/>
                    <a:pt x="805" y="7912"/>
                    <a:pt x="1580" y="7656"/>
                  </a:cubicBezTo>
                  <a:cubicBezTo>
                    <a:pt x="2101" y="7483"/>
                    <a:pt x="3811" y="5056"/>
                    <a:pt x="1470" y="4024"/>
                  </a:cubicBezTo>
                  <a:lnTo>
                    <a:pt x="721" y="3691"/>
                  </a:lnTo>
                  <a:lnTo>
                    <a:pt x="4123" y="3691"/>
                  </a:lnTo>
                  <a:cubicBezTo>
                    <a:pt x="4610" y="2342"/>
                    <a:pt x="7316" y="2551"/>
                    <a:pt x="7875" y="3120"/>
                  </a:cubicBezTo>
                  <a:cubicBezTo>
                    <a:pt x="8558" y="3814"/>
                    <a:pt x="8045" y="2124"/>
                    <a:pt x="8956" y="2070"/>
                  </a:cubicBezTo>
                  <a:cubicBezTo>
                    <a:pt x="10410" y="1985"/>
                    <a:pt x="8303" y="0"/>
                    <a:pt x="9652" y="0"/>
                  </a:cubicBezTo>
                  <a:cubicBezTo>
                    <a:pt x="10316" y="0"/>
                    <a:pt x="10237" y="474"/>
                    <a:pt x="11203" y="563"/>
                  </a:cubicBezTo>
                  <a:cubicBezTo>
                    <a:pt x="13468" y="772"/>
                    <a:pt x="10897" y="1801"/>
                    <a:pt x="14127" y="1663"/>
                  </a:cubicBezTo>
                  <a:cubicBezTo>
                    <a:pt x="14707" y="1638"/>
                    <a:pt x="15137" y="1362"/>
                    <a:pt x="15232" y="960"/>
                  </a:cubicBezTo>
                  <a:lnTo>
                    <a:pt x="18021" y="960"/>
                  </a:lnTo>
                  <a:cubicBezTo>
                    <a:pt x="19557" y="2270"/>
                    <a:pt x="19886" y="2056"/>
                    <a:pt x="18934" y="3494"/>
                  </a:cubicBezTo>
                  <a:cubicBezTo>
                    <a:pt x="18570" y="4043"/>
                    <a:pt x="19767" y="4457"/>
                    <a:pt x="19840" y="4485"/>
                  </a:cubicBezTo>
                  <a:cubicBezTo>
                    <a:pt x="19771" y="5469"/>
                    <a:pt x="19707" y="5427"/>
                    <a:pt x="21552" y="6220"/>
                  </a:cubicBezTo>
                  <a:cubicBezTo>
                    <a:pt x="20934" y="7715"/>
                    <a:pt x="20693" y="7919"/>
                    <a:pt x="20424" y="7924"/>
                  </a:cubicBezTo>
                  <a:cubicBezTo>
                    <a:pt x="18393" y="7960"/>
                    <a:pt x="18146" y="10505"/>
                    <a:pt x="18134" y="10611"/>
                  </a:cubicBezTo>
                  <a:cubicBezTo>
                    <a:pt x="14553" y="10401"/>
                    <a:pt x="14738" y="12225"/>
                    <a:pt x="16269" y="12833"/>
                  </a:cubicBezTo>
                  <a:lnTo>
                    <a:pt x="16269" y="14629"/>
                  </a:lnTo>
                  <a:cubicBezTo>
                    <a:pt x="15341" y="15046"/>
                    <a:pt x="12022" y="16844"/>
                    <a:pt x="11617" y="17996"/>
                  </a:cubicBezTo>
                  <a:lnTo>
                    <a:pt x="11617" y="19258"/>
                  </a:lnTo>
                  <a:cubicBezTo>
                    <a:pt x="9044" y="19411"/>
                    <a:pt x="13187" y="21123"/>
                    <a:pt x="9951" y="20833"/>
                  </a:cubicBezTo>
                  <a:cubicBezTo>
                    <a:pt x="7588" y="20621"/>
                    <a:pt x="5424" y="20944"/>
                    <a:pt x="3068" y="21600"/>
                  </a:cubicBezTo>
                  <a:cubicBezTo>
                    <a:pt x="3068" y="21600"/>
                    <a:pt x="3006" y="18357"/>
                    <a:pt x="3006" y="18357"/>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1" name="Shape 46"/>
            <p:cNvSpPr/>
            <p:nvPr/>
          </p:nvSpPr>
          <p:spPr>
            <a:xfrm>
              <a:off x="1238941" y="1187424"/>
              <a:ext cx="1039269" cy="628677"/>
            </a:xfrm>
            <a:custGeom>
              <a:avLst/>
              <a:gdLst/>
              <a:ahLst/>
              <a:cxnLst>
                <a:cxn ang="0">
                  <a:pos x="wd2" y="hd2"/>
                </a:cxn>
                <a:cxn ang="5400000">
                  <a:pos x="wd2" y="hd2"/>
                </a:cxn>
                <a:cxn ang="10800000">
                  <a:pos x="wd2" y="hd2"/>
                </a:cxn>
                <a:cxn ang="16200000">
                  <a:pos x="wd2" y="hd2"/>
                </a:cxn>
              </a:cxnLst>
              <a:rect l="0" t="0" r="r" b="b"/>
              <a:pathLst>
                <a:path w="21595" h="21600" extrusionOk="0">
                  <a:moveTo>
                    <a:pt x="12798" y="20023"/>
                  </a:moveTo>
                  <a:cubicBezTo>
                    <a:pt x="12732" y="18779"/>
                    <a:pt x="12292" y="20242"/>
                    <a:pt x="11097" y="20242"/>
                  </a:cubicBezTo>
                  <a:cubicBezTo>
                    <a:pt x="10122" y="20242"/>
                    <a:pt x="10372" y="19570"/>
                    <a:pt x="9502" y="19178"/>
                  </a:cubicBezTo>
                  <a:cubicBezTo>
                    <a:pt x="8986" y="18945"/>
                    <a:pt x="8693" y="18390"/>
                    <a:pt x="8563" y="18348"/>
                  </a:cubicBezTo>
                  <a:cubicBezTo>
                    <a:pt x="7266" y="17935"/>
                    <a:pt x="7241" y="19182"/>
                    <a:pt x="6240" y="16962"/>
                  </a:cubicBezTo>
                  <a:cubicBezTo>
                    <a:pt x="5473" y="15262"/>
                    <a:pt x="4472" y="15555"/>
                    <a:pt x="3209" y="15020"/>
                  </a:cubicBezTo>
                  <a:cubicBezTo>
                    <a:pt x="1922" y="14476"/>
                    <a:pt x="2254" y="15532"/>
                    <a:pt x="1853" y="15275"/>
                  </a:cubicBezTo>
                  <a:cubicBezTo>
                    <a:pt x="1157" y="14826"/>
                    <a:pt x="814" y="15106"/>
                    <a:pt x="159" y="15333"/>
                  </a:cubicBezTo>
                  <a:lnTo>
                    <a:pt x="0" y="5947"/>
                  </a:lnTo>
                  <a:cubicBezTo>
                    <a:pt x="668" y="5548"/>
                    <a:pt x="1615" y="5705"/>
                    <a:pt x="2083" y="7488"/>
                  </a:cubicBezTo>
                  <a:lnTo>
                    <a:pt x="4632" y="7488"/>
                  </a:lnTo>
                  <a:cubicBezTo>
                    <a:pt x="4667" y="7469"/>
                    <a:pt x="5979" y="5867"/>
                    <a:pt x="7874" y="5867"/>
                  </a:cubicBezTo>
                  <a:cubicBezTo>
                    <a:pt x="8089" y="5867"/>
                    <a:pt x="8665" y="5973"/>
                    <a:pt x="8741" y="5943"/>
                  </a:cubicBezTo>
                  <a:cubicBezTo>
                    <a:pt x="8740" y="5935"/>
                    <a:pt x="8183" y="4736"/>
                    <a:pt x="8894" y="4518"/>
                  </a:cubicBezTo>
                  <a:cubicBezTo>
                    <a:pt x="8894" y="3637"/>
                    <a:pt x="8788" y="3290"/>
                    <a:pt x="9638" y="1833"/>
                  </a:cubicBezTo>
                  <a:cubicBezTo>
                    <a:pt x="10000" y="1211"/>
                    <a:pt x="10574" y="583"/>
                    <a:pt x="10742" y="403"/>
                  </a:cubicBezTo>
                  <a:lnTo>
                    <a:pt x="10742" y="0"/>
                  </a:lnTo>
                  <a:lnTo>
                    <a:pt x="11756" y="0"/>
                  </a:lnTo>
                  <a:cubicBezTo>
                    <a:pt x="11494" y="3121"/>
                    <a:pt x="12875" y="2876"/>
                    <a:pt x="14067" y="2876"/>
                  </a:cubicBezTo>
                  <a:cubicBezTo>
                    <a:pt x="14617" y="2876"/>
                    <a:pt x="14701" y="2847"/>
                    <a:pt x="14780" y="2826"/>
                  </a:cubicBezTo>
                  <a:cubicBezTo>
                    <a:pt x="16102" y="5503"/>
                    <a:pt x="15485" y="4515"/>
                    <a:pt x="15637" y="5164"/>
                  </a:cubicBezTo>
                  <a:cubicBezTo>
                    <a:pt x="15657" y="5248"/>
                    <a:pt x="16149" y="6073"/>
                    <a:pt x="16764" y="5532"/>
                  </a:cubicBezTo>
                  <a:cubicBezTo>
                    <a:pt x="18184" y="4285"/>
                    <a:pt x="19066" y="3401"/>
                    <a:pt x="20434" y="3637"/>
                  </a:cubicBezTo>
                  <a:cubicBezTo>
                    <a:pt x="20415" y="6796"/>
                    <a:pt x="21176" y="5909"/>
                    <a:pt x="21286" y="9486"/>
                  </a:cubicBezTo>
                  <a:cubicBezTo>
                    <a:pt x="21330" y="10916"/>
                    <a:pt x="21600" y="9742"/>
                    <a:pt x="21585" y="13802"/>
                  </a:cubicBezTo>
                  <a:lnTo>
                    <a:pt x="21595" y="16534"/>
                  </a:lnTo>
                  <a:cubicBezTo>
                    <a:pt x="20759" y="16828"/>
                    <a:pt x="20496" y="15143"/>
                    <a:pt x="20086" y="16507"/>
                  </a:cubicBezTo>
                  <a:cubicBezTo>
                    <a:pt x="19689" y="17829"/>
                    <a:pt x="18914" y="17312"/>
                    <a:pt x="18319" y="17312"/>
                  </a:cubicBezTo>
                  <a:cubicBezTo>
                    <a:pt x="17708" y="17312"/>
                    <a:pt x="18097" y="18309"/>
                    <a:pt x="17084" y="18529"/>
                  </a:cubicBezTo>
                  <a:cubicBezTo>
                    <a:pt x="16125" y="18737"/>
                    <a:pt x="16401" y="19945"/>
                    <a:pt x="15477" y="20058"/>
                  </a:cubicBezTo>
                  <a:cubicBezTo>
                    <a:pt x="14809" y="20140"/>
                    <a:pt x="14422" y="20726"/>
                    <a:pt x="14165" y="21600"/>
                  </a:cubicBezTo>
                  <a:cubicBezTo>
                    <a:pt x="13326" y="20119"/>
                    <a:pt x="12878" y="21504"/>
                    <a:pt x="12798" y="2002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2" name="Shape 47"/>
            <p:cNvSpPr/>
            <p:nvPr/>
          </p:nvSpPr>
          <p:spPr>
            <a:xfrm>
              <a:off x="1740790" y="921816"/>
              <a:ext cx="595279" cy="445843"/>
            </a:xfrm>
            <a:custGeom>
              <a:avLst/>
              <a:gdLst/>
              <a:ahLst/>
              <a:cxnLst>
                <a:cxn ang="0">
                  <a:pos x="wd2" y="hd2"/>
                </a:cxn>
                <a:cxn ang="5400000">
                  <a:pos x="wd2" y="hd2"/>
                </a:cxn>
                <a:cxn ang="10800000">
                  <a:pos x="wd2" y="hd2"/>
                </a:cxn>
                <a:cxn ang="16200000">
                  <a:pos x="wd2" y="hd2"/>
                </a:cxn>
              </a:cxnLst>
              <a:rect l="0" t="0" r="r" b="b"/>
              <a:pathLst>
                <a:path w="21105" h="21416" extrusionOk="0">
                  <a:moveTo>
                    <a:pt x="10238" y="21416"/>
                  </a:moveTo>
                  <a:cubicBezTo>
                    <a:pt x="9306" y="21416"/>
                    <a:pt x="8713" y="20372"/>
                    <a:pt x="8705" y="20340"/>
                  </a:cubicBezTo>
                  <a:cubicBezTo>
                    <a:pt x="8464" y="19389"/>
                    <a:pt x="9446" y="20786"/>
                    <a:pt x="7437" y="17397"/>
                  </a:cubicBezTo>
                  <a:cubicBezTo>
                    <a:pt x="6297" y="17528"/>
                    <a:pt x="3526" y="17767"/>
                    <a:pt x="2640" y="16346"/>
                  </a:cubicBezTo>
                  <a:cubicBezTo>
                    <a:pt x="2028" y="15365"/>
                    <a:pt x="2016" y="13988"/>
                    <a:pt x="2041" y="13416"/>
                  </a:cubicBezTo>
                  <a:lnTo>
                    <a:pt x="693" y="13416"/>
                  </a:lnTo>
                  <a:lnTo>
                    <a:pt x="693" y="11743"/>
                  </a:lnTo>
                  <a:cubicBezTo>
                    <a:pt x="-495" y="10673"/>
                    <a:pt x="-215" y="7996"/>
                    <a:pt x="1991" y="8149"/>
                  </a:cubicBezTo>
                  <a:cubicBezTo>
                    <a:pt x="2067" y="7369"/>
                    <a:pt x="2418" y="4871"/>
                    <a:pt x="3788" y="4753"/>
                  </a:cubicBezTo>
                  <a:cubicBezTo>
                    <a:pt x="4448" y="3462"/>
                    <a:pt x="3229" y="4783"/>
                    <a:pt x="5451" y="1009"/>
                  </a:cubicBezTo>
                  <a:cubicBezTo>
                    <a:pt x="5629" y="1091"/>
                    <a:pt x="6665" y="1538"/>
                    <a:pt x="6736" y="1633"/>
                  </a:cubicBezTo>
                  <a:cubicBezTo>
                    <a:pt x="7977" y="3273"/>
                    <a:pt x="7450" y="-184"/>
                    <a:pt x="9187" y="8"/>
                  </a:cubicBezTo>
                  <a:cubicBezTo>
                    <a:pt x="9624" y="56"/>
                    <a:pt x="10336" y="1022"/>
                    <a:pt x="10643" y="1467"/>
                  </a:cubicBezTo>
                  <a:cubicBezTo>
                    <a:pt x="11030" y="966"/>
                    <a:pt x="11212" y="588"/>
                    <a:pt x="11474" y="588"/>
                  </a:cubicBezTo>
                  <a:cubicBezTo>
                    <a:pt x="14472" y="588"/>
                    <a:pt x="12890" y="2257"/>
                    <a:pt x="14885" y="2257"/>
                  </a:cubicBezTo>
                  <a:cubicBezTo>
                    <a:pt x="15628" y="2257"/>
                    <a:pt x="16093" y="603"/>
                    <a:pt x="17133" y="524"/>
                  </a:cubicBezTo>
                  <a:lnTo>
                    <a:pt x="18708" y="974"/>
                  </a:lnTo>
                  <a:lnTo>
                    <a:pt x="18791" y="2244"/>
                  </a:lnTo>
                  <a:lnTo>
                    <a:pt x="19230" y="2265"/>
                  </a:lnTo>
                  <a:cubicBezTo>
                    <a:pt x="19230" y="2583"/>
                    <a:pt x="19255" y="4764"/>
                    <a:pt x="19214" y="4884"/>
                  </a:cubicBezTo>
                  <a:cubicBezTo>
                    <a:pt x="18672" y="6473"/>
                    <a:pt x="19654" y="6642"/>
                    <a:pt x="20463" y="6552"/>
                  </a:cubicBezTo>
                  <a:cubicBezTo>
                    <a:pt x="20500" y="8546"/>
                    <a:pt x="20231" y="11449"/>
                    <a:pt x="21105" y="13046"/>
                  </a:cubicBezTo>
                  <a:lnTo>
                    <a:pt x="20255" y="13668"/>
                  </a:lnTo>
                  <a:cubicBezTo>
                    <a:pt x="20255" y="15561"/>
                    <a:pt x="20132" y="15541"/>
                    <a:pt x="18417" y="15541"/>
                  </a:cubicBezTo>
                  <a:cubicBezTo>
                    <a:pt x="17373" y="15541"/>
                    <a:pt x="17907" y="16591"/>
                    <a:pt x="17155" y="18493"/>
                  </a:cubicBezTo>
                  <a:cubicBezTo>
                    <a:pt x="13747" y="18011"/>
                    <a:pt x="11839" y="21416"/>
                    <a:pt x="10238" y="21416"/>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3" name="Shape 48"/>
            <p:cNvSpPr/>
            <p:nvPr/>
          </p:nvSpPr>
          <p:spPr>
            <a:xfrm>
              <a:off x="1795679" y="484344"/>
              <a:ext cx="580558" cy="509207"/>
            </a:xfrm>
            <a:custGeom>
              <a:avLst/>
              <a:gdLst/>
              <a:ahLst/>
              <a:cxnLst>
                <a:cxn ang="0">
                  <a:pos x="wd2" y="hd2"/>
                </a:cxn>
                <a:cxn ang="5400000">
                  <a:pos x="wd2" y="hd2"/>
                </a:cxn>
                <a:cxn ang="10800000">
                  <a:pos x="wd2" y="hd2"/>
                </a:cxn>
                <a:cxn ang="16200000">
                  <a:pos x="wd2" y="hd2"/>
                </a:cxn>
              </a:cxnLst>
              <a:rect l="0" t="0" r="r" b="b"/>
              <a:pathLst>
                <a:path w="21253" h="21600" extrusionOk="0">
                  <a:moveTo>
                    <a:pt x="2409" y="21508"/>
                  </a:moveTo>
                  <a:cubicBezTo>
                    <a:pt x="1231" y="20692"/>
                    <a:pt x="1126" y="20576"/>
                    <a:pt x="1147" y="19520"/>
                  </a:cubicBezTo>
                  <a:cubicBezTo>
                    <a:pt x="-347" y="18467"/>
                    <a:pt x="1232" y="17180"/>
                    <a:pt x="850" y="16737"/>
                  </a:cubicBezTo>
                  <a:cubicBezTo>
                    <a:pt x="-193" y="15526"/>
                    <a:pt x="3" y="15774"/>
                    <a:pt x="36" y="14442"/>
                  </a:cubicBezTo>
                  <a:cubicBezTo>
                    <a:pt x="89" y="12307"/>
                    <a:pt x="848" y="11735"/>
                    <a:pt x="1374" y="12636"/>
                  </a:cubicBezTo>
                  <a:cubicBezTo>
                    <a:pt x="2318" y="11418"/>
                    <a:pt x="2458" y="12395"/>
                    <a:pt x="2513" y="11579"/>
                  </a:cubicBezTo>
                  <a:cubicBezTo>
                    <a:pt x="2625" y="9941"/>
                    <a:pt x="1520" y="9946"/>
                    <a:pt x="1256" y="9693"/>
                  </a:cubicBezTo>
                  <a:cubicBezTo>
                    <a:pt x="-160" y="8329"/>
                    <a:pt x="1888" y="7421"/>
                    <a:pt x="1603" y="6019"/>
                  </a:cubicBezTo>
                  <a:cubicBezTo>
                    <a:pt x="1239" y="4228"/>
                    <a:pt x="5154" y="7220"/>
                    <a:pt x="5187" y="4662"/>
                  </a:cubicBezTo>
                  <a:cubicBezTo>
                    <a:pt x="5198" y="3862"/>
                    <a:pt x="5356" y="3568"/>
                    <a:pt x="6791" y="3568"/>
                  </a:cubicBezTo>
                  <a:cubicBezTo>
                    <a:pt x="8421" y="3568"/>
                    <a:pt x="7708" y="3891"/>
                    <a:pt x="7848" y="4593"/>
                  </a:cubicBezTo>
                  <a:cubicBezTo>
                    <a:pt x="8047" y="5593"/>
                    <a:pt x="8303" y="3956"/>
                    <a:pt x="9660" y="5262"/>
                  </a:cubicBezTo>
                  <a:cubicBezTo>
                    <a:pt x="11299" y="6839"/>
                    <a:pt x="10353" y="3705"/>
                    <a:pt x="11792" y="4955"/>
                  </a:cubicBezTo>
                  <a:cubicBezTo>
                    <a:pt x="12148" y="5264"/>
                    <a:pt x="15331" y="4867"/>
                    <a:pt x="14333" y="3789"/>
                  </a:cubicBezTo>
                  <a:cubicBezTo>
                    <a:pt x="13403" y="2781"/>
                    <a:pt x="13406" y="1461"/>
                    <a:pt x="14471" y="1461"/>
                  </a:cubicBezTo>
                  <a:cubicBezTo>
                    <a:pt x="16380" y="1461"/>
                    <a:pt x="16360" y="2555"/>
                    <a:pt x="17835" y="0"/>
                  </a:cubicBezTo>
                  <a:lnTo>
                    <a:pt x="18328" y="70"/>
                  </a:lnTo>
                  <a:cubicBezTo>
                    <a:pt x="18093" y="3061"/>
                    <a:pt x="19420" y="1121"/>
                    <a:pt x="20112" y="6626"/>
                  </a:cubicBezTo>
                  <a:cubicBezTo>
                    <a:pt x="20266" y="7851"/>
                    <a:pt x="20524" y="9901"/>
                    <a:pt x="19279" y="10140"/>
                  </a:cubicBezTo>
                  <a:cubicBezTo>
                    <a:pt x="18128" y="10361"/>
                    <a:pt x="17915" y="13591"/>
                    <a:pt x="18502" y="13591"/>
                  </a:cubicBezTo>
                  <a:cubicBezTo>
                    <a:pt x="19191" y="13591"/>
                    <a:pt x="19524" y="15422"/>
                    <a:pt x="19590" y="15847"/>
                  </a:cubicBezTo>
                  <a:cubicBezTo>
                    <a:pt x="19627" y="15925"/>
                    <a:pt x="20746" y="16793"/>
                    <a:pt x="21253" y="17178"/>
                  </a:cubicBezTo>
                  <a:lnTo>
                    <a:pt x="20036" y="18452"/>
                  </a:lnTo>
                  <a:lnTo>
                    <a:pt x="19820" y="17540"/>
                  </a:lnTo>
                  <a:lnTo>
                    <a:pt x="18926" y="18554"/>
                  </a:lnTo>
                  <a:cubicBezTo>
                    <a:pt x="18191" y="18901"/>
                    <a:pt x="15818" y="17794"/>
                    <a:pt x="15818" y="19382"/>
                  </a:cubicBezTo>
                  <a:lnTo>
                    <a:pt x="14952" y="19715"/>
                  </a:lnTo>
                  <a:cubicBezTo>
                    <a:pt x="14765" y="19966"/>
                    <a:pt x="13979" y="20962"/>
                    <a:pt x="13310" y="20962"/>
                  </a:cubicBezTo>
                  <a:cubicBezTo>
                    <a:pt x="10992" y="20962"/>
                    <a:pt x="12725" y="19488"/>
                    <a:pt x="9788" y="19488"/>
                  </a:cubicBezTo>
                  <a:cubicBezTo>
                    <a:pt x="9746" y="19488"/>
                    <a:pt x="9005" y="20339"/>
                    <a:pt x="8912" y="20442"/>
                  </a:cubicBezTo>
                  <a:cubicBezTo>
                    <a:pt x="6208" y="16928"/>
                    <a:pt x="6615" y="20821"/>
                    <a:pt x="5498" y="20822"/>
                  </a:cubicBezTo>
                  <a:cubicBezTo>
                    <a:pt x="5418" y="20822"/>
                    <a:pt x="4309" y="20179"/>
                    <a:pt x="3689" y="19931"/>
                  </a:cubicBezTo>
                  <a:lnTo>
                    <a:pt x="2541" y="21600"/>
                  </a:lnTo>
                  <a:cubicBezTo>
                    <a:pt x="2541" y="21600"/>
                    <a:pt x="2409" y="21508"/>
                    <a:pt x="2409" y="21508"/>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4" name="Shape 49"/>
            <p:cNvSpPr/>
            <p:nvPr/>
          </p:nvSpPr>
          <p:spPr>
            <a:xfrm>
              <a:off x="2219115" y="874944"/>
              <a:ext cx="166991" cy="188816"/>
            </a:xfrm>
            <a:custGeom>
              <a:avLst/>
              <a:gdLst/>
              <a:ahLst/>
              <a:cxnLst>
                <a:cxn ang="0">
                  <a:pos x="wd2" y="hd2"/>
                </a:cxn>
                <a:cxn ang="5400000">
                  <a:pos x="wd2" y="hd2"/>
                </a:cxn>
                <a:cxn ang="10800000">
                  <a:pos x="wd2" y="hd2"/>
                </a:cxn>
                <a:cxn ang="16200000">
                  <a:pos x="wd2" y="hd2"/>
                </a:cxn>
              </a:cxnLst>
              <a:rect l="0" t="0" r="r" b="b"/>
              <a:pathLst>
                <a:path w="21600" h="21600" extrusionOk="0">
                  <a:moveTo>
                    <a:pt x="11158" y="21600"/>
                  </a:moveTo>
                  <a:cubicBezTo>
                    <a:pt x="4649" y="21356"/>
                    <a:pt x="6668" y="17475"/>
                    <a:pt x="6990" y="16133"/>
                  </a:cubicBezTo>
                  <a:lnTo>
                    <a:pt x="6990" y="11300"/>
                  </a:lnTo>
                  <a:lnTo>
                    <a:pt x="5492" y="11252"/>
                  </a:lnTo>
                  <a:lnTo>
                    <a:pt x="5174" y="8073"/>
                  </a:lnTo>
                  <a:lnTo>
                    <a:pt x="0" y="7106"/>
                  </a:lnTo>
                  <a:cubicBezTo>
                    <a:pt x="0" y="1333"/>
                    <a:pt x="9022" y="4702"/>
                    <a:pt x="11717" y="3729"/>
                  </a:cubicBezTo>
                  <a:lnTo>
                    <a:pt x="16023" y="0"/>
                  </a:lnTo>
                  <a:lnTo>
                    <a:pt x="16814" y="2540"/>
                  </a:lnTo>
                  <a:lnTo>
                    <a:pt x="19390" y="483"/>
                  </a:lnTo>
                  <a:cubicBezTo>
                    <a:pt x="17594" y="9369"/>
                    <a:pt x="18299" y="9802"/>
                    <a:pt x="21600" y="10574"/>
                  </a:cubicBezTo>
                  <a:cubicBezTo>
                    <a:pt x="17043" y="11919"/>
                    <a:pt x="17481" y="11358"/>
                    <a:pt x="17736" y="17194"/>
                  </a:cubicBezTo>
                  <a:cubicBezTo>
                    <a:pt x="16859" y="17803"/>
                    <a:pt x="11768" y="21600"/>
                    <a:pt x="11158" y="2160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5" name="Shape 50"/>
            <p:cNvSpPr/>
            <p:nvPr/>
          </p:nvSpPr>
          <p:spPr>
            <a:xfrm>
              <a:off x="2211273" y="921816"/>
              <a:ext cx="553039" cy="747087"/>
            </a:xfrm>
            <a:custGeom>
              <a:avLst/>
              <a:gdLst/>
              <a:ahLst/>
              <a:cxnLst>
                <a:cxn ang="0">
                  <a:pos x="wd2" y="hd2"/>
                </a:cxn>
                <a:cxn ang="5400000">
                  <a:pos x="wd2" y="hd2"/>
                </a:cxn>
                <a:cxn ang="10800000">
                  <a:pos x="wd2" y="hd2"/>
                </a:cxn>
                <a:cxn ang="16200000">
                  <a:pos x="wd2" y="hd2"/>
                </a:cxn>
              </a:cxnLst>
              <a:rect l="0" t="0" r="r" b="b"/>
              <a:pathLst>
                <a:path w="20949" h="20367" extrusionOk="0">
                  <a:moveTo>
                    <a:pt x="2173" y="20210"/>
                  </a:moveTo>
                  <a:cubicBezTo>
                    <a:pt x="2127" y="19007"/>
                    <a:pt x="2413" y="16816"/>
                    <a:pt x="1905" y="15666"/>
                  </a:cubicBezTo>
                  <a:cubicBezTo>
                    <a:pt x="1103" y="13851"/>
                    <a:pt x="2229" y="14362"/>
                    <a:pt x="242" y="11441"/>
                  </a:cubicBezTo>
                  <a:cubicBezTo>
                    <a:pt x="-398" y="10499"/>
                    <a:pt x="427" y="9662"/>
                    <a:pt x="469" y="9304"/>
                  </a:cubicBezTo>
                  <a:cubicBezTo>
                    <a:pt x="652" y="7727"/>
                    <a:pt x="3291" y="8853"/>
                    <a:pt x="3291" y="8107"/>
                  </a:cubicBezTo>
                  <a:lnTo>
                    <a:pt x="3291" y="7442"/>
                  </a:lnTo>
                  <a:lnTo>
                    <a:pt x="4034" y="7153"/>
                  </a:lnTo>
                  <a:cubicBezTo>
                    <a:pt x="3360" y="6318"/>
                    <a:pt x="3555" y="4890"/>
                    <a:pt x="3522" y="3834"/>
                  </a:cubicBezTo>
                  <a:lnTo>
                    <a:pt x="2924" y="3816"/>
                  </a:lnTo>
                  <a:lnTo>
                    <a:pt x="4972" y="2659"/>
                  </a:lnTo>
                  <a:cubicBezTo>
                    <a:pt x="4921" y="1569"/>
                    <a:pt x="4790" y="1331"/>
                    <a:pt x="5942" y="1057"/>
                  </a:cubicBezTo>
                  <a:cubicBezTo>
                    <a:pt x="7149" y="3084"/>
                    <a:pt x="9794" y="2229"/>
                    <a:pt x="9607" y="985"/>
                  </a:cubicBezTo>
                  <a:cubicBezTo>
                    <a:pt x="9274" y="-1233"/>
                    <a:pt x="12205" y="939"/>
                    <a:pt x="12289" y="1295"/>
                  </a:cubicBezTo>
                  <a:cubicBezTo>
                    <a:pt x="12472" y="2072"/>
                    <a:pt x="13955" y="2865"/>
                    <a:pt x="15311" y="1587"/>
                  </a:cubicBezTo>
                  <a:cubicBezTo>
                    <a:pt x="16783" y="1797"/>
                    <a:pt x="17146" y="1575"/>
                    <a:pt x="18076" y="3316"/>
                  </a:cubicBezTo>
                  <a:cubicBezTo>
                    <a:pt x="18109" y="3377"/>
                    <a:pt x="18089" y="4378"/>
                    <a:pt x="18089" y="4530"/>
                  </a:cubicBezTo>
                  <a:cubicBezTo>
                    <a:pt x="19143" y="5032"/>
                    <a:pt x="19741" y="6978"/>
                    <a:pt x="19775" y="7086"/>
                  </a:cubicBezTo>
                  <a:cubicBezTo>
                    <a:pt x="18846" y="7727"/>
                    <a:pt x="18194" y="8811"/>
                    <a:pt x="18214" y="9777"/>
                  </a:cubicBezTo>
                  <a:cubicBezTo>
                    <a:pt x="18251" y="11432"/>
                    <a:pt x="21096" y="11082"/>
                    <a:pt x="20942" y="13646"/>
                  </a:cubicBezTo>
                  <a:cubicBezTo>
                    <a:pt x="19376" y="13697"/>
                    <a:pt x="21202" y="13823"/>
                    <a:pt x="18467" y="14679"/>
                  </a:cubicBezTo>
                  <a:cubicBezTo>
                    <a:pt x="14547" y="15907"/>
                    <a:pt x="16794" y="17502"/>
                    <a:pt x="12406" y="18673"/>
                  </a:cubicBezTo>
                  <a:cubicBezTo>
                    <a:pt x="9264" y="19512"/>
                    <a:pt x="11051" y="19834"/>
                    <a:pt x="8618" y="19834"/>
                  </a:cubicBezTo>
                  <a:cubicBezTo>
                    <a:pt x="7254" y="19834"/>
                    <a:pt x="8241" y="20321"/>
                    <a:pt x="5183" y="19996"/>
                  </a:cubicBezTo>
                  <a:cubicBezTo>
                    <a:pt x="4184" y="19889"/>
                    <a:pt x="3272" y="20201"/>
                    <a:pt x="2179" y="20367"/>
                  </a:cubicBezTo>
                  <a:cubicBezTo>
                    <a:pt x="2179" y="20367"/>
                    <a:pt x="2173" y="20210"/>
                    <a:pt x="2173" y="2021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6" name="Shape 51"/>
            <p:cNvSpPr/>
            <p:nvPr/>
          </p:nvSpPr>
          <p:spPr>
            <a:xfrm>
              <a:off x="2658234" y="265607"/>
              <a:ext cx="973967" cy="656104"/>
            </a:xfrm>
            <a:custGeom>
              <a:avLst/>
              <a:gdLst/>
              <a:ahLst/>
              <a:cxnLst>
                <a:cxn ang="0">
                  <a:pos x="wd2" y="hd2"/>
                </a:cxn>
                <a:cxn ang="5400000">
                  <a:pos x="wd2" y="hd2"/>
                </a:cxn>
                <a:cxn ang="10800000">
                  <a:pos x="wd2" y="hd2"/>
                </a:cxn>
                <a:cxn ang="16200000">
                  <a:pos x="wd2" y="hd2"/>
                </a:cxn>
              </a:cxnLst>
              <a:rect l="0" t="0" r="r" b="b"/>
              <a:pathLst>
                <a:path w="20838" h="20304" extrusionOk="0">
                  <a:moveTo>
                    <a:pt x="12732" y="20161"/>
                  </a:moveTo>
                  <a:cubicBezTo>
                    <a:pt x="12288" y="19487"/>
                    <a:pt x="11746" y="18620"/>
                    <a:pt x="11616" y="18210"/>
                  </a:cubicBezTo>
                  <a:cubicBezTo>
                    <a:pt x="10947" y="18071"/>
                    <a:pt x="10298" y="18117"/>
                    <a:pt x="10150" y="19005"/>
                  </a:cubicBezTo>
                  <a:lnTo>
                    <a:pt x="8739" y="19142"/>
                  </a:lnTo>
                  <a:cubicBezTo>
                    <a:pt x="8729" y="19148"/>
                    <a:pt x="8396" y="19613"/>
                    <a:pt x="8203" y="19579"/>
                  </a:cubicBezTo>
                  <a:cubicBezTo>
                    <a:pt x="7763" y="19501"/>
                    <a:pt x="7904" y="18370"/>
                    <a:pt x="7423" y="18113"/>
                  </a:cubicBezTo>
                  <a:cubicBezTo>
                    <a:pt x="6425" y="17579"/>
                    <a:pt x="7007" y="15948"/>
                    <a:pt x="6639" y="15948"/>
                  </a:cubicBezTo>
                  <a:cubicBezTo>
                    <a:pt x="6007" y="15948"/>
                    <a:pt x="5491" y="14912"/>
                    <a:pt x="5103" y="14769"/>
                  </a:cubicBezTo>
                  <a:cubicBezTo>
                    <a:pt x="5051" y="14749"/>
                    <a:pt x="4357" y="14790"/>
                    <a:pt x="4302" y="14758"/>
                  </a:cubicBezTo>
                  <a:cubicBezTo>
                    <a:pt x="3186" y="14101"/>
                    <a:pt x="3257" y="14834"/>
                    <a:pt x="2671" y="14768"/>
                  </a:cubicBezTo>
                  <a:cubicBezTo>
                    <a:pt x="2242" y="14720"/>
                    <a:pt x="2695" y="13527"/>
                    <a:pt x="2359" y="13527"/>
                  </a:cubicBezTo>
                  <a:cubicBezTo>
                    <a:pt x="2287" y="13080"/>
                    <a:pt x="1431" y="12750"/>
                    <a:pt x="1597" y="11025"/>
                  </a:cubicBezTo>
                  <a:cubicBezTo>
                    <a:pt x="1694" y="10020"/>
                    <a:pt x="1342" y="10143"/>
                    <a:pt x="885" y="9333"/>
                  </a:cubicBezTo>
                  <a:cubicBezTo>
                    <a:pt x="396" y="8467"/>
                    <a:pt x="938" y="7027"/>
                    <a:pt x="0" y="5788"/>
                  </a:cubicBezTo>
                  <a:cubicBezTo>
                    <a:pt x="720" y="5292"/>
                    <a:pt x="459" y="5086"/>
                    <a:pt x="1359" y="4849"/>
                  </a:cubicBezTo>
                  <a:cubicBezTo>
                    <a:pt x="3334" y="4330"/>
                    <a:pt x="2557" y="3312"/>
                    <a:pt x="3049" y="2714"/>
                  </a:cubicBezTo>
                  <a:lnTo>
                    <a:pt x="5108" y="213"/>
                  </a:lnTo>
                  <a:cubicBezTo>
                    <a:pt x="5419" y="-165"/>
                    <a:pt x="6140" y="76"/>
                    <a:pt x="6517" y="76"/>
                  </a:cubicBezTo>
                  <a:cubicBezTo>
                    <a:pt x="7648" y="76"/>
                    <a:pt x="7472" y="1912"/>
                    <a:pt x="9214" y="668"/>
                  </a:cubicBezTo>
                  <a:cubicBezTo>
                    <a:pt x="11965" y="-1296"/>
                    <a:pt x="10791" y="3141"/>
                    <a:pt x="10314" y="5235"/>
                  </a:cubicBezTo>
                  <a:cubicBezTo>
                    <a:pt x="10086" y="6234"/>
                    <a:pt x="10393" y="7404"/>
                    <a:pt x="9836" y="7916"/>
                  </a:cubicBezTo>
                  <a:cubicBezTo>
                    <a:pt x="9223" y="8479"/>
                    <a:pt x="10465" y="9183"/>
                    <a:pt x="9622" y="10047"/>
                  </a:cubicBezTo>
                  <a:cubicBezTo>
                    <a:pt x="8822" y="10866"/>
                    <a:pt x="10134" y="12175"/>
                    <a:pt x="10229" y="12121"/>
                  </a:cubicBezTo>
                  <a:cubicBezTo>
                    <a:pt x="10498" y="11970"/>
                    <a:pt x="10286" y="11136"/>
                    <a:pt x="11128" y="11337"/>
                  </a:cubicBezTo>
                  <a:cubicBezTo>
                    <a:pt x="11846" y="11508"/>
                    <a:pt x="12391" y="9877"/>
                    <a:pt x="13782" y="11593"/>
                  </a:cubicBezTo>
                  <a:cubicBezTo>
                    <a:pt x="14479" y="10726"/>
                    <a:pt x="13846" y="9331"/>
                    <a:pt x="15232" y="9373"/>
                  </a:cubicBezTo>
                  <a:cubicBezTo>
                    <a:pt x="15895" y="9393"/>
                    <a:pt x="16334" y="9152"/>
                    <a:pt x="16788" y="10033"/>
                  </a:cubicBezTo>
                  <a:cubicBezTo>
                    <a:pt x="17190" y="10813"/>
                    <a:pt x="16913" y="9569"/>
                    <a:pt x="17976" y="11007"/>
                  </a:cubicBezTo>
                  <a:cubicBezTo>
                    <a:pt x="18333" y="11491"/>
                    <a:pt x="18738" y="12040"/>
                    <a:pt x="19152" y="12259"/>
                  </a:cubicBezTo>
                  <a:cubicBezTo>
                    <a:pt x="20319" y="12879"/>
                    <a:pt x="21600" y="15761"/>
                    <a:pt x="20277" y="16152"/>
                  </a:cubicBezTo>
                  <a:cubicBezTo>
                    <a:pt x="20178" y="16182"/>
                    <a:pt x="19348" y="16265"/>
                    <a:pt x="19147" y="16279"/>
                  </a:cubicBezTo>
                  <a:cubicBezTo>
                    <a:pt x="18840" y="16302"/>
                    <a:pt x="18607" y="16197"/>
                    <a:pt x="18196" y="15528"/>
                  </a:cubicBezTo>
                  <a:cubicBezTo>
                    <a:pt x="17803" y="16453"/>
                    <a:pt x="15775" y="16629"/>
                    <a:pt x="15621" y="18035"/>
                  </a:cubicBezTo>
                  <a:lnTo>
                    <a:pt x="15423" y="18062"/>
                  </a:lnTo>
                  <a:cubicBezTo>
                    <a:pt x="15025" y="16465"/>
                    <a:pt x="14716" y="18611"/>
                    <a:pt x="14658" y="19329"/>
                  </a:cubicBezTo>
                  <a:cubicBezTo>
                    <a:pt x="13382" y="19069"/>
                    <a:pt x="13300" y="19139"/>
                    <a:pt x="12827" y="20304"/>
                  </a:cubicBezTo>
                  <a:cubicBezTo>
                    <a:pt x="12827" y="20304"/>
                    <a:pt x="12732" y="20161"/>
                    <a:pt x="12732" y="20161"/>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7" name="Shape 52"/>
            <p:cNvSpPr/>
            <p:nvPr/>
          </p:nvSpPr>
          <p:spPr>
            <a:xfrm>
              <a:off x="2611185" y="687456"/>
              <a:ext cx="649053" cy="519850"/>
            </a:xfrm>
            <a:custGeom>
              <a:avLst/>
              <a:gdLst/>
              <a:ahLst/>
              <a:cxnLst>
                <a:cxn ang="0">
                  <a:pos x="wd2" y="hd2"/>
                </a:cxn>
                <a:cxn ang="5400000">
                  <a:pos x="wd2" y="hd2"/>
                </a:cxn>
                <a:cxn ang="10800000">
                  <a:pos x="wd2" y="hd2"/>
                </a:cxn>
                <a:cxn ang="16200000">
                  <a:pos x="wd2" y="hd2"/>
                </a:cxn>
              </a:cxnLst>
              <a:rect l="0" t="0" r="r" b="b"/>
              <a:pathLst>
                <a:path w="21600" h="21599" extrusionOk="0">
                  <a:moveTo>
                    <a:pt x="9202" y="21599"/>
                  </a:moveTo>
                  <a:cubicBezTo>
                    <a:pt x="6532" y="21600"/>
                    <a:pt x="6068" y="18240"/>
                    <a:pt x="3871" y="20859"/>
                  </a:cubicBezTo>
                  <a:cubicBezTo>
                    <a:pt x="3678" y="19784"/>
                    <a:pt x="3209" y="17445"/>
                    <a:pt x="2339" y="16873"/>
                  </a:cubicBezTo>
                  <a:lnTo>
                    <a:pt x="2339" y="14899"/>
                  </a:lnTo>
                  <a:cubicBezTo>
                    <a:pt x="2034" y="13923"/>
                    <a:pt x="1555" y="12852"/>
                    <a:pt x="1301" y="12802"/>
                  </a:cubicBezTo>
                  <a:lnTo>
                    <a:pt x="0" y="12507"/>
                  </a:lnTo>
                  <a:cubicBezTo>
                    <a:pt x="1835" y="9591"/>
                    <a:pt x="177" y="11348"/>
                    <a:pt x="515" y="8985"/>
                  </a:cubicBezTo>
                  <a:cubicBezTo>
                    <a:pt x="707" y="7636"/>
                    <a:pt x="827" y="8446"/>
                    <a:pt x="900" y="7496"/>
                  </a:cubicBezTo>
                  <a:cubicBezTo>
                    <a:pt x="1348" y="1663"/>
                    <a:pt x="3543" y="4596"/>
                    <a:pt x="3249" y="3294"/>
                  </a:cubicBezTo>
                  <a:cubicBezTo>
                    <a:pt x="2508" y="3"/>
                    <a:pt x="5388" y="1605"/>
                    <a:pt x="5073" y="0"/>
                  </a:cubicBezTo>
                  <a:cubicBezTo>
                    <a:pt x="6108" y="0"/>
                    <a:pt x="5461" y="1339"/>
                    <a:pt x="5669" y="1677"/>
                  </a:cubicBezTo>
                  <a:cubicBezTo>
                    <a:pt x="5693" y="1591"/>
                    <a:pt x="6913" y="1262"/>
                    <a:pt x="7032" y="1262"/>
                  </a:cubicBezTo>
                  <a:cubicBezTo>
                    <a:pt x="7418" y="1262"/>
                    <a:pt x="8110" y="1592"/>
                    <a:pt x="8263" y="1668"/>
                  </a:cubicBezTo>
                  <a:cubicBezTo>
                    <a:pt x="8923" y="1824"/>
                    <a:pt x="9414" y="1115"/>
                    <a:pt x="10821" y="2742"/>
                  </a:cubicBezTo>
                  <a:cubicBezTo>
                    <a:pt x="11698" y="3755"/>
                    <a:pt x="12447" y="2444"/>
                    <a:pt x="12447" y="5342"/>
                  </a:cubicBezTo>
                  <a:cubicBezTo>
                    <a:pt x="12447" y="6299"/>
                    <a:pt x="13625" y="6044"/>
                    <a:pt x="13699" y="6742"/>
                  </a:cubicBezTo>
                  <a:cubicBezTo>
                    <a:pt x="13747" y="7197"/>
                    <a:pt x="14154" y="8061"/>
                    <a:pt x="14290" y="8132"/>
                  </a:cubicBezTo>
                  <a:cubicBezTo>
                    <a:pt x="14393" y="8156"/>
                    <a:pt x="14940" y="7550"/>
                    <a:pt x="14940" y="7550"/>
                  </a:cubicBezTo>
                  <a:lnTo>
                    <a:pt x="17017" y="7376"/>
                  </a:lnTo>
                  <a:cubicBezTo>
                    <a:pt x="17439" y="5765"/>
                    <a:pt x="19764" y="6241"/>
                    <a:pt x="19825" y="6474"/>
                  </a:cubicBezTo>
                  <a:cubicBezTo>
                    <a:pt x="19922" y="6839"/>
                    <a:pt x="20639" y="7884"/>
                    <a:pt x="21600" y="9140"/>
                  </a:cubicBezTo>
                  <a:cubicBezTo>
                    <a:pt x="20848" y="10741"/>
                    <a:pt x="20522" y="12004"/>
                    <a:pt x="20958" y="12431"/>
                  </a:cubicBezTo>
                  <a:cubicBezTo>
                    <a:pt x="19806" y="14251"/>
                    <a:pt x="18254" y="16097"/>
                    <a:pt x="16210" y="16043"/>
                  </a:cubicBezTo>
                  <a:cubicBezTo>
                    <a:pt x="12821" y="15954"/>
                    <a:pt x="14926" y="16928"/>
                    <a:pt x="13952" y="17950"/>
                  </a:cubicBezTo>
                  <a:cubicBezTo>
                    <a:pt x="12941" y="19012"/>
                    <a:pt x="12903" y="21599"/>
                    <a:pt x="9202" y="21599"/>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8" name="Shape 53"/>
            <p:cNvSpPr/>
            <p:nvPr/>
          </p:nvSpPr>
          <p:spPr>
            <a:xfrm>
              <a:off x="2281846" y="445284"/>
              <a:ext cx="493680" cy="572443"/>
            </a:xfrm>
            <a:custGeom>
              <a:avLst/>
              <a:gdLst/>
              <a:ahLst/>
              <a:cxnLst>
                <a:cxn ang="0">
                  <a:pos x="wd2" y="hd2"/>
                </a:cxn>
                <a:cxn ang="5400000">
                  <a:pos x="wd2" y="hd2"/>
                </a:cxn>
                <a:cxn ang="10800000">
                  <a:pos x="wd2" y="hd2"/>
                </a:cxn>
                <a:cxn ang="16200000">
                  <a:pos x="wd2" y="hd2"/>
                </a:cxn>
              </a:cxnLst>
              <a:rect l="0" t="0" r="r" b="b"/>
              <a:pathLst>
                <a:path w="20256" h="19630" extrusionOk="0">
                  <a:moveTo>
                    <a:pt x="5633" y="19625"/>
                  </a:moveTo>
                  <a:cubicBezTo>
                    <a:pt x="3110" y="19625"/>
                    <a:pt x="2201" y="15913"/>
                    <a:pt x="3198" y="15157"/>
                  </a:cubicBezTo>
                  <a:cubicBezTo>
                    <a:pt x="1595" y="14275"/>
                    <a:pt x="1595" y="14208"/>
                    <a:pt x="1595" y="14110"/>
                  </a:cubicBezTo>
                  <a:cubicBezTo>
                    <a:pt x="1488" y="12175"/>
                    <a:pt x="139" y="12938"/>
                    <a:pt x="11" y="11646"/>
                  </a:cubicBezTo>
                  <a:cubicBezTo>
                    <a:pt x="-85" y="10687"/>
                    <a:pt x="460" y="9255"/>
                    <a:pt x="1562" y="9102"/>
                  </a:cubicBezTo>
                  <a:cubicBezTo>
                    <a:pt x="3393" y="8848"/>
                    <a:pt x="1424" y="3348"/>
                    <a:pt x="567" y="2976"/>
                  </a:cubicBezTo>
                  <a:cubicBezTo>
                    <a:pt x="20" y="2738"/>
                    <a:pt x="128" y="1661"/>
                    <a:pt x="170" y="1224"/>
                  </a:cubicBezTo>
                  <a:cubicBezTo>
                    <a:pt x="1076" y="1412"/>
                    <a:pt x="2808" y="463"/>
                    <a:pt x="4468" y="1294"/>
                  </a:cubicBezTo>
                  <a:cubicBezTo>
                    <a:pt x="5703" y="1912"/>
                    <a:pt x="5583" y="799"/>
                    <a:pt x="7032" y="1669"/>
                  </a:cubicBezTo>
                  <a:cubicBezTo>
                    <a:pt x="8452" y="2520"/>
                    <a:pt x="8034" y="663"/>
                    <a:pt x="10081" y="1508"/>
                  </a:cubicBezTo>
                  <a:cubicBezTo>
                    <a:pt x="11530" y="2107"/>
                    <a:pt x="11202" y="581"/>
                    <a:pt x="15163" y="159"/>
                  </a:cubicBezTo>
                  <a:cubicBezTo>
                    <a:pt x="15385" y="135"/>
                    <a:pt x="15517" y="80"/>
                    <a:pt x="15715" y="0"/>
                  </a:cubicBezTo>
                  <a:cubicBezTo>
                    <a:pt x="17693" y="1508"/>
                    <a:pt x="16037" y="2958"/>
                    <a:pt x="17916" y="4351"/>
                  </a:cubicBezTo>
                  <a:cubicBezTo>
                    <a:pt x="19869" y="5799"/>
                    <a:pt x="17761" y="6926"/>
                    <a:pt x="19673" y="8028"/>
                  </a:cubicBezTo>
                  <a:cubicBezTo>
                    <a:pt x="21515" y="9089"/>
                    <a:pt x="18418" y="9577"/>
                    <a:pt x="18255" y="9644"/>
                  </a:cubicBezTo>
                  <a:cubicBezTo>
                    <a:pt x="16616" y="10318"/>
                    <a:pt x="19475" y="11745"/>
                    <a:pt x="16589" y="11760"/>
                  </a:cubicBezTo>
                  <a:cubicBezTo>
                    <a:pt x="15069" y="11769"/>
                    <a:pt x="15142" y="14932"/>
                    <a:pt x="14773" y="15250"/>
                  </a:cubicBezTo>
                  <a:cubicBezTo>
                    <a:pt x="13939" y="15970"/>
                    <a:pt x="15010" y="17180"/>
                    <a:pt x="15010" y="17271"/>
                  </a:cubicBezTo>
                  <a:cubicBezTo>
                    <a:pt x="15010" y="18025"/>
                    <a:pt x="11951" y="21600"/>
                    <a:pt x="10123" y="18161"/>
                  </a:cubicBezTo>
                  <a:cubicBezTo>
                    <a:pt x="10121" y="18156"/>
                    <a:pt x="7702" y="15412"/>
                    <a:pt x="7990" y="17640"/>
                  </a:cubicBezTo>
                  <a:cubicBezTo>
                    <a:pt x="8167" y="19012"/>
                    <a:pt x="6662" y="19625"/>
                    <a:pt x="5633" y="19625"/>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grpSp>
      <p:sp>
        <p:nvSpPr>
          <p:cNvPr id="29" name="Rectangle 28"/>
          <p:cNvSpPr/>
          <p:nvPr/>
        </p:nvSpPr>
        <p:spPr>
          <a:xfrm>
            <a:off x="1600200" y="2655517"/>
            <a:ext cx="10351477" cy="1077218"/>
          </a:xfrm>
          <a:prstGeom prst="rect">
            <a:avLst/>
          </a:prstGeom>
        </p:spPr>
        <p:txBody>
          <a:bodyPr wrap="square">
            <a:spAutoFit/>
          </a:bodyPr>
          <a:lstStyle/>
          <a:p>
            <a:pPr algn="ctr"/>
            <a:r>
              <a:rPr lang="mn-MN" sz="3200" b="1" dirty="0" smtClean="0">
                <a:solidFill>
                  <a:srgbClr val="002060"/>
                </a:solidFill>
                <a:latin typeface="Tahoma" charset="0"/>
                <a:ea typeface="Tahoma" charset="0"/>
                <a:cs typeface="Tahoma" charset="0"/>
              </a:rPr>
              <a:t>Дорнод аймгийн нийгэм, эдийн засгийн</a:t>
            </a:r>
            <a:r>
              <a:rPr lang="en-US" sz="3200" b="1" dirty="0" smtClean="0">
                <a:solidFill>
                  <a:srgbClr val="002060"/>
                </a:solidFill>
                <a:latin typeface="Tahoma" charset="0"/>
                <a:ea typeface="Tahoma" charset="0"/>
                <a:cs typeface="Tahoma" charset="0"/>
              </a:rPr>
              <a:t> </a:t>
            </a:r>
            <a:r>
              <a:rPr lang="mn-MN" sz="3200" b="1" dirty="0" smtClean="0">
                <a:solidFill>
                  <a:srgbClr val="002060"/>
                </a:solidFill>
                <a:latin typeface="Tahoma" charset="0"/>
                <a:ea typeface="Tahoma" charset="0"/>
                <a:cs typeface="Tahoma" charset="0"/>
              </a:rPr>
              <a:t>байдал</a:t>
            </a:r>
          </a:p>
          <a:p>
            <a:pPr algn="ctr"/>
            <a:r>
              <a:rPr lang="en-US" sz="3200" b="1" dirty="0" smtClean="0">
                <a:solidFill>
                  <a:srgbClr val="002060"/>
                </a:solidFill>
                <a:latin typeface="Tahoma" charset="0"/>
                <a:ea typeface="Tahoma" charset="0"/>
                <a:cs typeface="Tahoma" charset="0"/>
              </a:rPr>
              <a:t> </a:t>
            </a:r>
            <a:r>
              <a:rPr lang="mn-MN" sz="3200" b="1" dirty="0" smtClean="0">
                <a:solidFill>
                  <a:srgbClr val="002060"/>
                </a:solidFill>
                <a:latin typeface="Tahoma" charset="0"/>
                <a:ea typeface="Tahoma" charset="0"/>
                <a:cs typeface="Tahoma" charset="0"/>
              </a:rPr>
              <a:t>201</a:t>
            </a:r>
            <a:r>
              <a:rPr lang="en-US" sz="3200" b="1" dirty="0" smtClean="0">
                <a:solidFill>
                  <a:srgbClr val="002060"/>
                </a:solidFill>
                <a:latin typeface="Tahoma" charset="0"/>
                <a:ea typeface="Tahoma" charset="0"/>
                <a:cs typeface="Tahoma" charset="0"/>
              </a:rPr>
              <a:t>8</a:t>
            </a:r>
            <a:r>
              <a:rPr lang="mn-MN" sz="3200" b="1" dirty="0" smtClean="0">
                <a:solidFill>
                  <a:srgbClr val="002060"/>
                </a:solidFill>
                <a:latin typeface="Tahoma" charset="0"/>
                <a:ea typeface="Tahoma" charset="0"/>
                <a:cs typeface="Tahoma" charset="0"/>
              </a:rPr>
              <a:t> оны</a:t>
            </a:r>
            <a:r>
              <a:rPr lang="en-US" sz="3200" b="1" dirty="0">
                <a:solidFill>
                  <a:srgbClr val="002060"/>
                </a:solidFill>
                <a:latin typeface="Tahoma" charset="0"/>
                <a:ea typeface="Tahoma" charset="0"/>
                <a:cs typeface="Tahoma" charset="0"/>
              </a:rPr>
              <a:t> 5</a:t>
            </a:r>
            <a:r>
              <a:rPr lang="en-US" sz="3200" b="1" dirty="0" smtClean="0">
                <a:solidFill>
                  <a:srgbClr val="002060"/>
                </a:solidFill>
                <a:latin typeface="Tahoma" charset="0"/>
                <a:ea typeface="Tahoma" charset="0"/>
                <a:cs typeface="Tahoma" charset="0"/>
              </a:rPr>
              <a:t> </a:t>
            </a:r>
            <a:r>
              <a:rPr lang="mn-MN" sz="3200" b="1" dirty="0" smtClean="0">
                <a:solidFill>
                  <a:srgbClr val="002060"/>
                </a:solidFill>
                <a:latin typeface="Tahoma" charset="0"/>
                <a:ea typeface="Tahoma" charset="0"/>
                <a:cs typeface="Tahoma" charset="0"/>
              </a:rPr>
              <a:t>сард</a:t>
            </a:r>
            <a:endParaRPr lang="en-US" sz="3200" b="1" dirty="0">
              <a:solidFill>
                <a:srgbClr val="002060"/>
              </a:solidFill>
              <a:latin typeface="Tahoma" charset="0"/>
              <a:ea typeface="Tahoma" charset="0"/>
              <a:cs typeface="Tahoma" charset="0"/>
            </a:endParaRPr>
          </a:p>
        </p:txBody>
      </p:sp>
    </p:spTree>
    <p:extLst>
      <p:ext uri="{BB962C8B-B14F-4D97-AF65-F5344CB8AC3E}">
        <p14:creationId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49544" y="946399"/>
            <a:ext cx="4497036" cy="1989024"/>
            <a:chOff x="1961918" y="841869"/>
            <a:chExt cx="3370116" cy="1989024"/>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250746" y="1366622"/>
              <a:ext cx="642635" cy="891048"/>
            </a:xfrm>
            <a:prstGeom prst="rect">
              <a:avLst/>
            </a:prstGeom>
          </p:spPr>
        </p:pic>
        <p:sp>
          <p:nvSpPr>
            <p:cNvPr id="13" name="Rectangle 12"/>
            <p:cNvSpPr/>
            <p:nvPr/>
          </p:nvSpPr>
          <p:spPr>
            <a:xfrm>
              <a:off x="1961918" y="2246118"/>
              <a:ext cx="1774529" cy="584775"/>
            </a:xfrm>
            <a:prstGeom prst="rect">
              <a:avLst/>
            </a:prstGeom>
          </p:spPr>
          <p:txBody>
            <a:bodyPr wrap="square">
              <a:spAutoFit/>
            </a:bodyPr>
            <a:lstStyle/>
            <a:p>
              <a:pPr algn="ctr"/>
              <a:r>
                <a:rPr lang="en-US" sz="1600" dirty="0" smtClean="0">
                  <a:solidFill>
                    <a:srgbClr val="00D0A8"/>
                  </a:solidFill>
                  <a:latin typeface="Arial" panose="020B0604020202020204" pitchFamily="34" charset="0"/>
                  <a:ea typeface="Tahoma" panose="020B0604030504040204" pitchFamily="34" charset="0"/>
                  <a:cs typeface="Arial" panose="020B0604020202020204" pitchFamily="34" charset="0"/>
                </a:rPr>
                <a:t>987 </a:t>
              </a:r>
              <a:r>
                <a:rPr lang="mn-MN" sz="1600" dirty="0" smtClean="0">
                  <a:solidFill>
                    <a:srgbClr val="00D0A8"/>
                  </a:solidFill>
                  <a:latin typeface="Arial" panose="020B0604020202020204" pitchFamily="34" charset="0"/>
                  <a:ea typeface="Tahoma" panose="020B0604030504040204" pitchFamily="34" charset="0"/>
                  <a:cs typeface="Arial" panose="020B0604020202020204" pitchFamily="34" charset="0"/>
                </a:rPr>
                <a:t>бүртгэлтэй </a:t>
              </a:r>
              <a:r>
                <a:rPr lang="mn-MN" sz="1600" dirty="0">
                  <a:solidFill>
                    <a:srgbClr val="00D0A8"/>
                  </a:solidFill>
                  <a:latin typeface="Arial" panose="020B0604020202020204" pitchFamily="34" charset="0"/>
                  <a:ea typeface="Tahoma" panose="020B0604030504040204" pitchFamily="34" charset="0"/>
                  <a:cs typeface="Arial" panose="020B0604020202020204" pitchFamily="34" charset="0"/>
                </a:rPr>
                <a:t>ажилгүй иргэд</a:t>
              </a:r>
              <a:r>
                <a:rPr lang="en-US" sz="1600" dirty="0">
                  <a:solidFill>
                    <a:srgbClr val="00D0A8"/>
                  </a:solidFill>
                  <a:effectLst/>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sp>
          <p:nvSpPr>
            <p:cNvPr id="14" name="Rectangle 13"/>
            <p:cNvSpPr/>
            <p:nvPr/>
          </p:nvSpPr>
          <p:spPr>
            <a:xfrm>
              <a:off x="3478120" y="2273559"/>
              <a:ext cx="1774600" cy="338554"/>
            </a:xfrm>
            <a:prstGeom prst="rect">
              <a:avLst/>
            </a:prstGeom>
          </p:spPr>
          <p:txBody>
            <a:bodyPr wrap="square">
              <a:spAutoFit/>
            </a:bodyPr>
            <a:lstStyle/>
            <a:p>
              <a:pPr algn="ctr"/>
              <a:r>
                <a:rPr lang="is-IS"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404 </a:t>
              </a:r>
              <a:r>
                <a:rPr lang="mn-MN"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идэвхигүй </a:t>
              </a:r>
              <a:endParaRPr lang="en-US" sz="16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sp>
          <p:nvSpPr>
            <p:cNvPr id="16" name="Rectangle 15"/>
            <p:cNvSpPr/>
            <p:nvPr/>
          </p:nvSpPr>
          <p:spPr>
            <a:xfrm>
              <a:off x="2752885" y="885819"/>
              <a:ext cx="1219200" cy="338554"/>
            </a:xfrm>
            <a:prstGeom prst="rect">
              <a:avLst/>
            </a:prstGeom>
          </p:spPr>
          <p:txBody>
            <a:bodyPr wrap="square">
              <a:spAutoFit/>
            </a:bodyPr>
            <a:lstStyle/>
            <a:p>
              <a:r>
                <a:rPr lang="mn-MN"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7</a:t>
              </a:r>
              <a:r>
                <a:rPr lang="en-US"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1.0%</a:t>
              </a:r>
              <a:endParaRPr lang="en-US" sz="16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131884" y="841869"/>
              <a:ext cx="1200150" cy="338554"/>
            </a:xfrm>
            <a:prstGeom prst="rect">
              <a:avLst/>
            </a:prstGeom>
          </p:spPr>
          <p:txBody>
            <a:bodyPr wrap="square">
              <a:spAutoFit/>
            </a:bodyPr>
            <a:lstStyle/>
            <a:p>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2</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9.0%</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sp>
        <p:nvSpPr>
          <p:cNvPr id="19" name="Rectangle 18"/>
          <p:cNvSpPr/>
          <p:nvPr/>
        </p:nvSpPr>
        <p:spPr>
          <a:xfrm>
            <a:off x="5334000" y="1045601"/>
            <a:ext cx="6553200" cy="1323439"/>
          </a:xfrm>
          <a:prstGeom prst="rect">
            <a:avLst/>
          </a:prstGeom>
        </p:spPr>
        <p:txBody>
          <a:bodyPr wrap="square">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Хөдөлмөр эрхлэлтийн байгууллагад ажил хайж бүртгүүлсэн иргэд 2018 оны </a:t>
            </a:r>
            <a:r>
              <a:rPr lang="en-US" sz="1600" dirty="0" smtClean="0">
                <a:latin typeface="Arial" panose="020B0604020202020204" pitchFamily="34" charset="0"/>
                <a:ea typeface="Tahoma" panose="020B0604030504040204" pitchFamily="34" charset="0"/>
                <a:cs typeface="Arial" panose="020B0604020202020204" pitchFamily="34" charset="0"/>
              </a:rPr>
              <a:t>4</a:t>
            </a:r>
            <a:r>
              <a:rPr lang="mn-MN" sz="1600" dirty="0" smtClean="0">
                <a:latin typeface="Arial" panose="020B0604020202020204" pitchFamily="34" charset="0"/>
                <a:ea typeface="Tahoma" panose="020B0604030504040204" pitchFamily="34" charset="0"/>
                <a:cs typeface="Arial" panose="020B0604020202020204" pitchFamily="34" charset="0"/>
              </a:rPr>
              <a:t> дүгээр </a:t>
            </a:r>
            <a:r>
              <a:rPr lang="mn-MN" sz="1600" dirty="0">
                <a:latin typeface="Arial" panose="020B0604020202020204" pitchFamily="34" charset="0"/>
                <a:ea typeface="Tahoma" panose="020B0604030504040204" pitchFamily="34" charset="0"/>
                <a:cs typeface="Arial" panose="020B0604020202020204" pitchFamily="34" charset="0"/>
              </a:rPr>
              <a:t>сарын эцэст </a:t>
            </a:r>
            <a:r>
              <a:rPr lang="en-US" sz="1600" dirty="0" smtClean="0">
                <a:latin typeface="Arial" panose="020B0604020202020204" pitchFamily="34" charset="0"/>
                <a:ea typeface="Tahoma" panose="020B0604030504040204" pitchFamily="34" charset="0"/>
                <a:cs typeface="Arial" panose="020B0604020202020204" pitchFamily="34" charset="0"/>
              </a:rPr>
              <a:t>1</a:t>
            </a:r>
            <a:r>
              <a:rPr lang="mn-MN" sz="1600" dirty="0" smtClean="0">
                <a:latin typeface="Arial" panose="020B0604020202020204" pitchFamily="34" charset="0"/>
                <a:ea typeface="Tahoma" panose="020B0604030504040204" pitchFamily="34" charset="0"/>
                <a:cs typeface="Arial" panose="020B0604020202020204" pitchFamily="34" charset="0"/>
              </a:rPr>
              <a:t>391 </a:t>
            </a:r>
            <a:r>
              <a:rPr lang="mn-MN" sz="1600" dirty="0">
                <a:latin typeface="Arial" panose="020B0604020202020204" pitchFamily="34" charset="0"/>
                <a:ea typeface="Tahoma" panose="020B0604030504040204" pitchFamily="34" charset="0"/>
                <a:cs typeface="Arial" panose="020B0604020202020204" pitchFamily="34" charset="0"/>
              </a:rPr>
              <a:t>болсны, </a:t>
            </a:r>
            <a:r>
              <a:rPr lang="mn-MN" sz="1600" dirty="0" smtClean="0">
                <a:latin typeface="Arial" panose="020B0604020202020204" pitchFamily="34" charset="0"/>
                <a:ea typeface="Tahoma" panose="020B0604030504040204" pitchFamily="34" charset="0"/>
                <a:cs typeface="Arial" panose="020B0604020202020204" pitchFamily="34" charset="0"/>
              </a:rPr>
              <a:t>987 (</a:t>
            </a:r>
            <a:r>
              <a:rPr lang="en-US" sz="1600" dirty="0" smtClean="0">
                <a:latin typeface="Arial" panose="020B0604020202020204" pitchFamily="34" charset="0"/>
                <a:ea typeface="Tahoma" panose="020B0604030504040204" pitchFamily="34" charset="0"/>
                <a:cs typeface="Arial" panose="020B0604020202020204" pitchFamily="34" charset="0"/>
              </a:rPr>
              <a:t>7</a:t>
            </a:r>
            <a:r>
              <a:rPr lang="mn-MN" sz="1600" dirty="0" smtClean="0">
                <a:latin typeface="Arial" panose="020B0604020202020204" pitchFamily="34" charset="0"/>
                <a:ea typeface="Tahoma" panose="020B0604030504040204" pitchFamily="34" charset="0"/>
                <a:cs typeface="Arial" panose="020B0604020202020204" pitchFamily="34" charset="0"/>
              </a:rPr>
              <a:t>1.0%) нь </a:t>
            </a:r>
            <a:r>
              <a:rPr lang="mn-MN" sz="1600" dirty="0">
                <a:latin typeface="Arial" panose="020B0604020202020204" pitchFamily="34" charset="0"/>
                <a:ea typeface="Tahoma" panose="020B0604030504040204" pitchFamily="34" charset="0"/>
                <a:cs typeface="Arial" panose="020B0604020202020204" pitchFamily="34" charset="0"/>
              </a:rPr>
              <a:t>бүртгэлтэй ажилгүй иргэд, </a:t>
            </a:r>
            <a:r>
              <a:rPr lang="en-US" sz="1600" dirty="0" smtClean="0">
                <a:latin typeface="Arial" panose="020B0604020202020204" pitchFamily="34" charset="0"/>
                <a:ea typeface="Tahoma" panose="020B0604030504040204" pitchFamily="34" charset="0"/>
                <a:cs typeface="Arial" panose="020B0604020202020204" pitchFamily="34" charset="0"/>
              </a:rPr>
              <a:t>40</a:t>
            </a:r>
            <a:r>
              <a:rPr lang="mn-MN" sz="1600" dirty="0" smtClean="0">
                <a:latin typeface="Arial" panose="020B0604020202020204" pitchFamily="34" charset="0"/>
                <a:ea typeface="Tahoma" panose="020B0604030504040204" pitchFamily="34" charset="0"/>
                <a:cs typeface="Arial" panose="020B0604020202020204" pitchFamily="34" charset="0"/>
              </a:rPr>
              <a:t>4 (29.0%) нь бүртгэлээ сэргээгээгүй идэвхигүй болон ажилтай </a:t>
            </a:r>
            <a:r>
              <a:rPr lang="mn-MN" sz="1600" dirty="0">
                <a:latin typeface="Arial" panose="020B0604020202020204" pitchFamily="34" charset="0"/>
                <a:ea typeface="Tahoma" panose="020B0604030504040204" pitchFamily="34" charset="0"/>
                <a:cs typeface="Arial" panose="020B0604020202020204" pitchFamily="34" charset="0"/>
              </a:rPr>
              <a:t>боловч өөр ажил хайж </a:t>
            </a:r>
            <a:r>
              <a:rPr lang="mn-MN" sz="1600" dirty="0" smtClean="0">
                <a:latin typeface="Arial" panose="020B0604020202020204" pitchFamily="34" charset="0"/>
                <a:ea typeface="Tahoma" panose="020B0604030504040204" pitchFamily="34" charset="0"/>
                <a:cs typeface="Arial" panose="020B0604020202020204" pitchFamily="34" charset="0"/>
              </a:rPr>
              <a:t>байгаа </a:t>
            </a:r>
            <a:r>
              <a:rPr lang="mn-MN" sz="1600" dirty="0">
                <a:latin typeface="Arial" panose="020B0604020202020204" pitchFamily="34" charset="0"/>
                <a:ea typeface="Tahoma" panose="020B0604030504040204" pitchFamily="34" charset="0"/>
                <a:cs typeface="Arial" panose="020B0604020202020204" pitchFamily="34" charset="0"/>
              </a:rPr>
              <a:t>иргэд байна</a:t>
            </a:r>
            <a:r>
              <a:rPr lang="mn-MN" sz="1600"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p:cNvGrpSpPr/>
          <p:nvPr/>
        </p:nvGrpSpPr>
        <p:grpSpPr>
          <a:xfrm>
            <a:off x="1051515" y="3271755"/>
            <a:ext cx="5486400" cy="1549613"/>
            <a:chOff x="1371600" y="2820624"/>
            <a:chExt cx="4777866" cy="1549613"/>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en-US" sz="2800" dirty="0" smtClean="0">
                      <a:solidFill>
                        <a:srgbClr val="002060"/>
                      </a:solidFill>
                      <a:latin typeface="Arial" panose="020B0604020202020204" pitchFamily="34" charset="0"/>
                      <a:ea typeface="Tahoma" panose="020B0604030504040204" pitchFamily="34" charset="0"/>
                      <a:cs typeface="Arial" panose="020B0604020202020204" pitchFamily="34" charset="0"/>
                    </a:rPr>
                    <a:t>10.8%</a:t>
                  </a:r>
                  <a:endParaRPr lang="en-US" sz="28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27" name="Rectangle 26"/>
                <p:cNvSpPr/>
                <p:nvPr/>
              </p:nvSpPr>
              <p:spPr>
                <a:xfrm>
                  <a:off x="3361816" y="3847016"/>
                  <a:ext cx="1219200" cy="523221"/>
                </a:xfrm>
                <a:prstGeom prst="rect">
                  <a:avLst/>
                </a:prstGeom>
              </p:spPr>
              <p:txBody>
                <a:bodyPr wrap="square">
                  <a:spAutoFit/>
                </a:bodyPr>
                <a:lstStyle/>
                <a:p>
                  <a:r>
                    <a:rPr lang="en-US"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27.5%</a:t>
                  </a:r>
                  <a:endParaRPr lang="en-US" sz="28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Өмнөх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оны</a:t>
                  </a: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Өмнөх</a:t>
                  </a:r>
                </a:p>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40.</a:t>
                  </a:r>
                  <a:r>
                    <a:rPr lang="en-US"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3%</a:t>
                  </a:r>
                  <a:endParaRPr lang="en-US" sz="28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grpSp>
        </p:grpSp>
        <p:sp>
          <p:nvSpPr>
            <p:cNvPr id="22" name="Rectangle 21"/>
            <p:cNvSpPr/>
            <p:nvPr/>
          </p:nvSpPr>
          <p:spPr>
            <a:xfrm>
              <a:off x="1850635" y="2820624"/>
              <a:ext cx="2772706" cy="338554"/>
            </a:xfrm>
            <a:prstGeom prst="rect">
              <a:avLst/>
            </a:prstGeom>
          </p:spPr>
          <p:txBody>
            <a:bodyPr wrap="none">
              <a:spAutoFit/>
            </a:bodyPr>
            <a:lstStyle/>
            <a:p>
              <a:r>
                <a:rPr lang="mn-MN" sz="1600" dirty="0">
                  <a:latin typeface="Arial" panose="020B0604020202020204" pitchFamily="34" charset="0"/>
                  <a:ea typeface="Tahoma" panose="020B0604030504040204" pitchFamily="34" charset="0"/>
                  <a:cs typeface="Arial" panose="020B0604020202020204" pitchFamily="34" charset="0"/>
                </a:rPr>
                <a:t>Нийт бүртгэлтэй ажилгүй иргэд</a:t>
              </a:r>
              <a:endParaRPr lang="en-US" sz="1600" dirty="0">
                <a:latin typeface="Arial" panose="020B0604020202020204" pitchFamily="34" charset="0"/>
                <a:ea typeface="Tahoma" panose="020B0604030504040204" pitchFamily="34" charset="0"/>
                <a:cs typeface="Arial" panose="020B0604020202020204" pitchFamily="34"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Нийт бүртгэлтэй ажилгүй иргэд өмнөх оны мөн үеэс </a:t>
            </a:r>
            <a:r>
              <a:rPr lang="mn-MN" sz="1600" dirty="0" smtClean="0">
                <a:latin typeface="Arial" panose="020B0604020202020204" pitchFamily="34" charset="0"/>
                <a:ea typeface="Tahoma" panose="020B0604030504040204" pitchFamily="34" charset="0"/>
                <a:cs typeface="Arial" panose="020B0604020202020204" pitchFamily="34" charset="0"/>
              </a:rPr>
              <a:t>582 (70.5%) хүнээр </a:t>
            </a:r>
            <a:r>
              <a:rPr lang="mn-MN" sz="1600" dirty="0">
                <a:latin typeface="Arial" panose="020B0604020202020204" pitchFamily="34" charset="0"/>
                <a:ea typeface="Tahoma" panose="020B0604030504040204" pitchFamily="34" charset="0"/>
                <a:cs typeface="Arial" panose="020B0604020202020204" pitchFamily="34" charset="0"/>
              </a:rPr>
              <a:t>буурч, өмнөх сараас </a:t>
            </a:r>
            <a:r>
              <a:rPr lang="mn-MN" sz="1600" dirty="0" smtClean="0">
                <a:latin typeface="Arial" panose="020B0604020202020204" pitchFamily="34" charset="0"/>
                <a:ea typeface="Tahoma" panose="020B0604030504040204" pitchFamily="34" charset="0"/>
                <a:cs typeface="Arial" panose="020B0604020202020204" pitchFamily="34" charset="0"/>
              </a:rPr>
              <a:t>142 (9.</a:t>
            </a:r>
            <a:r>
              <a:rPr lang="mn-MN" sz="1600" dirty="0">
                <a:latin typeface="Arial" panose="020B0604020202020204" pitchFamily="34" charset="0"/>
                <a:ea typeface="Tahoma" panose="020B0604030504040204" pitchFamily="34" charset="0"/>
                <a:cs typeface="Arial" panose="020B0604020202020204" pitchFamily="34" charset="0"/>
              </a:rPr>
              <a:t>3</a:t>
            </a:r>
            <a:r>
              <a:rPr lang="en-US" sz="1600" dirty="0" smtClean="0">
                <a:latin typeface="Arial" panose="020B0604020202020204" pitchFamily="34" charset="0"/>
                <a:ea typeface="Tahoma" panose="020B0604030504040204" pitchFamily="34" charset="0"/>
                <a:cs typeface="Arial" panose="020B0604020202020204" pitchFamily="34" charset="0"/>
              </a:rPr>
              <a:t>%)</a:t>
            </a:r>
            <a:r>
              <a:rPr lang="mn-MN" sz="1600" dirty="0" smtClean="0">
                <a:latin typeface="Arial" panose="020B0604020202020204" pitchFamily="34" charset="0"/>
                <a:ea typeface="Tahoma" panose="020B0604030504040204" pitchFamily="34" charset="0"/>
                <a:cs typeface="Arial" panose="020B0604020202020204" pitchFamily="34" charset="0"/>
              </a:rPr>
              <a:t> </a:t>
            </a:r>
            <a:r>
              <a:rPr lang="mn-MN" sz="1600" dirty="0">
                <a:latin typeface="Arial" panose="020B0604020202020204" pitchFamily="34" charset="0"/>
                <a:ea typeface="Tahoma" panose="020B0604030504040204" pitchFamily="34" charset="0"/>
                <a:cs typeface="Arial" panose="020B0604020202020204" pitchFamily="34" charset="0"/>
              </a:rPr>
              <a:t>хүнээр </a:t>
            </a:r>
            <a:r>
              <a:rPr lang="mn-MN" sz="1600" dirty="0" smtClean="0">
                <a:latin typeface="Arial" panose="020B0604020202020204" pitchFamily="34" charset="0"/>
                <a:ea typeface="Tahoma" panose="020B0604030504040204" pitchFamily="34" charset="0"/>
                <a:cs typeface="Arial" panose="020B0604020202020204" pitchFamily="34" charset="0"/>
              </a:rPr>
              <a:t>буурч, 1391 болсны 561 (40.3%) нь </a:t>
            </a:r>
            <a:r>
              <a:rPr lang="mn-MN" sz="1600" dirty="0">
                <a:latin typeface="Arial" panose="020B0604020202020204" pitchFamily="34" charset="0"/>
                <a:ea typeface="Tahoma" panose="020B0604030504040204" pitchFamily="34" charset="0"/>
                <a:cs typeface="Arial" panose="020B0604020202020204" pitchFamily="34" charset="0"/>
              </a:rPr>
              <a:t>эмэгтэйчүүд байна.</a:t>
            </a:r>
            <a:endParaRPr lang="en-US" sz="16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6" cstate="print"/>
          <a:stretch>
            <a:fillRect/>
          </a:stretch>
        </p:blipFill>
        <p:spPr>
          <a:xfrm>
            <a:off x="1348743" y="5385010"/>
            <a:ext cx="3048000" cy="853548"/>
          </a:xfrm>
          <a:prstGeom prst="rect">
            <a:avLst/>
          </a:prstGeom>
        </p:spPr>
      </p:pic>
      <p:sp>
        <p:nvSpPr>
          <p:cNvPr id="34" name="Rectangle 33"/>
          <p:cNvSpPr/>
          <p:nvPr/>
        </p:nvSpPr>
        <p:spPr>
          <a:xfrm>
            <a:off x="5342792" y="5199554"/>
            <a:ext cx="6553200" cy="1077218"/>
          </a:xfrm>
          <a:prstGeom prst="rect">
            <a:avLst/>
          </a:prstGeom>
        </p:spPr>
        <p:txBody>
          <a:bodyPr wrap="square">
            <a:spAutoFit/>
          </a:bodyPr>
          <a:lstStyle/>
          <a:p>
            <a:pPr algn="just"/>
            <a:r>
              <a:rPr lang="mn-MN" sz="1600" smtClean="0">
                <a:latin typeface="Arial" panose="020B0604020202020204" pitchFamily="34" charset="0"/>
                <a:ea typeface="Tahoma" panose="020B0604030504040204" pitchFamily="34" charset="0"/>
                <a:cs typeface="Arial" panose="020B0604020202020204" pitchFamily="34" charset="0"/>
              </a:rPr>
              <a:t>Аймгийн </a:t>
            </a:r>
            <a:r>
              <a:rPr lang="mn-MN" sz="1600" dirty="0">
                <a:latin typeface="Arial" panose="020B0604020202020204" pitchFamily="34" charset="0"/>
                <a:ea typeface="Tahoma" panose="020B0604030504040204" pitchFamily="34" charset="0"/>
                <a:cs typeface="Arial" panose="020B0604020202020204" pitchFamily="34" charset="0"/>
              </a:rPr>
              <a:t>хөдөлмөр эрхлэлтийн байгууллагад 2018 оны </a:t>
            </a:r>
            <a:r>
              <a:rPr lang="mn-MN" sz="1600">
                <a:latin typeface="Arial" panose="020B0604020202020204" pitchFamily="34" charset="0"/>
                <a:ea typeface="Tahoma" panose="020B0604030504040204" pitchFamily="34" charset="0"/>
                <a:cs typeface="Arial" panose="020B0604020202020204" pitchFamily="34" charset="0"/>
              </a:rPr>
              <a:t>эхний </a:t>
            </a:r>
            <a:r>
              <a:rPr lang="mn-MN" sz="1600" smtClean="0">
                <a:latin typeface="Arial" panose="020B0604020202020204" pitchFamily="34" charset="0"/>
                <a:ea typeface="Tahoma" panose="020B0604030504040204" pitchFamily="34" charset="0"/>
                <a:cs typeface="Arial" panose="020B0604020202020204" pitchFamily="34" charset="0"/>
              </a:rPr>
              <a:t>4 </a:t>
            </a:r>
            <a:r>
              <a:rPr lang="mn-MN" sz="1600" dirty="0">
                <a:latin typeface="Arial" panose="020B0604020202020204" pitchFamily="34" charset="0"/>
                <a:ea typeface="Tahoma" panose="020B0604030504040204" pitchFamily="34" charset="0"/>
                <a:cs typeface="Arial" panose="020B0604020202020204" pitchFamily="34" charset="0"/>
              </a:rPr>
              <a:t>сард </a:t>
            </a:r>
            <a:r>
              <a:rPr lang="mn-MN" sz="1600">
                <a:latin typeface="Arial" panose="020B0604020202020204" pitchFamily="34" charset="0"/>
                <a:ea typeface="Tahoma" panose="020B0604030504040204" pitchFamily="34" charset="0"/>
                <a:cs typeface="Arial" panose="020B0604020202020204" pitchFamily="34" charset="0"/>
              </a:rPr>
              <a:t>ажилгүй </a:t>
            </a:r>
            <a:r>
              <a:rPr lang="mn-MN" sz="1600" smtClean="0">
                <a:latin typeface="Arial" panose="020B0604020202020204" pitchFamily="34" charset="0"/>
                <a:ea typeface="Tahoma" panose="020B0604030504040204" pitchFamily="34" charset="0"/>
                <a:cs typeface="Arial" panose="020B0604020202020204" pitchFamily="34" charset="0"/>
              </a:rPr>
              <a:t>987 </a:t>
            </a:r>
            <a:r>
              <a:rPr lang="mn-MN" sz="1600" dirty="0">
                <a:latin typeface="Arial" panose="020B0604020202020204" pitchFamily="34" charset="0"/>
                <a:ea typeface="Tahoma" panose="020B0604030504040204" pitchFamily="34" charset="0"/>
                <a:cs typeface="Arial" panose="020B0604020202020204" pitchFamily="34" charset="0"/>
              </a:rPr>
              <a:t>иргэн шинээр бүртгүүлж, бүртгэлтэй байсан </a:t>
            </a:r>
            <a:r>
              <a:rPr lang="mn-MN" sz="1600" dirty="0" smtClean="0">
                <a:latin typeface="Arial" panose="020B0604020202020204" pitchFamily="34" charset="0"/>
                <a:ea typeface="Tahoma" panose="020B0604030504040204" pitchFamily="34" charset="0"/>
                <a:cs typeface="Arial" panose="020B0604020202020204" pitchFamily="34" charset="0"/>
              </a:rPr>
              <a:t>50 </a:t>
            </a:r>
            <a:r>
              <a:rPr lang="mn-MN" sz="1600" dirty="0">
                <a:latin typeface="Arial" panose="020B0604020202020204" pitchFamily="34" charset="0"/>
                <a:ea typeface="Tahoma" panose="020B0604030504040204" pitchFamily="34" charset="0"/>
                <a:cs typeface="Arial" panose="020B0604020202020204" pitchFamily="34" charset="0"/>
              </a:rPr>
              <a:t>иргэн ажилд зуучлагдан орж</a:t>
            </a:r>
            <a:r>
              <a:rPr lang="mn-MN" sz="1600">
                <a:latin typeface="Arial" panose="020B0604020202020204" pitchFamily="34" charset="0"/>
                <a:ea typeface="Tahoma" panose="020B0604030504040204" pitchFamily="34" charset="0"/>
                <a:cs typeface="Arial" panose="020B0604020202020204" pitchFamily="34" charset="0"/>
              </a:rPr>
              <a:t>, </a:t>
            </a:r>
            <a:r>
              <a:rPr lang="mn-MN" sz="1600" smtClean="0">
                <a:latin typeface="Arial" panose="020B0604020202020204" pitchFamily="34" charset="0"/>
                <a:ea typeface="Tahoma" panose="020B0604030504040204" pitchFamily="34" charset="0"/>
                <a:cs typeface="Arial" panose="020B0604020202020204" pitchFamily="34" charset="0"/>
              </a:rPr>
              <a:t>404 </a:t>
            </a:r>
            <a:r>
              <a:rPr lang="mn-MN" sz="1600" dirty="0">
                <a:latin typeface="Arial" panose="020B0604020202020204" pitchFamily="34" charset="0"/>
                <a:ea typeface="Tahoma" panose="020B0604030504040204" pitchFamily="34" charset="0"/>
                <a:cs typeface="Arial" panose="020B0604020202020204" pitchFamily="34" charset="0"/>
              </a:rPr>
              <a:t>иргэн ажил идэвхтэй хайхгүй байгаа шалтгаанаар бүртгэлээс хасагдсан байна.</a:t>
            </a:r>
          </a:p>
        </p:txBody>
      </p:sp>
      <p:sp>
        <p:nvSpPr>
          <p:cNvPr id="35" name="Rectangle 34"/>
          <p:cNvSpPr/>
          <p:nvPr/>
        </p:nvSpPr>
        <p:spPr>
          <a:xfrm>
            <a:off x="1409147" y="6265277"/>
            <a:ext cx="3456756" cy="338554"/>
          </a:xfrm>
          <a:prstGeom prst="rect">
            <a:avLst/>
          </a:prstGeom>
        </p:spPr>
        <p:txBody>
          <a:bodyPr wrap="square">
            <a:spAutoFit/>
          </a:bodyPr>
          <a:lstStyle/>
          <a:p>
            <a:r>
              <a:rPr lang="en-US"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50</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 иргэн</a:t>
            </a:r>
            <a:r>
              <a:rPr lang="en-US" sz="1600" dirty="0">
                <a:solidFill>
                  <a:srgbClr val="00D0A8"/>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ажилд </a:t>
            </a:r>
            <a:r>
              <a:rPr lang="mn-MN" sz="1600" dirty="0">
                <a:solidFill>
                  <a:srgbClr val="00D0A8"/>
                </a:solidFill>
                <a:effectLst/>
                <a:latin typeface="Arial" panose="020B0604020202020204" pitchFamily="34" charset="0"/>
                <a:ea typeface="Tahoma" panose="020B0604030504040204" pitchFamily="34" charset="0"/>
                <a:cs typeface="Arial" panose="020B0604020202020204" pitchFamily="34" charset="0"/>
              </a:rPr>
              <a:t>зуучлагдан </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оржээ.</a:t>
            </a:r>
            <a:r>
              <a:rPr lang="en-US"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pic>
        <p:nvPicPr>
          <p:cNvPr id="37" name="Picture 36"/>
          <p:cNvPicPr>
            <a:picLocks noChangeAspect="1"/>
          </p:cNvPicPr>
          <p:nvPr/>
        </p:nvPicPr>
        <p:blipFill>
          <a:blip r:embed="rId7" cstate="print"/>
          <a:stretch>
            <a:fillRect/>
          </a:stretch>
        </p:blipFill>
        <p:spPr>
          <a:xfrm>
            <a:off x="4419600" y="5371182"/>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170" y="3722925"/>
            <a:ext cx="1177467" cy="1086958"/>
          </a:xfrm>
          <a:prstGeom prst="rect">
            <a:avLst/>
          </a:prstGeom>
        </p:spPr>
      </p:pic>
      <p:sp>
        <p:nvSpPr>
          <p:cNvPr id="2" name="Rectangle 1">
            <a:extLst>
              <a:ext uri="{FF2B5EF4-FFF2-40B4-BE49-F238E27FC236}">
                <a16:creationId xmlns="" xmlns:a16="http://schemas.microsoft.com/office/drawing/2014/main" id="{ADAF6DE4-563A-430B-8B65-056AE5B5D541}"/>
              </a:ext>
            </a:extLst>
          </p:cNvPr>
          <p:cNvSpPr/>
          <p:nvPr/>
        </p:nvSpPr>
        <p:spPr>
          <a:xfrm>
            <a:off x="5911772" y="4273565"/>
            <a:ext cx="6051627" cy="658642"/>
          </a:xfrm>
          <a:prstGeom prst="rect">
            <a:avLst/>
          </a:prstGeom>
        </p:spPr>
        <p:txBody>
          <a:bodyPr wrap="square">
            <a:spAutoFit/>
          </a:bodyPr>
          <a:lstStyle/>
          <a:p>
            <a:pPr indent="457200" algn="just">
              <a:lnSpc>
                <a:spcPct val="115000"/>
              </a:lnSpc>
            </a:pPr>
            <a:r>
              <a:rPr lang="mn-MN" sz="1600" dirty="0">
                <a:latin typeface="Arial" panose="020B0604020202020204" pitchFamily="34" charset="0"/>
                <a:ea typeface="Tahoma" panose="020B0604030504040204" pitchFamily="34" charset="0"/>
                <a:cs typeface="Arial" panose="020B0604020202020204" pitchFamily="34" charset="0"/>
              </a:rPr>
              <a:t>Бүртгэлтэй ажилгүй иргэдийн </a:t>
            </a:r>
            <a:r>
              <a:rPr lang="en-US" sz="1600" dirty="0" smtClean="0">
                <a:latin typeface="Arial" panose="020B0604020202020204" pitchFamily="34" charset="0"/>
                <a:ea typeface="Tahoma" panose="020B0604030504040204" pitchFamily="34" charset="0"/>
                <a:cs typeface="Arial" panose="020B0604020202020204" pitchFamily="34" charset="0"/>
              </a:rPr>
              <a:t>5</a:t>
            </a:r>
            <a:r>
              <a:rPr lang="mn-MN" sz="1600" dirty="0" smtClean="0">
                <a:latin typeface="Arial" panose="020B0604020202020204" pitchFamily="34" charset="0"/>
                <a:ea typeface="Tahoma" panose="020B0604030504040204" pitchFamily="34" charset="0"/>
                <a:cs typeface="Arial" panose="020B0604020202020204" pitchFamily="34" charset="0"/>
              </a:rPr>
              <a:t>3</a:t>
            </a:r>
            <a:r>
              <a:rPr lang="en-US" sz="1600" dirty="0" smtClean="0">
                <a:latin typeface="Arial" panose="020B0604020202020204" pitchFamily="34" charset="0"/>
                <a:ea typeface="Tahoma" panose="020B0604030504040204" pitchFamily="34" charset="0"/>
                <a:cs typeface="Arial" panose="020B0604020202020204" pitchFamily="34" charset="0"/>
              </a:rPr>
              <a:t>.</a:t>
            </a:r>
            <a:r>
              <a:rPr lang="mn-MN" sz="1600" dirty="0" smtClean="0">
                <a:latin typeface="Arial" panose="020B0604020202020204" pitchFamily="34" charset="0"/>
                <a:ea typeface="Tahoma" panose="020B0604030504040204" pitchFamily="34" charset="0"/>
                <a:cs typeface="Arial" panose="020B0604020202020204" pitchFamily="34" charset="0"/>
              </a:rPr>
              <a:t>8</a:t>
            </a:r>
            <a:r>
              <a:rPr lang="en-US" sz="1600" dirty="0" smtClean="0">
                <a:latin typeface="Arial" panose="020B0604020202020204" pitchFamily="34" charset="0"/>
                <a:ea typeface="Tahoma" panose="020B0604030504040204" pitchFamily="34" charset="0"/>
                <a:cs typeface="Arial" panose="020B0604020202020204" pitchFamily="34" charset="0"/>
              </a:rPr>
              <a:t> </a:t>
            </a:r>
            <a:r>
              <a:rPr lang="mn-MN" sz="1600" dirty="0" smtClean="0">
                <a:latin typeface="Arial" panose="020B0604020202020204" pitchFamily="34" charset="0"/>
                <a:ea typeface="Tahoma" panose="020B0604030504040204" pitchFamily="34" charset="0"/>
                <a:cs typeface="Arial" panose="020B0604020202020204" pitchFamily="34" charset="0"/>
              </a:rPr>
              <a:t>хувийг 15-34      </a:t>
            </a:r>
          </a:p>
          <a:p>
            <a:pPr indent="457200" algn="just">
              <a:lnSpc>
                <a:spcPct val="115000"/>
              </a:lnSpc>
            </a:pPr>
            <a:r>
              <a:rPr lang="mn-MN" sz="1600" dirty="0" smtClean="0">
                <a:latin typeface="Arial" panose="020B0604020202020204" pitchFamily="34" charset="0"/>
                <a:ea typeface="Tahoma" panose="020B0604030504040204" pitchFamily="34" charset="0"/>
                <a:cs typeface="Arial" panose="020B0604020202020204" pitchFamily="34" charset="0"/>
              </a:rPr>
              <a:t>насны залуучууд эзэлж байна. </a:t>
            </a:r>
            <a:endParaRPr lang="en-US" sz="1400" dirty="0">
              <a:effectLst/>
              <a:latin typeface="Arial" panose="020B0604020202020204" pitchFamily="34" charset="0"/>
              <a:ea typeface="Tahoma" panose="020B0604030504040204" pitchFamily="34" charset="0"/>
              <a:cs typeface="Arial" panose="020B060402020202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
        <p:nvSpPr>
          <p:cNvPr id="5" name="Rectangle 4"/>
          <p:cNvSpPr/>
          <p:nvPr/>
        </p:nvSpPr>
        <p:spPr>
          <a:xfrm>
            <a:off x="1194484" y="291871"/>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6985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1121391" y="914400"/>
            <a:ext cx="10537209" cy="990600"/>
          </a:xfrm>
          <a:prstGeom prst="rect">
            <a:avLst/>
          </a:prstGeom>
        </p:spPr>
      </p:pic>
      <p:pic>
        <p:nvPicPr>
          <p:cNvPr id="12" name="Picture 11"/>
          <p:cNvPicPr>
            <a:picLocks noChangeAspect="1"/>
          </p:cNvPicPr>
          <p:nvPr/>
        </p:nvPicPr>
        <p:blipFill>
          <a:blip r:embed="rId3" cstate="print"/>
          <a:stretch>
            <a:fillRect/>
          </a:stretch>
        </p:blipFill>
        <p:spPr>
          <a:xfrm>
            <a:off x="1119618" y="2057400"/>
            <a:ext cx="10615182" cy="990600"/>
          </a:xfrm>
          <a:prstGeom prst="rect">
            <a:avLst/>
          </a:prstGeom>
        </p:spPr>
      </p:pic>
      <p:pic>
        <p:nvPicPr>
          <p:cNvPr id="13" name="Picture 12"/>
          <p:cNvPicPr>
            <a:picLocks noChangeAspect="1"/>
          </p:cNvPicPr>
          <p:nvPr/>
        </p:nvPicPr>
        <p:blipFill>
          <a:blip r:embed="rId4" cstate="print"/>
          <a:stretch>
            <a:fillRect/>
          </a:stretch>
        </p:blipFill>
        <p:spPr>
          <a:xfrm>
            <a:off x="1130250" y="3200400"/>
            <a:ext cx="10528350" cy="990600"/>
          </a:xfrm>
          <a:prstGeom prst="rect">
            <a:avLst/>
          </a:prstGeom>
        </p:spPr>
      </p:pic>
      <p:pic>
        <p:nvPicPr>
          <p:cNvPr id="14" name="Picture 13"/>
          <p:cNvPicPr>
            <a:picLocks noChangeAspect="1"/>
          </p:cNvPicPr>
          <p:nvPr/>
        </p:nvPicPr>
        <p:blipFill>
          <a:blip r:embed="rId5" cstate="print"/>
          <a:stretch>
            <a:fillRect/>
          </a:stretch>
        </p:blipFill>
        <p:spPr>
          <a:xfrm>
            <a:off x="1135565" y="4343400"/>
            <a:ext cx="10523035" cy="990600"/>
          </a:xfrm>
          <a:prstGeom prst="rect">
            <a:avLst/>
          </a:prstGeom>
        </p:spPr>
      </p:pic>
      <p:sp>
        <p:nvSpPr>
          <p:cNvPr id="17" name="Rectangle 16"/>
          <p:cNvSpPr/>
          <p:nvPr/>
        </p:nvSpPr>
        <p:spPr>
          <a:xfrm>
            <a:off x="2363972" y="2089823"/>
            <a:ext cx="9294627" cy="738664"/>
          </a:xfrm>
          <a:prstGeom prst="rect">
            <a:avLst/>
          </a:prstGeom>
        </p:spPr>
        <p:txBody>
          <a:bodyPr wrap="square">
            <a:spAutoFit/>
          </a:bodyPr>
          <a:lstStyle/>
          <a:p>
            <a:pPr algn="just"/>
            <a:r>
              <a:rPr lang="mn-MN" sz="1400" b="1" dirty="0">
                <a:latin typeface="Tahoma" charset="0"/>
                <a:ea typeface="Calibri" charset="0"/>
              </a:rPr>
              <a:t>Нийгмийн даатгалын сангийн орлого 2018 оны эхний </a:t>
            </a:r>
            <a:r>
              <a:rPr lang="en-US" sz="1400" b="1" dirty="0">
                <a:latin typeface="Tahoma" charset="0"/>
                <a:ea typeface="Calibri" charset="0"/>
              </a:rPr>
              <a:t>4</a:t>
            </a:r>
            <a:r>
              <a:rPr lang="mn-MN" sz="1400" b="1" dirty="0" smtClean="0">
                <a:latin typeface="Tahoma" charset="0"/>
                <a:ea typeface="Calibri" charset="0"/>
              </a:rPr>
              <a:t> </a:t>
            </a:r>
            <a:r>
              <a:rPr lang="mn-MN" sz="1400" b="1" dirty="0">
                <a:latin typeface="Tahoma" charset="0"/>
                <a:ea typeface="Calibri" charset="0"/>
              </a:rPr>
              <a:t>сард өмнөх оны мөн үеэс </a:t>
            </a:r>
            <a:r>
              <a:rPr lang="en-US" sz="1400" b="1" dirty="0" smtClean="0">
                <a:latin typeface="Tahoma" charset="0"/>
                <a:ea typeface="Calibri" charset="0"/>
              </a:rPr>
              <a:t>847.7</a:t>
            </a:r>
            <a:r>
              <a:rPr lang="mn-MN" sz="1400" b="1" dirty="0" smtClean="0">
                <a:latin typeface="Tahoma" charset="0"/>
                <a:ea typeface="Calibri" charset="0"/>
              </a:rPr>
              <a:t> сая </a:t>
            </a:r>
            <a:r>
              <a:rPr lang="mn-MN" sz="1400" b="1" dirty="0">
                <a:latin typeface="Tahoma" charset="0"/>
                <a:ea typeface="Calibri" charset="0"/>
              </a:rPr>
              <a:t>төгрөгөөр нэмэгдэхэд </a:t>
            </a:r>
            <a:r>
              <a:rPr lang="mn-MN" sz="1400" dirty="0">
                <a:latin typeface="Tahoma" charset="0"/>
                <a:ea typeface="Calibri" charset="0"/>
              </a:rPr>
              <a:t>тэтгэврийн даатгалын сангийн орлого </a:t>
            </a:r>
            <a:r>
              <a:rPr lang="mn-MN" sz="1400" dirty="0" smtClean="0">
                <a:latin typeface="Tahoma" charset="0"/>
                <a:ea typeface="Calibri" charset="0"/>
              </a:rPr>
              <a:t>1</a:t>
            </a:r>
            <a:r>
              <a:rPr lang="en-US" sz="1400" dirty="0" smtClean="0">
                <a:latin typeface="Tahoma" charset="0"/>
                <a:ea typeface="Calibri" charset="0"/>
              </a:rPr>
              <a:t>737.4</a:t>
            </a:r>
            <a:r>
              <a:rPr lang="mn-MN" sz="1400" dirty="0" smtClean="0">
                <a:latin typeface="Tahoma" charset="0"/>
                <a:ea typeface="Calibri" charset="0"/>
              </a:rPr>
              <a:t> (1</a:t>
            </a:r>
            <a:r>
              <a:rPr lang="en-US" sz="1400" dirty="0" smtClean="0">
                <a:latin typeface="Tahoma" charset="0"/>
                <a:ea typeface="Calibri" charset="0"/>
              </a:rPr>
              <a:t>3.7</a:t>
            </a:r>
            <a:r>
              <a:rPr lang="mn-MN" sz="1400" dirty="0" smtClean="0">
                <a:latin typeface="Tahoma" charset="0"/>
                <a:ea typeface="Calibri" charset="0"/>
              </a:rPr>
              <a:t>%) сая </a:t>
            </a:r>
            <a:r>
              <a:rPr lang="mn-MN" sz="1400" dirty="0">
                <a:latin typeface="Tahoma" charset="0"/>
                <a:ea typeface="Calibri" charset="0"/>
              </a:rPr>
              <a:t>төгрөгөөр </a:t>
            </a:r>
            <a:r>
              <a:rPr lang="mn-MN" sz="1400" dirty="0" smtClean="0">
                <a:latin typeface="Tahoma" charset="0"/>
                <a:ea typeface="Calibri" charset="0"/>
              </a:rPr>
              <a:t>тэтгэмжийн </a:t>
            </a:r>
            <a:r>
              <a:rPr lang="mn-MN" sz="1400" dirty="0">
                <a:latin typeface="Tahoma" charset="0"/>
                <a:ea typeface="Calibri" charset="0"/>
              </a:rPr>
              <a:t>даатгалын сангийн орлого </a:t>
            </a:r>
            <a:r>
              <a:rPr lang="en-US" sz="1400" dirty="0" smtClean="0">
                <a:latin typeface="Tahoma" charset="0"/>
                <a:ea typeface="Calibri" charset="0"/>
              </a:rPr>
              <a:t>179.6</a:t>
            </a:r>
            <a:r>
              <a:rPr lang="mn-MN" sz="1400" dirty="0" smtClean="0">
                <a:latin typeface="Tahoma" charset="0"/>
                <a:ea typeface="Calibri" charset="0"/>
              </a:rPr>
              <a:t> (</a:t>
            </a:r>
            <a:r>
              <a:rPr lang="en-US" sz="1400" dirty="0" smtClean="0">
                <a:latin typeface="Tahoma" charset="0"/>
                <a:ea typeface="Calibri" charset="0"/>
              </a:rPr>
              <a:t>24.9</a:t>
            </a:r>
            <a:r>
              <a:rPr lang="mn-MN" sz="1400" dirty="0" smtClean="0">
                <a:latin typeface="Tahoma" charset="0"/>
                <a:ea typeface="Calibri" charset="0"/>
              </a:rPr>
              <a:t>%) сая төгрөгөөр </a:t>
            </a:r>
            <a:r>
              <a:rPr lang="mn-MN" sz="1400" dirty="0">
                <a:latin typeface="Tahoma" charset="0"/>
                <a:ea typeface="Calibri" charset="0"/>
              </a:rPr>
              <a:t>өссөн нь голлон нөлөөлсөн байна.</a:t>
            </a:r>
            <a:endParaRPr lang="en-US" sz="1400" dirty="0">
              <a:latin typeface="Tahoma" charset="0"/>
              <a:ea typeface="Calibri" charset="0"/>
            </a:endParaRPr>
          </a:p>
        </p:txBody>
      </p:sp>
      <p:sp>
        <p:nvSpPr>
          <p:cNvPr id="18" name="Rectangle 17"/>
          <p:cNvSpPr/>
          <p:nvPr/>
        </p:nvSpPr>
        <p:spPr>
          <a:xfrm>
            <a:off x="2363972" y="972978"/>
            <a:ext cx="9218427"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Эрүүл мэнд, нийгмийн </a:t>
            </a:r>
            <a:r>
              <a:rPr lang="mn-MN" sz="1600" dirty="0">
                <a:latin typeface="Tahoma" panose="020B0604030504040204" pitchFamily="34" charset="0"/>
                <a:ea typeface="Tahoma" panose="020B0604030504040204" pitchFamily="34" charset="0"/>
                <a:cs typeface="Tahoma" panose="020B0604030504040204" pitchFamily="34" charset="0"/>
              </a:rPr>
              <a:t>даатгалын </a:t>
            </a:r>
            <a:r>
              <a:rPr lang="mn-MN" sz="1600" dirty="0" smtClean="0">
                <a:latin typeface="Tahoma" panose="020B0604030504040204" pitchFamily="34" charset="0"/>
                <a:ea typeface="Tahoma" panose="020B0604030504040204" pitchFamily="34" charset="0"/>
                <a:cs typeface="Tahoma" panose="020B0604030504040204" pitchFamily="34" charset="0"/>
              </a:rPr>
              <a:t>хэлтсийн </a:t>
            </a:r>
            <a:r>
              <a:rPr lang="mn-MN" sz="1600" dirty="0">
                <a:latin typeface="Tahoma" panose="020B0604030504040204" pitchFamily="34" charset="0"/>
                <a:ea typeface="Tahoma" panose="020B0604030504040204" pitchFamily="34" charset="0"/>
                <a:cs typeface="Tahoma" panose="020B0604030504040204" pitchFamily="34" charset="0"/>
              </a:rPr>
              <a:t>мэдээллээр нийгмийн даатгалын сангийн орлого 2018 оны эхний </a:t>
            </a:r>
            <a:r>
              <a:rPr lang="en-US" sz="1600" dirty="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7684.2</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 болж,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847.7</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12.4</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өсжээ.</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363971" y="4469368"/>
            <a:ext cx="9218427" cy="738664"/>
          </a:xfrm>
          <a:prstGeom prst="rect">
            <a:avLst/>
          </a:prstGeom>
        </p:spPr>
        <p:txBody>
          <a:bodyPr wrap="square">
            <a:spAutoFit/>
          </a:bodyPr>
          <a:lstStyle/>
          <a:p>
            <a:pPr algn="just"/>
            <a:r>
              <a:rPr lang="mn-MN" sz="1400" b="1" dirty="0" smtClean="0">
                <a:latin typeface="Tahoma" panose="020B0604030504040204" pitchFamily="34" charset="0"/>
                <a:ea typeface="Tahoma" panose="020B0604030504040204" pitchFamily="34" charset="0"/>
                <a:cs typeface="Tahoma" panose="020B0604030504040204" pitchFamily="34" charset="0"/>
              </a:rPr>
              <a:t>Нийгмийн даатгалын сангийн зарлага 2018 оны эхний </a:t>
            </a:r>
            <a:r>
              <a:rPr lang="en-US" sz="1400" b="1" dirty="0">
                <a:latin typeface="Tahoma" panose="020B0604030504040204" pitchFamily="34" charset="0"/>
                <a:ea typeface="Tahoma" panose="020B0604030504040204" pitchFamily="34" charset="0"/>
                <a:cs typeface="Tahoma" panose="020B0604030504040204" pitchFamily="34" charset="0"/>
              </a:rPr>
              <a:t>4</a:t>
            </a:r>
            <a:r>
              <a:rPr lang="mn-MN" sz="1400" b="1" dirty="0" smtClean="0">
                <a:latin typeface="Tahoma" panose="020B0604030504040204" pitchFamily="34" charset="0"/>
                <a:ea typeface="Tahoma" panose="020B0604030504040204" pitchFamily="34" charset="0"/>
                <a:cs typeface="Tahoma" panose="020B0604030504040204" pitchFamily="34" charset="0"/>
              </a:rPr>
              <a:t> сард өмнөх оны мөн үеэс </a:t>
            </a:r>
            <a:r>
              <a:rPr lang="en-US" sz="1400" b="1" dirty="0" smtClean="0">
                <a:latin typeface="Tahoma" panose="020B0604030504040204" pitchFamily="34" charset="0"/>
                <a:ea typeface="Tahoma" panose="020B0604030504040204" pitchFamily="34" charset="0"/>
                <a:cs typeface="Tahoma" panose="020B0604030504040204" pitchFamily="34" charset="0"/>
              </a:rPr>
              <a:t>1259.8</a:t>
            </a:r>
            <a:r>
              <a:rPr lang="mn-MN" sz="1400" b="1" dirty="0" smtClean="0">
                <a:latin typeface="Tahoma" panose="020B0604030504040204" pitchFamily="34" charset="0"/>
                <a:ea typeface="Tahoma" panose="020B0604030504040204" pitchFamily="34" charset="0"/>
                <a:cs typeface="Tahoma" panose="020B0604030504040204" pitchFamily="34" charset="0"/>
              </a:rPr>
              <a:t> сая төгрөгөөр нэмэгдэхэд</a:t>
            </a:r>
            <a:r>
              <a:rPr lang="en-US" sz="1400" b="1" dirty="0" smtClean="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тэтгэврийн даатгалын сангийн </a:t>
            </a:r>
            <a:r>
              <a:rPr lang="mn-MN" sz="1400" dirty="0" smtClean="0">
                <a:latin typeface="Tahoma" panose="020B0604030504040204" pitchFamily="34" charset="0"/>
                <a:ea typeface="Tahoma" panose="020B0604030504040204" pitchFamily="34" charset="0"/>
                <a:cs typeface="Tahoma" panose="020B0604030504040204" pitchFamily="34" charset="0"/>
              </a:rPr>
              <a:t>зарлага 158.8 (30.0%) сая төгрөгөөр </a:t>
            </a:r>
            <a:r>
              <a:rPr lang="mn-MN" sz="1400" dirty="0">
                <a:latin typeface="Tahoma" panose="020B0604030504040204" pitchFamily="34" charset="0"/>
                <a:ea typeface="Tahoma" panose="020B0604030504040204" pitchFamily="34" charset="0"/>
                <a:cs typeface="Tahoma" panose="020B0604030504040204" pitchFamily="34" charset="0"/>
              </a:rPr>
              <a:t>өссөн нь голлон нөлөөлөв</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363972" y="3352800"/>
            <a:ext cx="9294627" cy="584775"/>
          </a:xfrm>
          <a:prstGeom prst="rect">
            <a:avLst/>
          </a:prstGeom>
        </p:spPr>
        <p:txBody>
          <a:bodyPr wrap="square">
            <a:spAutoFit/>
          </a:bodyPr>
          <a:lstStyle/>
          <a:p>
            <a:pPr algn="just"/>
            <a:r>
              <a:rPr lang="mn-MN" sz="1600" dirty="0">
                <a:latin typeface="Tahoma" charset="0"/>
                <a:ea typeface="Calibri" charset="0"/>
              </a:rPr>
              <a:t>Харин </a:t>
            </a:r>
            <a:r>
              <a:rPr lang="mn-MN" sz="1600" dirty="0" smtClean="0">
                <a:latin typeface="Tahoma" charset="0"/>
                <a:ea typeface="Calibri" charset="0"/>
              </a:rPr>
              <a:t>нийгмийн </a:t>
            </a:r>
            <a:r>
              <a:rPr lang="mn-MN" sz="1600" dirty="0">
                <a:latin typeface="Tahoma" charset="0"/>
                <a:ea typeface="Calibri" charset="0"/>
              </a:rPr>
              <a:t>даатгалын сангийн зарлага </a:t>
            </a:r>
            <a:r>
              <a:rPr lang="en-US" sz="1600" dirty="0">
                <a:latin typeface="Tahoma" charset="0"/>
                <a:ea typeface="Calibri" charset="0"/>
              </a:rPr>
              <a:t> </a:t>
            </a:r>
            <a:r>
              <a:rPr lang="en-US" sz="1600" dirty="0" smtClean="0">
                <a:latin typeface="Tahoma" charset="0"/>
                <a:ea typeface="Calibri" charset="0"/>
              </a:rPr>
              <a:t>15282.2 </a:t>
            </a:r>
            <a:r>
              <a:rPr lang="mn-MN" sz="1600" dirty="0" smtClean="0">
                <a:latin typeface="Tahoma" charset="0"/>
                <a:ea typeface="Calibri" charset="0"/>
              </a:rPr>
              <a:t>сая </a:t>
            </a:r>
            <a:r>
              <a:rPr lang="mn-MN" sz="1600" dirty="0">
                <a:latin typeface="Tahoma" charset="0"/>
                <a:ea typeface="Calibri" charset="0"/>
              </a:rPr>
              <a:t>төгрөг болж, өмнөх оны мөн үеэс </a:t>
            </a:r>
            <a:r>
              <a:rPr lang="en-US" sz="1600" dirty="0" smtClean="0">
                <a:latin typeface="Tahoma" charset="0"/>
                <a:ea typeface="Calibri" charset="0"/>
              </a:rPr>
              <a:t>1917</a:t>
            </a:r>
            <a:r>
              <a:rPr lang="mn-MN" sz="1600" dirty="0" smtClean="0">
                <a:latin typeface="Tahoma" charset="0"/>
                <a:ea typeface="Calibri" charset="0"/>
              </a:rPr>
              <a:t> (</a:t>
            </a:r>
            <a:r>
              <a:rPr lang="en-US" sz="1600" dirty="0" smtClean="0">
                <a:latin typeface="Tahoma" charset="0"/>
                <a:ea typeface="Calibri" charset="0"/>
              </a:rPr>
              <a:t>14.3</a:t>
            </a:r>
            <a:r>
              <a:rPr lang="mn-MN" sz="1600" dirty="0" smtClean="0">
                <a:latin typeface="Tahoma" charset="0"/>
                <a:ea typeface="Calibri" charset="0"/>
              </a:rPr>
              <a:t>%) сая </a:t>
            </a:r>
            <a:r>
              <a:rPr lang="mn-MN" sz="1600" dirty="0">
                <a:latin typeface="Tahoma" charset="0"/>
                <a:ea typeface="Calibri" charset="0"/>
              </a:rPr>
              <a:t>төгрөгөөр өсжээ</a:t>
            </a:r>
            <a:r>
              <a:rPr lang="mn-MN" sz="1600" dirty="0" smtClean="0">
                <a:latin typeface="Tahoma" charset="0"/>
                <a:ea typeface="Calibri" charset="0"/>
              </a:rPr>
              <a:t>.</a:t>
            </a:r>
            <a:endParaRPr lang="en-US" sz="1600" dirty="0">
              <a:latin typeface="Tahoma" charset="0"/>
              <a:ea typeface="Calibri" charset="0"/>
            </a:endParaRPr>
          </a:p>
        </p:txBody>
      </p:sp>
      <p:sp>
        <p:nvSpPr>
          <p:cNvPr id="16" name="Rectangle 15"/>
          <p:cNvSpPr/>
          <p:nvPr/>
        </p:nvSpPr>
        <p:spPr>
          <a:xfrm>
            <a:off x="1143000" y="325846"/>
            <a:ext cx="6629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433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800" y="381001"/>
            <a:ext cx="10591800" cy="6476999"/>
          </a:xfrm>
          <a:prstGeom prst="rect">
            <a:avLst/>
          </a:prstGeom>
        </p:spPr>
      </p:pic>
      <p:sp>
        <p:nvSpPr>
          <p:cNvPr id="28" name="Rectangle 27"/>
          <p:cNvSpPr/>
          <p:nvPr/>
        </p:nvSpPr>
        <p:spPr>
          <a:xfrm>
            <a:off x="2667000" y="762000"/>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Аймгийн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хэмжээнд 2018 оны эхний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813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эх амаржиж,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818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хүүхэд төрүүлсэн нь өмнөх оны мөн үеэс амаржсан эх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аар,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59</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нэмэгдсэн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743200" y="1981200"/>
            <a:ext cx="8486537"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a:t>
            </a:r>
            <a:r>
              <a:rPr lang="mn-MN" sz="1600" dirty="0" smtClean="0">
                <a:latin typeface="Tahoma" panose="020B0604030504040204" pitchFamily="34" charset="0"/>
                <a:ea typeface="Tahoma" panose="020B0604030504040204" pitchFamily="34" charset="0"/>
                <a:cs typeface="Tahoma" panose="020B0604030504040204" pitchFamily="34" charset="0"/>
              </a:rPr>
              <a:t>ялхасын </a:t>
            </a:r>
            <a:r>
              <a:rPr lang="mn-MN" sz="1600" dirty="0">
                <a:latin typeface="Tahoma" panose="020B0604030504040204" pitchFamily="34" charset="0"/>
                <a:ea typeface="Tahoma" panose="020B0604030504040204" pitchFamily="34" charset="0"/>
                <a:cs typeface="Tahoma" panose="020B0604030504040204" pitchFamily="34" charset="0"/>
              </a:rPr>
              <a:t>эндэгдэл 2018 оны эхний </a:t>
            </a:r>
            <a:r>
              <a:rPr lang="en-US" sz="1600" dirty="0">
                <a:latin typeface="Tahoma" panose="020B0604030504040204" pitchFamily="34" charset="0"/>
                <a:ea typeface="Tahoma" panose="020B0604030504040204" pitchFamily="34" charset="0"/>
                <a:cs typeface="Tahoma" panose="020B0604030504040204" pitchFamily="34" charset="0"/>
              </a:rPr>
              <a:t>5</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2</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1</a:t>
            </a:r>
            <a:r>
              <a:rPr lang="mn-MN" sz="1600" dirty="0" smtClean="0">
                <a:latin typeface="Tahoma" panose="020B0604030504040204" pitchFamily="34" charset="0"/>
                <a:ea typeface="Tahoma" panose="020B0604030504040204" pitchFamily="34" charset="0"/>
                <a:cs typeface="Tahoma" panose="020B0604030504040204" pitchFamily="34" charset="0"/>
              </a:rPr>
              <a:t>1 хүүхдээр буурч, </a:t>
            </a:r>
            <a:r>
              <a:rPr lang="mn-MN" sz="1600" dirty="0">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latin typeface="Tahoma" panose="020B0604030504040204" pitchFamily="34" charset="0"/>
                <a:ea typeface="Tahoma" panose="020B0604030504040204" pitchFamily="34" charset="0"/>
                <a:cs typeface="Tahoma" panose="020B0604030504040204" pitchFamily="34" charset="0"/>
              </a:rPr>
              <a:t>1 болж </a:t>
            </a:r>
            <a:r>
              <a:rPr lang="mn-MN" sz="1600" dirty="0">
                <a:latin typeface="Tahoma" panose="020B0604030504040204" pitchFamily="34" charset="0"/>
                <a:ea typeface="Tahoma" panose="020B0604030504040204" pitchFamily="34" charset="0"/>
                <a:cs typeface="Tahoma" panose="020B0604030504040204" pitchFamily="34" charset="0"/>
              </a:rPr>
              <a:t>өмнөх оны мөн </a:t>
            </a:r>
            <a:r>
              <a:rPr lang="mn-MN" sz="1600" dirty="0" smtClean="0">
                <a:latin typeface="Tahoma" panose="020B0604030504040204" pitchFamily="34" charset="0"/>
                <a:ea typeface="Tahoma" panose="020B0604030504040204" pitchFamily="34" charset="0"/>
                <a:cs typeface="Tahoma" panose="020B0604030504040204" pitchFamily="34" charset="0"/>
              </a:rPr>
              <a:t>үетэй адил </a:t>
            </a:r>
            <a:r>
              <a:rPr lang="mn-MN" sz="1600" dirty="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2667000" y="3231001"/>
            <a:ext cx="8943736" cy="830997"/>
          </a:xfrm>
          <a:prstGeom prst="rect">
            <a:avLst/>
          </a:prstGeom>
        </p:spPr>
        <p:txBody>
          <a:bodyPr wrap="square">
            <a:spAutoFit/>
          </a:bodyPr>
          <a:lstStyle/>
          <a:p>
            <a:r>
              <a:rPr lang="en-US" sz="1600" dirty="0" err="1">
                <a:latin typeface="Arial" panose="020B0604020202020204" pitchFamily="34" charset="0"/>
                <a:cs typeface="Arial" panose="020B0604020202020204" pitchFamily="34" charset="0"/>
              </a:rPr>
              <a:t>Хүн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амын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цэвэр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өсөлт</a:t>
            </a:r>
            <a:r>
              <a:rPr lang="en-US" sz="1600" dirty="0">
                <a:latin typeface="Arial" panose="020B0604020202020204" pitchFamily="34" charset="0"/>
                <a:cs typeface="Arial" panose="020B0604020202020204" pitchFamily="34" charset="0"/>
              </a:rPr>
              <a:t> 637 </a:t>
            </a:r>
            <a:r>
              <a:rPr lang="en-US" sz="1600" dirty="0" err="1">
                <a:latin typeface="Arial" panose="020B0604020202020204" pitchFamily="34" charset="0"/>
                <a:cs typeface="Arial" panose="020B0604020202020204" pitchFamily="34" charset="0"/>
              </a:rPr>
              <a:t>болж</a:t>
            </a:r>
            <a:r>
              <a:rPr lang="en-US" sz="1600" dirty="0">
                <a:latin typeface="Arial" panose="020B0604020202020204" pitchFamily="34" charset="0"/>
                <a:cs typeface="Arial" panose="020B0604020202020204" pitchFamily="34" charset="0"/>
              </a:rPr>
              <a:t> 2017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үеийнхээс</a:t>
            </a:r>
            <a:r>
              <a:rPr lang="en-US" sz="1600" dirty="0">
                <a:latin typeface="Arial" panose="020B0604020202020204" pitchFamily="34" charset="0"/>
                <a:cs typeface="Arial" panose="020B0604020202020204" pitchFamily="34" charset="0"/>
              </a:rPr>
              <a:t> 5.8 </a:t>
            </a:r>
            <a:r>
              <a:rPr lang="en-US" sz="1600" dirty="0" err="1">
                <a:latin typeface="Arial" panose="020B0604020202020204" pitchFamily="34" charset="0"/>
                <a:cs typeface="Arial" panose="020B0604020202020204" pitchFamily="34" charset="0"/>
              </a:rPr>
              <a:t>хувиар</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буюу </a:t>
            </a:r>
            <a:r>
              <a:rPr lang="en-US" sz="1600" dirty="0">
                <a:latin typeface="Arial" panose="020B0604020202020204" pitchFamily="34" charset="0"/>
                <a:cs typeface="Arial" panose="020B0604020202020204" pitchFamily="34" charset="0"/>
              </a:rPr>
              <a:t>37</a:t>
            </a:r>
            <a:r>
              <a:rPr lang="mn-MN" sz="1600" dirty="0">
                <a:latin typeface="Arial" panose="020B0604020202020204" pitchFamily="34" charset="0"/>
                <a:cs typeface="Arial" panose="020B0604020202020204" pitchFamily="34" charset="0"/>
              </a:rPr>
              <a:t>-аар өслөө. </a:t>
            </a:r>
            <a:r>
              <a:rPr lang="en-US" sz="1600" dirty="0">
                <a:latin typeface="Arial" panose="020B0604020202020204" pitchFamily="34" charset="0"/>
                <a:cs typeface="Arial" panose="020B0604020202020204" pitchFamily="34" charset="0"/>
              </a:rPr>
              <a:t>1000 </a:t>
            </a:r>
            <a:r>
              <a:rPr lang="en-US" sz="1600" dirty="0" err="1">
                <a:latin typeface="Arial" panose="020B0604020202020204" pitchFamily="34" charset="0"/>
                <a:cs typeface="Arial" panose="020B0604020202020204" pitchFamily="34" charset="0"/>
              </a:rPr>
              <a:t>хүнд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ногдох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төрөлт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10.4, </a:t>
            </a:r>
            <a:r>
              <a:rPr lang="en-US" sz="1600" dirty="0" err="1">
                <a:latin typeface="Arial" panose="020B0604020202020204" pitchFamily="34" charset="0"/>
                <a:cs typeface="Arial" panose="020B0604020202020204" pitchFamily="34" charset="0"/>
              </a:rPr>
              <a:t>нас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баралт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байгаа</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нь</a:t>
            </a:r>
            <a:r>
              <a:rPr lang="en-US" sz="1600" dirty="0">
                <a:latin typeface="Arial" panose="020B0604020202020204" pitchFamily="34" charset="0"/>
                <a:cs typeface="Arial" panose="020B0604020202020204" pitchFamily="34" charset="0"/>
              </a:rPr>
              <a:t> ө</a:t>
            </a:r>
            <a:r>
              <a:rPr lang="mn-MN" sz="1600" dirty="0">
                <a:latin typeface="Arial" panose="020B0604020202020204" pitchFamily="34" charset="0"/>
                <a:cs typeface="Arial" panose="020B0604020202020204" pitchFamily="34" charset="0"/>
              </a:rPr>
              <a:t>мнөх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үетэй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харьцуулахад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төрөлт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0.56 пунктээр,  </a:t>
            </a:r>
            <a:r>
              <a:rPr lang="en-US" sz="1600" dirty="0" err="1">
                <a:latin typeface="Arial" panose="020B0604020202020204" pitchFamily="34" charset="0"/>
                <a:cs typeface="Arial" panose="020B0604020202020204" pitchFamily="34" charset="0"/>
              </a:rPr>
              <a:t>нас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баралт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 0.24 пунктээр тус тус өссөн байна.</a:t>
            </a:r>
            <a:endParaRPr lang="en-US" sz="1600" dirty="0">
              <a:latin typeface="Arial" panose="020B0604020202020204" pitchFamily="34" charset="0"/>
              <a:cs typeface="Arial" panose="020B0604020202020204" pitchFamily="34" charset="0"/>
            </a:endParaRPr>
          </a:p>
        </p:txBody>
      </p:sp>
      <p:sp>
        <p:nvSpPr>
          <p:cNvPr id="31" name="Rectangle 30"/>
          <p:cNvSpPr/>
          <p:nvPr/>
        </p:nvSpPr>
        <p:spPr>
          <a:xfrm>
            <a:off x="2819400" y="5715000"/>
            <a:ext cx="8534400" cy="584775"/>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Халдварт өвчин буурахад салхинцэцэг өвчнөөр өвчлөгчид </a:t>
            </a:r>
            <a:r>
              <a:rPr lang="mn-MN" sz="1600" dirty="0">
                <a:latin typeface="Tahoma" panose="020B0604030504040204" pitchFamily="34" charset="0"/>
                <a:ea typeface="Tahoma" panose="020B0604030504040204" pitchFamily="34" charset="0"/>
                <a:cs typeface="Tahoma" panose="020B0604030504040204" pitchFamily="34" charset="0"/>
              </a:rPr>
              <a:t>372 </a:t>
            </a:r>
            <a:r>
              <a:rPr lang="mn-MN" sz="1600" dirty="0" smtClean="0">
                <a:latin typeface="Tahoma" panose="020B0604030504040204" pitchFamily="34" charset="0"/>
                <a:ea typeface="Tahoma" panose="020B0604030504040204" pitchFamily="34" charset="0"/>
                <a:cs typeface="Tahoma" panose="020B0604030504040204" pitchFamily="34" charset="0"/>
              </a:rPr>
              <a:t>(80%)-аар, энтервирус өвчнөөр өвчлөгчид 172 (70.2%)-аар</a:t>
            </a:r>
            <a:r>
              <a:rPr lang="mn-MN"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 буурсан </a:t>
            </a:r>
            <a:r>
              <a:rPr lang="mn-MN" sz="1600" dirty="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43200" y="4572000"/>
            <a:ext cx="8638937" cy="584775"/>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Халдварт </a:t>
            </a:r>
            <a:r>
              <a:rPr lang="mn-MN" sz="1600" dirty="0">
                <a:latin typeface="Tahoma" panose="020B0604030504040204" pitchFamily="34" charset="0"/>
                <a:ea typeface="Tahoma" panose="020B0604030504040204" pitchFamily="34" charset="0"/>
                <a:cs typeface="Tahoma" panose="020B0604030504040204" pitchFamily="34" charset="0"/>
              </a:rPr>
              <a:t>өвчнөөр өвчлөгчид 2018 оны эхний </a:t>
            </a:r>
            <a:r>
              <a:rPr lang="mn-MN" sz="1600" dirty="0" smtClean="0">
                <a:latin typeface="Tahoma" panose="020B0604030504040204" pitchFamily="34" charset="0"/>
                <a:ea typeface="Tahoma" panose="020B0604030504040204" pitchFamily="34" charset="0"/>
                <a:cs typeface="Tahoma" panose="020B0604030504040204" pitchFamily="34" charset="0"/>
              </a:rPr>
              <a:t>5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1028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441 (42.8%)-</a:t>
            </a:r>
            <a:r>
              <a:rPr lang="mn-MN" sz="1600" dirty="0">
                <a:latin typeface="Tahoma" panose="020B0604030504040204" pitchFamily="34" charset="0"/>
                <a:ea typeface="Tahoma" panose="020B0604030504040204" pitchFamily="34" charset="0"/>
                <a:cs typeface="Tahoma" panose="020B0604030504040204" pitchFamily="34" charset="0"/>
              </a:rPr>
              <a:t>аар </a:t>
            </a:r>
            <a:r>
              <a:rPr lang="mn-MN" sz="1600" dirty="0" smtClean="0">
                <a:latin typeface="Tahoma" panose="020B0604030504040204" pitchFamily="34" charset="0"/>
                <a:ea typeface="Tahoma" panose="020B0604030504040204" pitchFamily="34" charset="0"/>
                <a:cs typeface="Tahoma" panose="020B0604030504040204" pitchFamily="34" charset="0"/>
              </a:rPr>
              <a:t>буур</a:t>
            </a:r>
            <a:r>
              <a:rPr lang="mn-MN" sz="1600" dirty="0">
                <a:latin typeface="Tahoma" panose="020B0604030504040204" pitchFamily="34" charset="0"/>
                <a:ea typeface="Tahoma" panose="020B0604030504040204" pitchFamily="34" charset="0"/>
                <a:cs typeface="Tahoma" panose="020B0604030504040204" pitchFamily="34" charset="0"/>
              </a:rPr>
              <a:t>сан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6" name="Picture 35"/>
          <p:cNvPicPr>
            <a:picLocks noChangeAspect="1"/>
          </p:cNvPicPr>
          <p:nvPr/>
        </p:nvPicPr>
        <p:blipFill>
          <a:blip r:embed="rId4" cstate="print"/>
          <a:stretch>
            <a:fillRect/>
          </a:stretch>
        </p:blipFill>
        <p:spPr>
          <a:xfrm>
            <a:off x="914399" y="1905001"/>
            <a:ext cx="1313101" cy="83820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pic>
        <p:nvPicPr>
          <p:cNvPr id="38" name="Picture 37"/>
          <p:cNvPicPr>
            <a:picLocks noChangeAspect="1"/>
          </p:cNvPicPr>
          <p:nvPr/>
        </p:nvPicPr>
        <p:blipFill>
          <a:blip r:embed="rId3" cstate="print"/>
          <a:stretch>
            <a:fillRect/>
          </a:stretch>
        </p:blipFill>
        <p:spPr>
          <a:xfrm>
            <a:off x="1066799" y="5913995"/>
            <a:ext cx="1108829" cy="867805"/>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355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815882"/>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Аймгийн хэмжээнд </a:t>
            </a:r>
            <a:r>
              <a:rPr lang="mn-MN" sz="1600" dirty="0">
                <a:latin typeface="Tahoma" panose="020B0604030504040204" pitchFamily="34" charset="0"/>
                <a:ea typeface="Tahoma" panose="020B0604030504040204" pitchFamily="34" charset="0"/>
                <a:cs typeface="Tahoma" panose="020B0604030504040204" pitchFamily="34" charset="0"/>
              </a:rPr>
              <a:t>2018 оны эхний </a:t>
            </a:r>
            <a:r>
              <a:rPr lang="en-US" sz="1600" dirty="0" smtClean="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2</a:t>
            </a:r>
            <a:r>
              <a:rPr lang="en-US" sz="1600" dirty="0" smtClean="0">
                <a:latin typeface="Tahoma" panose="020B0604030504040204" pitchFamily="34" charset="0"/>
                <a:ea typeface="Tahoma" panose="020B0604030504040204" pitchFamily="34" charset="0"/>
                <a:cs typeface="Tahoma" panose="020B0604030504040204" pitchFamily="34" charset="0"/>
              </a:rPr>
              <a:t>61</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гэмт хэрэг бүртгэгдсэн нь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69</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5</a:t>
            </a:r>
            <a:r>
              <a:rPr lang="en-US" sz="1600" dirty="0" smtClean="0">
                <a:latin typeface="Tahoma" panose="020B0604030504040204" pitchFamily="34" charset="0"/>
                <a:ea typeface="Tahoma" panose="020B0604030504040204" pitchFamily="34" charset="0"/>
                <a:cs typeface="Tahoma" panose="020B0604030504040204" pitchFamily="34" charset="0"/>
              </a:rPr>
              <a:t>1</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7</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ээр </a:t>
            </a:r>
            <a:r>
              <a:rPr lang="mn-MN" sz="1600" dirty="0" smtClean="0">
                <a:latin typeface="Tahoma" panose="020B0604030504040204" pitchFamily="34" charset="0"/>
                <a:ea typeface="Tahoma" panose="020B0604030504040204" pitchFamily="34" charset="0"/>
                <a:cs typeface="Tahoma" panose="020B0604030504040204" pitchFamily="34" charset="0"/>
              </a:rPr>
              <a:t>өссөн байна.</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600"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r>
              <a:rPr lang="mn-MN" sz="1600" dirty="0">
                <a:latin typeface="Tahoma" panose="020B0604030504040204" pitchFamily="34" charset="0"/>
                <a:ea typeface="Tahoma" panose="020B0604030504040204" pitchFamily="34" charset="0"/>
                <a:cs typeface="Tahoma" panose="020B0604030504040204" pitchFamily="34" charset="0"/>
              </a:rPr>
              <a:t>Өмнөх оны мөн үеэс нийт гэмт хэрэг өсөхөд хулгайн гэмт </a:t>
            </a:r>
            <a:r>
              <a:rPr lang="mn-MN" sz="1600" dirty="0" smtClean="0">
                <a:latin typeface="Tahoma" panose="020B0604030504040204" pitchFamily="34" charset="0"/>
                <a:ea typeface="Tahoma" panose="020B0604030504040204" pitchFamily="34" charset="0"/>
                <a:cs typeface="Tahoma" panose="020B0604030504040204" pitchFamily="34" charset="0"/>
              </a:rPr>
              <a:t>хэрэг </a:t>
            </a:r>
            <a:r>
              <a:rPr lang="en-US" sz="1600" dirty="0" smtClean="0">
                <a:latin typeface="Tahoma" panose="020B0604030504040204" pitchFamily="34" charset="0"/>
                <a:ea typeface="Tahoma" panose="020B0604030504040204" pitchFamily="34" charset="0"/>
                <a:cs typeface="Tahoma" panose="020B0604030504040204" pitchFamily="34" charset="0"/>
              </a:rPr>
              <a:t>50</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19</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1</a:t>
            </a:r>
            <a:r>
              <a:rPr lang="mn-MN" sz="1600" dirty="0" smtClean="0">
                <a:latin typeface="Tahoma" panose="020B0604030504040204" pitchFamily="34" charset="0"/>
                <a:ea typeface="Tahoma" panose="020B0604030504040204" pitchFamily="34" charset="0"/>
                <a:cs typeface="Tahoma" panose="020B0604030504040204" pitchFamily="34" charset="0"/>
              </a:rPr>
              <a:t>%), бусдын бие махбодид гэмтэл учруулах гэмт хэрэг 66 (25.</a:t>
            </a:r>
            <a:r>
              <a:rPr lang="en-US" sz="1600" dirty="0" smtClean="0">
                <a:latin typeface="Tahoma" panose="020B0604030504040204" pitchFamily="34" charset="0"/>
                <a:ea typeface="Tahoma" panose="020B0604030504040204" pitchFamily="34" charset="0"/>
                <a:cs typeface="Tahoma" panose="020B0604030504040204" pitchFamily="34" charset="0"/>
              </a:rPr>
              <a:t>2</a:t>
            </a:r>
            <a:r>
              <a:rPr lang="mn-MN" sz="1600" dirty="0" smtClean="0">
                <a:latin typeface="Tahoma" panose="020B0604030504040204" pitchFamily="34" charset="0"/>
                <a:ea typeface="Tahoma" panose="020B0604030504040204" pitchFamily="34" charset="0"/>
                <a:cs typeface="Tahoma" panose="020B0604030504040204" pitchFamily="34" charset="0"/>
              </a:rPr>
              <a:t>%), тээврийн хэрэгсэл хөдөлгөөний аюулгүй байдлын журмын эсрэг гэмт хэрэг 16 (6.1%), хөрөнгө </a:t>
            </a:r>
            <a:r>
              <a:rPr lang="mn-MN" sz="1600" dirty="0">
                <a:latin typeface="Tahoma" panose="020B0604030504040204" pitchFamily="34" charset="0"/>
                <a:ea typeface="Tahoma" panose="020B0604030504040204" pitchFamily="34" charset="0"/>
                <a:cs typeface="Tahoma" panose="020B0604030504040204" pitchFamily="34" charset="0"/>
              </a:rPr>
              <a:t>завших гэмт хэрэг </a:t>
            </a:r>
            <a:r>
              <a:rPr lang="mn-MN" sz="1600" dirty="0" smtClean="0">
                <a:latin typeface="Tahoma" panose="020B0604030504040204" pitchFamily="34" charset="0"/>
                <a:ea typeface="Tahoma" panose="020B0604030504040204" pitchFamily="34" charset="0"/>
                <a:cs typeface="Tahoma" panose="020B0604030504040204" pitchFamily="34" charset="0"/>
              </a:rPr>
              <a:t>4 (1.5%),-өөр </a:t>
            </a:r>
            <a:r>
              <a:rPr lang="mn-MN" sz="1600" dirty="0">
                <a:latin typeface="Tahoma" panose="020B0604030504040204" pitchFamily="34" charset="0"/>
                <a:ea typeface="Tahoma" panose="020B0604030504040204" pitchFamily="34" charset="0"/>
                <a:cs typeface="Tahoma" panose="020B0604030504040204" pitchFamily="34" charset="0"/>
              </a:rPr>
              <a:t>өссөн нь голлон нөлөөлөв. </a:t>
            </a:r>
          </a:p>
        </p:txBody>
      </p:sp>
      <p:sp>
        <p:nvSpPr>
          <p:cNvPr id="12" name="Rectangle 11"/>
          <p:cNvSpPr/>
          <p:nvPr/>
        </p:nvSpPr>
        <p:spPr>
          <a:xfrm>
            <a:off x="3276600" y="3258934"/>
            <a:ext cx="8534400" cy="1077218"/>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Гэмт хэргийн улмаас учирсан хохирол 2018 оны эхний </a:t>
            </a:r>
            <a:r>
              <a:rPr lang="mn-MN" sz="1600" dirty="0" smtClean="0">
                <a:latin typeface="Tahoma" panose="020B0604030504040204" pitchFamily="34" charset="0"/>
                <a:ea typeface="Tahoma" panose="020B0604030504040204" pitchFamily="34" charset="0"/>
                <a:cs typeface="Tahoma" panose="020B0604030504040204" pitchFamily="34" charset="0"/>
              </a:rPr>
              <a:t>4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1153.3 сая төгрөг</a:t>
            </a:r>
            <a:r>
              <a:rPr lang="mn-MN" sz="1600" dirty="0">
                <a:latin typeface="Tahoma" panose="020B0604030504040204" pitchFamily="34" charset="0"/>
                <a:ea typeface="Tahoma" panose="020B0604030504040204" pitchFamily="34" charset="0"/>
                <a:cs typeface="Tahoma" panose="020B0604030504040204" pitchFamily="34" charset="0"/>
              </a:rPr>
              <a:t>, нөхөн төлүүлсэн хохирлын хэмжээ </a:t>
            </a:r>
            <a:r>
              <a:rPr lang="mn-MN" sz="1600" dirty="0" smtClean="0">
                <a:latin typeface="Tahoma" panose="020B0604030504040204" pitchFamily="34" charset="0"/>
                <a:ea typeface="Tahoma" panose="020B0604030504040204" pitchFamily="34" charset="0"/>
                <a:cs typeface="Tahoma" panose="020B0604030504040204" pitchFamily="34" charset="0"/>
              </a:rPr>
              <a:t>143.2 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учирсан хохирол </a:t>
            </a:r>
            <a:r>
              <a:rPr lang="mn-MN" sz="1600" dirty="0" smtClean="0">
                <a:latin typeface="Tahoma" panose="020B0604030504040204" pitchFamily="34" charset="0"/>
                <a:ea typeface="Tahoma" panose="020B0604030504040204" pitchFamily="34" charset="0"/>
                <a:cs typeface="Tahoma" panose="020B0604030504040204" pitchFamily="34" charset="0"/>
              </a:rPr>
              <a:t>826.0 (41.7%) 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нөхөн төлүүлсэн хохирол </a:t>
            </a:r>
            <a:r>
              <a:rPr lang="mn-MN" sz="1600" dirty="0" smtClean="0">
                <a:latin typeface="Tahoma" panose="020B0604030504040204" pitchFamily="34" charset="0"/>
                <a:ea typeface="Tahoma" panose="020B0604030504040204" pitchFamily="34" charset="0"/>
                <a:cs typeface="Tahoma" panose="020B0604030504040204" pitchFamily="34" charset="0"/>
              </a:rPr>
              <a:t>50.0 (25.9%) 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тус </a:t>
            </a:r>
            <a:r>
              <a:rPr lang="mn-MN" sz="1600" dirty="0" smtClean="0">
                <a:latin typeface="Tahoma" panose="020B0604030504040204" pitchFamily="34" charset="0"/>
                <a:ea typeface="Tahoma" panose="020B0604030504040204" pitchFamily="34" charset="0"/>
                <a:cs typeface="Tahoma" panose="020B0604030504040204" pitchFamily="34" charset="0"/>
              </a:rPr>
              <a:t>тус буурсан </a:t>
            </a:r>
            <a:r>
              <a:rPr lang="mn-MN" sz="1600" dirty="0">
                <a:latin typeface="Tahoma" panose="020B0604030504040204" pitchFamily="34" charset="0"/>
                <a:ea typeface="Tahoma" panose="020B0604030504040204" pitchFamily="34" charset="0"/>
                <a:cs typeface="Tahoma" panose="020B0604030504040204" pitchFamily="34" charset="0"/>
              </a:rPr>
              <a:t>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3352800" y="5486400"/>
            <a:ext cx="8534400"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Гэмт хэргийн улмаас 19 хүн нас барж, 55 хүн гэмтсэн нь өмнөх оны мөн үетэй харьцуулахад нас барсан хүн 14 буюу 3.8 дахин өсч, гэмтсэн хүний тоо 29 буюу 34.5 хувиар буурсан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276600" y="4495800"/>
            <a:ext cx="8534400" cy="830997"/>
          </a:xfrm>
          <a:prstGeom prst="rect">
            <a:avLst/>
          </a:prstGeom>
        </p:spPr>
        <p:txBody>
          <a:bodyPr wrap="square">
            <a:spAutoFit/>
          </a:bodyPr>
          <a:lstStyle/>
          <a:p>
            <a:pPr algn="just"/>
            <a:r>
              <a:rPr lang="mn-MN"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Нийт</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гарсан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гэмт</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хэргийн</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44 хэргийг 53  </a:t>
            </a:r>
            <a:r>
              <a:rPr lang="en-US" sz="1600" dirty="0" err="1" smtClean="0">
                <a:latin typeface="Tahoma" pitchFamily="34" charset="0"/>
                <a:ea typeface="Tahoma" pitchFamily="34" charset="0"/>
                <a:cs typeface="Tahoma" pitchFamily="34" charset="0"/>
              </a:rPr>
              <a:t>хүн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согтуугаар</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үйлдсэн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байна</a:t>
            </a:r>
            <a:r>
              <a:rPr lang="mn-MN" sz="1600" dirty="0" smtClean="0">
                <a:latin typeface="Tahoma" pitchFamily="34" charset="0"/>
                <a:ea typeface="Tahoma" pitchFamily="34" charset="0"/>
                <a:cs typeface="Tahoma" pitchFamily="34" charset="0"/>
              </a:rPr>
              <a:t>.</a:t>
            </a:r>
            <a:r>
              <a:rPr lang="mn-MN" sz="1600" dirty="0" smtClean="0"/>
              <a:t> </a:t>
            </a:r>
            <a:r>
              <a:rPr lang="mn-MN" sz="1600" dirty="0" smtClean="0">
                <a:latin typeface="Tahoma" pitchFamily="34" charset="0"/>
                <a:ea typeface="Tahoma" pitchFamily="34" charset="0"/>
                <a:cs typeface="Tahoma" pitchFamily="34" charset="0"/>
              </a:rPr>
              <a:t>Гэмт хэргийн илрүүлэлтийн хувь аймгийн хэмжээнд 32.7 хувь байгаа нь өмнөх оны мөн үетэй харьцуулахад 40</a:t>
            </a:r>
            <a:r>
              <a:rPr lang="en-US" sz="1600" dirty="0" smtClean="0">
                <a:latin typeface="Tahoma" pitchFamily="34" charset="0"/>
                <a:ea typeface="Tahoma" pitchFamily="34" charset="0"/>
                <a:cs typeface="Tahoma" pitchFamily="34" charset="0"/>
              </a:rPr>
              <a:t>.</a:t>
            </a:r>
            <a:r>
              <a:rPr lang="mn-MN" sz="1600" dirty="0" smtClean="0">
                <a:latin typeface="Tahoma" pitchFamily="34" charset="0"/>
                <a:ea typeface="Tahoma" pitchFamily="34" charset="0"/>
                <a:cs typeface="Tahoma" pitchFamily="34" charset="0"/>
              </a:rPr>
              <a:t>6 пунктээр буурсан байна. </a:t>
            </a:r>
            <a:endParaRPr lang="en-US" sz="1600" dirty="0" smtClean="0">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
        <p:nvSpPr>
          <p:cNvPr id="11" name="Rectangle 10"/>
          <p:cNvSpPr/>
          <p:nvPr/>
        </p:nvSpPr>
        <p:spPr>
          <a:xfrm>
            <a:off x="1143000" y="325846"/>
            <a:ext cx="6629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112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341893"/>
            <a:ext cx="9677400" cy="461665"/>
          </a:xfrm>
          <a:prstGeom prst="rect">
            <a:avLst/>
          </a:prstGeom>
        </p:spPr>
        <p:txBody>
          <a:bodyPr wrap="square">
            <a:spAutoFit/>
          </a:bodyPr>
          <a:lstStyle/>
          <a:p>
            <a:r>
              <a:rPr lang="mn-MN" sz="2400" b="1" cap="all" dirty="0" smtClean="0">
                <a:solidFill>
                  <a:srgbClr val="002060"/>
                </a:solidFill>
                <a:latin typeface="Tahoma" charset="0"/>
              </a:rPr>
              <a:t>АЙМГИЙН ТӨСӨВ САНХҮҮ</a:t>
            </a:r>
            <a:endParaRPr lang="en-US" sz="2400"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09800"/>
            <a:ext cx="3657600" cy="1905000"/>
          </a:xfrm>
          <a:prstGeom prst="rect">
            <a:avLst/>
          </a:prstGeom>
        </p:spPr>
      </p:pic>
      <p:sp>
        <p:nvSpPr>
          <p:cNvPr id="11" name="Rectangle 10"/>
          <p:cNvSpPr/>
          <p:nvPr/>
        </p:nvSpPr>
        <p:spPr>
          <a:xfrm>
            <a:off x="1190624" y="970832"/>
            <a:ext cx="10620376" cy="830997"/>
          </a:xfrm>
          <a:prstGeom prst="rect">
            <a:avLst/>
          </a:prstGeom>
        </p:spPr>
        <p:txBody>
          <a:bodyPr wrap="square">
            <a:spAutoFit/>
          </a:bodyPr>
          <a:lstStyle/>
          <a:p>
            <a:pPr algn="just"/>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Аймгийн </a:t>
            </a:r>
            <a:r>
              <a:rPr lang="mn-MN" sz="1600" dirty="0">
                <a:latin typeface="Tahoma" panose="020B0604030504040204" pitchFamily="34" charset="0"/>
                <a:ea typeface="Tahoma" panose="020B0604030504040204" pitchFamily="34" charset="0"/>
                <a:cs typeface="Tahoma" panose="020B0604030504040204" pitchFamily="34" charset="0"/>
              </a:rPr>
              <a:t>нэгдсэн төсвийн </a:t>
            </a:r>
            <a:r>
              <a:rPr lang="mn-MN" sz="1600" dirty="0" smtClean="0">
                <a:latin typeface="Tahoma" panose="020B0604030504040204" pitchFamily="34" charset="0"/>
                <a:ea typeface="Tahoma" panose="020B0604030504040204" pitchFamily="34" charset="0"/>
                <a:cs typeface="Tahoma" panose="020B0604030504040204" pitchFamily="34" charset="0"/>
              </a:rPr>
              <a:t>орлого</a:t>
            </a:r>
            <a:r>
              <a:rPr lang="mn-MN" sz="1600" dirty="0">
                <a:latin typeface="Tahoma" panose="020B0604030504040204" pitchFamily="34" charset="0"/>
                <a:ea typeface="Tahoma" panose="020B0604030504040204" pitchFamily="34" charset="0"/>
                <a:cs typeface="Tahoma" panose="020B0604030504040204" pitchFamily="34" charset="0"/>
              </a:rPr>
              <a:t>, тусламжийн нийт хэмжээ 2018 оны эхний </a:t>
            </a:r>
            <a:r>
              <a:rPr lang="en-US" sz="1600" dirty="0">
                <a:latin typeface="Tahoma" panose="020B0604030504040204" pitchFamily="34" charset="0"/>
                <a:ea typeface="Tahoma" panose="020B0604030504040204" pitchFamily="34" charset="0"/>
                <a:cs typeface="Tahoma" panose="020B0604030504040204" pitchFamily="34" charset="0"/>
              </a:rPr>
              <a:t>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20721.6</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 </a:t>
            </a:r>
            <a:r>
              <a:rPr lang="mn-MN" sz="1600" dirty="0" smtClean="0">
                <a:latin typeface="Tahoma" panose="020B0604030504040204" pitchFamily="34" charset="0"/>
                <a:ea typeface="Tahoma" panose="020B0604030504040204" pitchFamily="34" charset="0"/>
                <a:cs typeface="Tahoma" panose="020B0604030504040204" pitchFamily="34" charset="0"/>
              </a:rPr>
              <a:t>зарлага </a:t>
            </a:r>
            <a:r>
              <a:rPr lang="en-US" sz="1600" dirty="0" smtClean="0">
                <a:latin typeface="Tahoma" panose="020B0604030504040204" pitchFamily="34" charset="0"/>
                <a:ea typeface="Tahoma" panose="020B0604030504040204" pitchFamily="34" charset="0"/>
                <a:cs typeface="Tahoma" panose="020B0604030504040204" pitchFamily="34" charset="0"/>
              </a:rPr>
              <a:t>18587.1 </a:t>
            </a:r>
            <a:r>
              <a:rPr lang="mn-MN" sz="1600" dirty="0" smtClean="0">
                <a:latin typeface="Tahoma" panose="020B0604030504040204" pitchFamily="34" charset="0"/>
                <a:ea typeface="Tahoma" panose="020B0604030504040204" pitchFamily="34" charset="0"/>
                <a:cs typeface="Tahoma" panose="020B0604030504040204" pitchFamily="34" charset="0"/>
              </a:rPr>
              <a:t>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а</a:t>
            </a:r>
            <a:r>
              <a:rPr lang="mn-MN" sz="1600" dirty="0" smtClean="0">
                <a:latin typeface="Tahoma" panose="020B0604030504040204" pitchFamily="34" charset="0"/>
                <a:ea typeface="Tahoma" panose="020B0604030504040204" pitchFamily="34" charset="0"/>
                <a:cs typeface="Tahoma" panose="020B0604030504040204" pitchFamily="34" charset="0"/>
              </a:rPr>
              <a:t>ймгийн төсвийн нийт </a:t>
            </a:r>
            <a:r>
              <a:rPr lang="mn-MN" sz="1600" dirty="0">
                <a:latin typeface="Tahoma" panose="020B0604030504040204" pitchFamily="34" charset="0"/>
                <a:ea typeface="Tahoma" panose="020B0604030504040204" pitchFamily="34" charset="0"/>
                <a:cs typeface="Tahoma" panose="020B0604030504040204" pitchFamily="34" charset="0"/>
              </a:rPr>
              <a:t>тэнцэл </a:t>
            </a:r>
            <a:r>
              <a:rPr lang="en-US" sz="1600" dirty="0" smtClean="0">
                <a:latin typeface="Tahoma" panose="020B0604030504040204" pitchFamily="34" charset="0"/>
                <a:ea typeface="Tahoma" panose="020B0604030504040204" pitchFamily="34" charset="0"/>
                <a:cs typeface="Tahoma" panose="020B0604030504040204" pitchFamily="34" charset="0"/>
              </a:rPr>
              <a:t>2134.5</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төгрөгийн ашигтай гарлаа.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211139" y="4522771"/>
            <a:ext cx="10972800" cy="941796"/>
          </a:xfrm>
          <a:prstGeom prst="rect">
            <a:avLst/>
          </a:prstGeom>
        </p:spPr>
        <p:txBody>
          <a:bodyPr wrap="square">
            <a:spAutoFit/>
          </a:bodyPr>
          <a:lstStyle/>
          <a:p>
            <a:pPr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Татварын </a:t>
            </a:r>
            <a:r>
              <a:rPr lang="mn-MN" sz="1600" dirty="0" smtClean="0">
                <a:latin typeface="Tahoma" panose="020B0604030504040204" pitchFamily="34" charset="0"/>
                <a:ea typeface="Tahoma" panose="020B0604030504040204" pitchFamily="34" charset="0"/>
                <a:cs typeface="Tahoma" panose="020B0604030504040204" pitchFamily="34" charset="0"/>
              </a:rPr>
              <a:t>нийт орлого </a:t>
            </a:r>
            <a:r>
              <a:rPr lang="en-US" sz="1600" dirty="0" smtClean="0">
                <a:latin typeface="Tahoma" panose="020B0604030504040204" pitchFamily="34" charset="0"/>
                <a:ea typeface="Tahoma" panose="020B0604030504040204" pitchFamily="34" charset="0"/>
                <a:cs typeface="Tahoma" panose="020B0604030504040204" pitchFamily="34" charset="0"/>
              </a:rPr>
              <a:t>4872.5</a:t>
            </a:r>
            <a:r>
              <a:rPr lang="mn-MN" sz="1600" dirty="0" smtClean="0">
                <a:latin typeface="Tahoma" panose="020B0604030504040204" pitchFamily="34" charset="0"/>
                <a:ea typeface="Tahoma" panose="020B0604030504040204" pitchFamily="34" charset="0"/>
                <a:cs typeface="Tahoma" panose="020B0604030504040204" pitchFamily="34" charset="0"/>
              </a:rPr>
              <a:t> 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431.4 </a:t>
            </a:r>
            <a:r>
              <a:rPr lang="mn-MN" sz="1600" dirty="0">
                <a:latin typeface="Tahoma" panose="020B0604030504040204" pitchFamily="34" charset="0"/>
                <a:ea typeface="Tahoma" panose="020B0604030504040204" pitchFamily="34" charset="0"/>
                <a:cs typeface="Tahoma" panose="020B0604030504040204" pitchFamily="34" charset="0"/>
              </a:rPr>
              <a:t>(29.1%) </a:t>
            </a:r>
            <a:r>
              <a:rPr lang="mn-MN" sz="1600" dirty="0" smtClean="0">
                <a:latin typeface="Tahoma" panose="020B0604030504040204" pitchFamily="34" charset="0"/>
                <a:ea typeface="Tahoma" panose="020B0604030504040204" pitchFamily="34" charset="0"/>
                <a:cs typeface="Tahoma" panose="020B0604030504040204" pitchFamily="34" charset="0"/>
              </a:rPr>
              <a:t>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a:t>
            </a:r>
            <a:r>
              <a:rPr lang="mn-MN" sz="1600" dirty="0" smtClean="0">
                <a:latin typeface="Tahoma" panose="020B0604030504040204" pitchFamily="34" charset="0"/>
                <a:ea typeface="Tahoma" panose="020B0604030504040204" pitchFamily="34" charset="0"/>
                <a:cs typeface="Tahoma" panose="020B0604030504040204" pitchFamily="34" charset="0"/>
              </a:rPr>
              <a:t>өсөж</a:t>
            </a:r>
          </a:p>
          <a:p>
            <a:pPr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орлогын </a:t>
            </a:r>
            <a:r>
              <a:rPr lang="mn-MN" sz="1600" dirty="0">
                <a:latin typeface="Tahoma" panose="020B0604030504040204" pitchFamily="34" charset="0"/>
                <a:ea typeface="Tahoma" panose="020B0604030504040204" pitchFamily="34" charset="0"/>
                <a:cs typeface="Tahoma" panose="020B0604030504040204" pitchFamily="34" charset="0"/>
              </a:rPr>
              <a:t>албан </a:t>
            </a:r>
            <a:r>
              <a:rPr lang="mn-MN" sz="1600" dirty="0" smtClean="0">
                <a:latin typeface="Tahoma" panose="020B0604030504040204" pitchFamily="34" charset="0"/>
                <a:ea typeface="Tahoma" panose="020B0604030504040204" pitchFamily="34" charset="0"/>
                <a:cs typeface="Tahoma" panose="020B0604030504040204" pitchFamily="34" charset="0"/>
              </a:rPr>
              <a:t>татвар</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118.8 (34.5%) сая </a:t>
            </a:r>
            <a:r>
              <a:rPr lang="mn-MN" sz="1600" dirty="0">
                <a:latin typeface="Tahoma" panose="020B0604030504040204" pitchFamily="34" charset="0"/>
                <a:ea typeface="Tahoma" panose="020B0604030504040204" pitchFamily="34" charset="0"/>
                <a:cs typeface="Tahoma" panose="020B0604030504040204" pitchFamily="34" charset="0"/>
              </a:rPr>
              <a:t>төгрөг, </a:t>
            </a:r>
            <a:endParaRPr lang="mn-MN" sz="16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бусад татвар, төлбөр хураамж </a:t>
            </a:r>
            <a:r>
              <a:rPr lang="mn-MN" sz="1600" smtClean="0">
                <a:latin typeface="Tahoma" panose="020B0604030504040204" pitchFamily="34" charset="0"/>
                <a:ea typeface="Tahoma" panose="020B0604030504040204" pitchFamily="34" charset="0"/>
                <a:cs typeface="Tahoma" panose="020B0604030504040204" pitchFamily="34" charset="0"/>
              </a:rPr>
              <a:t>28.5 (10.5%) </a:t>
            </a:r>
            <a:r>
              <a:rPr lang="mn-MN" sz="1600" dirty="0" smtClean="0">
                <a:latin typeface="Tahoma" panose="020B0604030504040204" pitchFamily="34" charset="0"/>
                <a:ea typeface="Tahoma" panose="020B0604030504040204" pitchFamily="34" charset="0"/>
                <a:cs typeface="Tahoma" panose="020B0604030504040204" pitchFamily="34" charset="0"/>
              </a:rPr>
              <a:t>сая төгрөгөөр өссөн нь </a:t>
            </a:r>
            <a:r>
              <a:rPr lang="mn-MN" sz="1600" dirty="0">
                <a:latin typeface="Tahoma" panose="020B0604030504040204" pitchFamily="34" charset="0"/>
                <a:ea typeface="Tahoma" panose="020B0604030504040204" pitchFamily="34" charset="0"/>
                <a:cs typeface="Tahoma" panose="020B0604030504040204" pitchFamily="34" charset="0"/>
              </a:rPr>
              <a:t>голлон нөлөөллөө.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84312" y="1672404"/>
            <a:ext cx="8185638" cy="830997"/>
          </a:xfrm>
          <a:prstGeom prst="rect">
            <a:avLst/>
          </a:prstGeom>
        </p:spPr>
        <p:txBody>
          <a:bodyPr wrap="square">
            <a:spAutoFit/>
          </a:bodyPr>
          <a:lstStyle/>
          <a:p>
            <a:pPr algn="just"/>
            <a:r>
              <a:rPr lang="en-US" sz="1600" b="1" dirty="0" err="1">
                <a:solidFill>
                  <a:srgbClr val="0033CC"/>
                </a:solidFill>
                <a:latin typeface="Arial" panose="020B0604020202020204" pitchFamily="34" charset="0"/>
                <a:cs typeface="Arial" panose="020B0604020202020204" pitchFamily="34" charset="0"/>
              </a:rPr>
              <a:t>Хэрэглээний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үнийн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индекс</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гэдэг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нь</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хэрэглэгчдийн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худалдаж</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авсан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бараа</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үйлчилгээний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нэр</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төрлөөр</a:t>
            </a:r>
            <a:r>
              <a:rPr lang="mn-MN" sz="1600" b="1" dirty="0">
                <a:solidFill>
                  <a:srgbClr val="0033CC"/>
                </a:solidFill>
                <a:latin typeface="Arial" panose="020B0604020202020204" pitchFamily="34" charset="0"/>
                <a:cs typeface="Arial" panose="020B0604020202020204" pitchFamily="34" charset="0"/>
              </a:rPr>
              <a:t> өөр</a:t>
            </a:r>
            <a:r>
              <a:rPr lang="en-US" sz="1600" b="1" dirty="0" err="1">
                <a:solidFill>
                  <a:srgbClr val="0033CC"/>
                </a:solidFill>
                <a:latin typeface="Arial" panose="020B0604020202020204" pitchFamily="34" charset="0"/>
                <a:cs typeface="Arial" panose="020B0604020202020204" pitchFamily="34" charset="0"/>
              </a:rPr>
              <a:t>члөлтгүй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тогтвортой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байхад</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үнэ</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дунджаар</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хэрхэн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өөрчлөгдөж</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буйг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хэмждэг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үзүүлэлт</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юм</a:t>
            </a:r>
            <a:r>
              <a:rPr lang="en-US" sz="1600" b="1" dirty="0" smtClean="0">
                <a:solidFill>
                  <a:srgbClr val="0033CC"/>
                </a:solidFill>
                <a:latin typeface="Arial" panose="020B0604020202020204" pitchFamily="34" charset="0"/>
                <a:cs typeface="Arial" panose="020B0604020202020204" pitchFamily="34" charset="0"/>
              </a:rPr>
              <a:t>.</a:t>
            </a:r>
            <a:endParaRPr lang="en-US" sz="1600" b="1" dirty="0">
              <a:solidFill>
                <a:srgbClr val="0033CC"/>
              </a:solidFill>
              <a:latin typeface="Arial" panose="020B0604020202020204" pitchFamily="34" charset="0"/>
              <a:cs typeface="Arial" panose="020B0604020202020204" pitchFamily="34" charset="0"/>
            </a:endParaRPr>
          </a:p>
        </p:txBody>
      </p:sp>
      <p:sp>
        <p:nvSpPr>
          <p:cNvPr id="6" name="Rectangle 5"/>
          <p:cNvSpPr/>
          <p:nvPr/>
        </p:nvSpPr>
        <p:spPr>
          <a:xfrm>
            <a:off x="3588708" y="3594330"/>
            <a:ext cx="8181242" cy="1569660"/>
          </a:xfrm>
          <a:prstGeom prst="rect">
            <a:avLst/>
          </a:prstGeom>
        </p:spPr>
        <p:txBody>
          <a:bodyPr wrap="square">
            <a:spAutoFit/>
          </a:bodyPr>
          <a:lstStyle/>
          <a:p>
            <a:pPr algn="just"/>
            <a:r>
              <a:rPr lang="eu-ES" sz="1600" b="1" dirty="0" smtClean="0">
                <a:solidFill>
                  <a:srgbClr val="0033CC"/>
                </a:solidFill>
                <a:latin typeface="Arial" panose="020B0604020202020204" pitchFamily="34" charset="0"/>
                <a:cs typeface="Arial" panose="020B0604020202020204" pitchFamily="34" charset="0"/>
              </a:rPr>
              <a:t>Хэрэглээний </a:t>
            </a:r>
            <a:r>
              <a:rPr lang="eu-ES" sz="1600" b="1" dirty="0">
                <a:solidFill>
                  <a:srgbClr val="0033CC"/>
                </a:solidFill>
                <a:latin typeface="Arial" panose="020B0604020202020204" pitchFamily="34" charset="0"/>
                <a:cs typeface="Arial" panose="020B0604020202020204" pitchFamily="34" charset="0"/>
              </a:rPr>
              <a:t>үнийн индекс 2018 оны </a:t>
            </a:r>
            <a:r>
              <a:rPr lang="eu-ES" sz="1600" b="1" dirty="0" smtClean="0">
                <a:solidFill>
                  <a:srgbClr val="0033CC"/>
                </a:solidFill>
                <a:latin typeface="Arial" panose="020B0604020202020204" pitchFamily="34" charset="0"/>
                <a:cs typeface="Arial" panose="020B0604020202020204" pitchFamily="34" charset="0"/>
              </a:rPr>
              <a:t>5</a:t>
            </a:r>
            <a:r>
              <a:rPr lang="mn-MN" sz="1600" b="1" dirty="0" smtClean="0">
                <a:solidFill>
                  <a:srgbClr val="0033CC"/>
                </a:solidFill>
                <a:latin typeface="Arial" panose="020B0604020202020204" pitchFamily="34" charset="0"/>
                <a:cs typeface="Arial" panose="020B0604020202020204" pitchFamily="34" charset="0"/>
              </a:rPr>
              <a:t> д</a:t>
            </a:r>
            <a:r>
              <a:rPr lang="mn-MN" sz="1600" b="1" dirty="0" smtClean="0">
                <a:solidFill>
                  <a:srgbClr val="0033CC"/>
                </a:solidFill>
                <a:latin typeface="Arial" panose="020B0604020202020204" pitchFamily="34" charset="0"/>
                <a:cs typeface="Arial" panose="020B0604020202020204" pitchFamily="34" charset="0"/>
              </a:rPr>
              <a:t>у</a:t>
            </a:r>
            <a:r>
              <a:rPr lang="mn-MN" sz="1600" b="1" dirty="0" smtClean="0">
                <a:solidFill>
                  <a:srgbClr val="0033CC"/>
                </a:solidFill>
                <a:latin typeface="Arial" panose="020B0604020202020204" pitchFamily="34" charset="0"/>
                <a:cs typeface="Arial" panose="020B0604020202020204" pitchFamily="34" charset="0"/>
              </a:rPr>
              <a:t>гаар </a:t>
            </a:r>
            <a:r>
              <a:rPr lang="eu-ES" sz="1600" b="1" dirty="0">
                <a:solidFill>
                  <a:srgbClr val="0033CC"/>
                </a:solidFill>
                <a:latin typeface="Arial" panose="020B0604020202020204" pitchFamily="34" charset="0"/>
                <a:cs typeface="Arial" panose="020B0604020202020204" pitchFamily="34" charset="0"/>
              </a:rPr>
              <a:t>сард өмнөх оны мөн үеийнхээс </a:t>
            </a:r>
            <a:r>
              <a:rPr lang="mn-MN" sz="1600" b="1" dirty="0" smtClean="0">
                <a:solidFill>
                  <a:srgbClr val="0033CC"/>
                </a:solidFill>
                <a:latin typeface="Arial" panose="020B0604020202020204" pitchFamily="34" charset="0"/>
                <a:cs typeface="Arial" panose="020B0604020202020204" pitchFamily="34" charset="0"/>
              </a:rPr>
              <a:t>3</a:t>
            </a:r>
            <a:r>
              <a:rPr lang="eu-E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7</a:t>
            </a:r>
            <a:r>
              <a:rPr lang="eu-ES" sz="1600" dirty="0" smtClean="0">
                <a:latin typeface="Arial" panose="020B0604020202020204" pitchFamily="34" charset="0"/>
                <a:cs typeface="Arial" panose="020B0604020202020204" pitchFamily="34" charset="0"/>
              </a:rPr>
              <a:t> </a:t>
            </a:r>
            <a:r>
              <a:rPr lang="eu-ES" sz="1600" dirty="0">
                <a:latin typeface="Arial" panose="020B0604020202020204" pitchFamily="34" charset="0"/>
                <a:cs typeface="Arial" panose="020B0604020202020204" pitchFamily="34" charset="0"/>
              </a:rPr>
              <a:t>хув</a:t>
            </a:r>
            <a:r>
              <a:rPr lang="mn-MN" sz="1600" dirty="0">
                <a:latin typeface="Arial" panose="020B0604020202020204" pitchFamily="34" charset="0"/>
                <a:cs typeface="Arial" panose="020B0604020202020204" pitchFamily="34" charset="0"/>
              </a:rPr>
              <a:t>иар, </a:t>
            </a:r>
            <a:r>
              <a:rPr lang="eu-ES" sz="1600" dirty="0">
                <a:latin typeface="Arial" panose="020B0604020202020204" pitchFamily="34" charset="0"/>
                <a:cs typeface="Arial" panose="020B0604020202020204" pitchFamily="34" charset="0"/>
              </a:rPr>
              <a:t>өмнөх сараас </a:t>
            </a:r>
            <a:r>
              <a:rPr lang="en-US" sz="1600" dirty="0" smtClean="0">
                <a:latin typeface="Arial" panose="020B0604020202020204" pitchFamily="34" charset="0"/>
                <a:cs typeface="Arial" panose="020B0604020202020204" pitchFamily="34" charset="0"/>
              </a:rPr>
              <a:t>0.</a:t>
            </a:r>
            <a:r>
              <a:rPr lang="mn-MN" sz="16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 </a:t>
            </a:r>
            <a:r>
              <a:rPr lang="eu-ES" sz="1600" dirty="0">
                <a:latin typeface="Arial" panose="020B0604020202020204" pitchFamily="34" charset="0"/>
                <a:cs typeface="Arial" panose="020B0604020202020204" pitchFamily="34" charset="0"/>
              </a:rPr>
              <a:t>хув</a:t>
            </a:r>
            <a:r>
              <a:rPr lang="mn-MN" sz="1600" dirty="0">
                <a:latin typeface="Arial" panose="020B0604020202020204" pitchFamily="34" charset="0"/>
                <a:cs typeface="Arial" panose="020B0604020202020204" pitchFamily="34" charset="0"/>
              </a:rPr>
              <a:t>ь</a:t>
            </a:r>
            <a:r>
              <a:rPr lang="eu-E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жилийн эцсээс</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5</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хувиар тус тус өссөн байна.</a:t>
            </a:r>
            <a:endParaRPr lang="en-US" sz="1600" dirty="0">
              <a:latin typeface="Arial" panose="020B0604020202020204" pitchFamily="34" charset="0"/>
              <a:cs typeface="Arial" panose="020B0604020202020204" pitchFamily="34" charset="0"/>
            </a:endParaRPr>
          </a:p>
          <a:p>
            <a:pPr algn="just"/>
            <a:r>
              <a:rPr lang="en-US" sz="1600" b="1" dirty="0" err="1">
                <a:solidFill>
                  <a:srgbClr val="0033CC"/>
                </a:solidFill>
                <a:latin typeface="Arial" panose="020B0604020202020204" pitchFamily="34" charset="0"/>
                <a:cs typeface="Arial" panose="020B0604020202020204" pitchFamily="34" charset="0"/>
              </a:rPr>
              <a:t>Ерөнхий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индекс</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өмнөх</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сарынхаас</a:t>
            </a:r>
            <a:r>
              <a:rPr lang="en-US" sz="1600" b="1" dirty="0">
                <a:solidFill>
                  <a:srgbClr val="0033CC"/>
                </a:solidFill>
                <a:latin typeface="Arial" panose="020B0604020202020204" pitchFamily="34" charset="0"/>
                <a:cs typeface="Arial" panose="020B0604020202020204" pitchFamily="34" charset="0"/>
              </a:rPr>
              <a:t> </a:t>
            </a:r>
            <a:r>
              <a:rPr lang="en-US" sz="1600" b="1" dirty="0" smtClean="0">
                <a:solidFill>
                  <a:srgbClr val="0033CC"/>
                </a:solidFill>
                <a:latin typeface="Arial" panose="020B0604020202020204" pitchFamily="34" charset="0"/>
                <a:cs typeface="Arial" panose="020B0604020202020204" pitchFamily="34" charset="0"/>
              </a:rPr>
              <a:t>0.</a:t>
            </a:r>
            <a:r>
              <a:rPr lang="mn-MN" sz="1600" b="1" dirty="0">
                <a:solidFill>
                  <a:srgbClr val="0033CC"/>
                </a:solidFill>
                <a:latin typeface="Arial" panose="020B0604020202020204" pitchFamily="34" charset="0"/>
                <a:cs typeface="Arial" panose="020B0604020202020204" pitchFamily="34" charset="0"/>
              </a:rPr>
              <a:t>1</a:t>
            </a:r>
            <a:r>
              <a:rPr lang="mn-MN"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a:t>
            </a:r>
            <a:r>
              <a:rPr lang="mn-MN" sz="1600" dirty="0">
                <a:latin typeface="Arial" panose="020B0604020202020204" pitchFamily="34" charset="0"/>
                <a:cs typeface="Arial" panose="020B0604020202020204" pitchFamily="34" charset="0"/>
              </a:rPr>
              <a:t>өсөхөд </a:t>
            </a:r>
            <a:r>
              <a:rPr lang="mn-MN" sz="1600" dirty="0" smtClean="0">
                <a:latin typeface="Arial" panose="020B0604020202020204" pitchFamily="34" charset="0"/>
                <a:cs typeface="Arial" panose="020B0604020202020204" pitchFamily="34" charset="0"/>
              </a:rPr>
              <a:t>хүнсний бараа, согтууруулах бус ундааны бүлэг </a:t>
            </a:r>
            <a:r>
              <a:rPr lang="mn-MN" sz="1600" dirty="0" smtClean="0">
                <a:latin typeface="Arial" panose="020B0604020202020204" pitchFamily="34" charset="0"/>
                <a:cs typeface="Arial" panose="020B0604020202020204" pitchFamily="34" charset="0"/>
              </a:rPr>
              <a:t>0.2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гэр ахуйн тавилга, гэр ахуйн барааны </a:t>
            </a:r>
            <a:r>
              <a:rPr lang="mn-MN" sz="1600" dirty="0">
                <a:latin typeface="Arial" panose="020B0604020202020204" pitchFamily="34" charset="0"/>
                <a:cs typeface="Arial" panose="020B0604020202020204" pitchFamily="34" charset="0"/>
              </a:rPr>
              <a:t>бүлгийн дүн </a:t>
            </a:r>
            <a:r>
              <a:rPr lang="mn-MN" sz="1600" dirty="0" smtClean="0">
                <a:latin typeface="Arial" panose="020B0604020202020204" pitchFamily="34" charset="0"/>
                <a:cs typeface="Arial" panose="020B0604020202020204" pitchFamily="34" charset="0"/>
              </a:rPr>
              <a:t>0.5  </a:t>
            </a:r>
            <a:r>
              <a:rPr lang="mn-MN" sz="1600" dirty="0">
                <a:latin typeface="Arial" panose="020B0604020202020204" pitchFamily="34" charset="0"/>
                <a:cs typeface="Arial" panose="020B0604020202020204" pitchFamily="34" charset="0"/>
              </a:rPr>
              <a:t>хувиар тус тус өссөн нь голлон </a:t>
            </a:r>
            <a:r>
              <a:rPr lang="en-US" sz="1600" dirty="0" err="1">
                <a:latin typeface="Arial" panose="020B0604020202020204" pitchFamily="34" charset="0"/>
                <a:cs typeface="Arial" panose="020B0604020202020204" pitchFamily="34" charset="0"/>
              </a:rPr>
              <a:t>нөлөөлжээ</a:t>
            </a:r>
            <a:r>
              <a:rPr lang="en-US" sz="1600" dirty="0">
                <a:latin typeface="Arial" panose="020B0604020202020204" pitchFamily="34" charset="0"/>
                <a:cs typeface="Arial" panose="020B0604020202020204" pitchFamily="34" charset="0"/>
              </a:rPr>
              <a:t>. </a:t>
            </a:r>
          </a:p>
          <a:p>
            <a:pPr algn="just"/>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01" y="35052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71" y="1219200"/>
            <a:ext cx="2347006" cy="173740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09800" y="953869"/>
            <a:ext cx="9296400" cy="523220"/>
          </a:xfrm>
          <a:prstGeom prst="rect">
            <a:avLst/>
          </a:prstGeom>
        </p:spPr>
        <p:txBody>
          <a:bodyPr wrap="square">
            <a:spAutoFit/>
          </a:bodyPr>
          <a:lstStyle/>
          <a:p>
            <a:pPr algn="ctr">
              <a:defRPr/>
            </a:pPr>
            <a:r>
              <a:rPr lang="mn-MN" sz="1400" b="1" dirty="0" smtClean="0">
                <a:latin typeface="Arial" pitchFamily="34" charset="0"/>
                <a:ea typeface="Tahoma" panose="020B0604030504040204" pitchFamily="34" charset="0"/>
                <a:cs typeface="Arial" pitchFamily="34" charset="0"/>
              </a:rPr>
              <a:t>ТОМ МАЛЫН ЗҮЙ БУС ХОР</a:t>
            </a:r>
            <a:r>
              <a:rPr lang="mn-MN" sz="1400" b="1" dirty="0">
                <a:latin typeface="Arial" pitchFamily="34" charset="0"/>
                <a:ea typeface="Tahoma" panose="020B0604030504040204" pitchFamily="34" charset="0"/>
                <a:cs typeface="Arial" pitchFamily="34" charset="0"/>
              </a:rPr>
              <a:t>О</a:t>
            </a:r>
            <a:r>
              <a:rPr lang="mn-MN" sz="1400" b="1" dirty="0" smtClean="0">
                <a:latin typeface="Arial" pitchFamily="34" charset="0"/>
                <a:ea typeface="Tahoma" panose="020B0604030504040204" pitchFamily="34" charset="0"/>
                <a:cs typeface="Arial" pitchFamily="34" charset="0"/>
              </a:rPr>
              <a:t>ГДОЛ, </a:t>
            </a:r>
            <a:r>
              <a:rPr lang="mn-MN" sz="1400" dirty="0" smtClean="0">
                <a:latin typeface="Arial" pitchFamily="34" charset="0"/>
                <a:ea typeface="Tahoma" panose="020B0604030504040204" pitchFamily="34" charset="0"/>
                <a:cs typeface="Arial" pitchFamily="34" charset="0"/>
              </a:rPr>
              <a:t>жил бүрийн 4 дугаар</a:t>
            </a:r>
          </a:p>
          <a:p>
            <a:pPr algn="ctr">
              <a:defRPr/>
            </a:pPr>
            <a:r>
              <a:rPr lang="mn-MN" sz="1400" dirty="0" smtClean="0">
                <a:latin typeface="Arial" pitchFamily="34" charset="0"/>
                <a:ea typeface="Tahoma" panose="020B0604030504040204" pitchFamily="34" charset="0"/>
                <a:cs typeface="Arial" pitchFamily="34" charset="0"/>
              </a:rPr>
              <a:t> сард </a:t>
            </a:r>
            <a:r>
              <a:rPr lang="mn-MN" sz="1400" dirty="0">
                <a:latin typeface="Arial" pitchFamily="34" charset="0"/>
                <a:ea typeface="Tahoma" panose="020B0604030504040204" pitchFamily="34" charset="0"/>
                <a:cs typeface="Arial" pitchFamily="34" charset="0"/>
              </a:rPr>
              <a:t>толгой</a:t>
            </a:r>
            <a:endParaRPr lang="en-US" sz="1400" dirty="0">
              <a:latin typeface="Arial" pitchFamily="34" charset="0"/>
              <a:ea typeface="Tahoma" panose="020B0604030504040204" pitchFamily="34" charset="0"/>
              <a:cs typeface="Arial" pitchFamily="34" charset="0"/>
            </a:endParaRPr>
          </a:p>
        </p:txBody>
      </p:sp>
      <p:sp>
        <p:nvSpPr>
          <p:cNvPr id="2" name="Rectangle 1"/>
          <p:cNvSpPr/>
          <p:nvPr/>
        </p:nvSpPr>
        <p:spPr>
          <a:xfrm>
            <a:off x="1066800" y="457200"/>
            <a:ext cx="2916183"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a:solidFill>
                  <a:srgbClr val="002060"/>
                </a:solidFill>
                <a:latin typeface="Times New Roman" pitchFamily="18" charset="0"/>
                <a:cs typeface="Times New Roman" pitchFamily="18" charset="0"/>
              </a:rPr>
              <a:t>Хөдөө аж ахуй</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114800"/>
            <a:ext cx="3447549" cy="2438400"/>
          </a:xfrm>
          <a:prstGeom prst="rect">
            <a:avLst/>
          </a:prstGeom>
        </p:spPr>
      </p:pic>
      <p:sp>
        <p:nvSpPr>
          <p:cNvPr id="5" name="Rectangle 4"/>
          <p:cNvSpPr/>
          <p:nvPr/>
        </p:nvSpPr>
        <p:spPr>
          <a:xfrm>
            <a:off x="4953000" y="4038600"/>
            <a:ext cx="7010400" cy="2566857"/>
          </a:xfrm>
          <a:prstGeom prst="rect">
            <a:avLst/>
          </a:prstGeom>
        </p:spPr>
        <p:txBody>
          <a:bodyPr wrap="square">
            <a:spAutoFit/>
          </a:bodyPr>
          <a:lstStyle/>
          <a:p>
            <a:pPr algn="just">
              <a:lnSpc>
                <a:spcPct val="115000"/>
              </a:lnSpc>
            </a:pPr>
            <a:r>
              <a:rPr lang="mn-MN" sz="1400" dirty="0" smtClean="0">
                <a:latin typeface="Arial" pitchFamily="34" charset="0"/>
                <a:ea typeface="Tahoma" panose="020B0604030504040204" pitchFamily="34" charset="0"/>
                <a:cs typeface="Arial" pitchFamily="34" charset="0"/>
              </a:rPr>
              <a:t>Том </a:t>
            </a:r>
            <a:r>
              <a:rPr lang="mn-MN" sz="1400" dirty="0">
                <a:latin typeface="Arial" pitchFamily="34" charset="0"/>
                <a:ea typeface="Tahoma" panose="020B0604030504040204" pitchFamily="34" charset="0"/>
                <a:cs typeface="Arial" pitchFamily="34" charset="0"/>
              </a:rPr>
              <a:t>малын зүй бус хорогдол 201</a:t>
            </a:r>
            <a:r>
              <a:rPr lang="en-US" sz="1400" dirty="0">
                <a:latin typeface="Arial" pitchFamily="34" charset="0"/>
                <a:ea typeface="Tahoma" panose="020B0604030504040204" pitchFamily="34" charset="0"/>
                <a:cs typeface="Arial" pitchFamily="34" charset="0"/>
              </a:rPr>
              <a:t>8</a:t>
            </a:r>
            <a:r>
              <a:rPr lang="mn-MN" sz="1400" dirty="0">
                <a:latin typeface="Arial" pitchFamily="34" charset="0"/>
                <a:ea typeface="Tahoma" panose="020B0604030504040204" pitchFamily="34" charset="0"/>
                <a:cs typeface="Arial" pitchFamily="34" charset="0"/>
              </a:rPr>
              <a:t> оны эхний </a:t>
            </a:r>
            <a:r>
              <a:rPr lang="mn-MN" sz="1400" dirty="0" smtClean="0">
                <a:latin typeface="Arial" pitchFamily="34" charset="0"/>
                <a:ea typeface="Tahoma" panose="020B0604030504040204" pitchFamily="34" charset="0"/>
                <a:cs typeface="Arial" pitchFamily="34" charset="0"/>
              </a:rPr>
              <a:t>4 </a:t>
            </a:r>
            <a:r>
              <a:rPr lang="mn-MN" sz="1400" dirty="0">
                <a:latin typeface="Arial" pitchFamily="34" charset="0"/>
                <a:ea typeface="Tahoma" panose="020B0604030504040204" pitchFamily="34" charset="0"/>
                <a:cs typeface="Arial" pitchFamily="34" charset="0"/>
              </a:rPr>
              <a:t>сард улсын хэмжээнд </a:t>
            </a:r>
            <a:r>
              <a:rPr lang="en-US" sz="1400" dirty="0" smtClean="0">
                <a:latin typeface="Arial" pitchFamily="34" charset="0"/>
                <a:ea typeface="Tahoma" panose="020B0604030504040204" pitchFamily="34" charset="0"/>
                <a:cs typeface="Arial" pitchFamily="34" charset="0"/>
              </a:rPr>
              <a:t>1</a:t>
            </a:r>
            <a:r>
              <a:rPr lang="mn-MN" sz="1400" dirty="0" smtClean="0">
                <a:latin typeface="Arial" pitchFamily="34" charset="0"/>
                <a:ea typeface="Tahoma" panose="020B0604030504040204" pitchFamily="34" charset="0"/>
                <a:cs typeface="Arial" pitchFamily="34" charset="0"/>
              </a:rPr>
              <a:t>920 </a:t>
            </a:r>
            <a:r>
              <a:rPr lang="mn-MN" sz="1400" dirty="0">
                <a:latin typeface="Arial" pitchFamily="34" charset="0"/>
                <a:ea typeface="Tahoma" panose="020B0604030504040204" pitchFamily="34" charset="0"/>
                <a:cs typeface="Arial" pitchFamily="34" charset="0"/>
              </a:rPr>
              <a:t>болж, өмнөх оны мөн үеэс </a:t>
            </a:r>
            <a:r>
              <a:rPr lang="mn-MN" sz="1400" dirty="0" smtClean="0">
                <a:latin typeface="Arial" pitchFamily="34" charset="0"/>
                <a:ea typeface="Tahoma" panose="020B0604030504040204" pitchFamily="34" charset="0"/>
                <a:cs typeface="Arial" pitchFamily="34" charset="0"/>
              </a:rPr>
              <a:t>4843 </a:t>
            </a:r>
            <a:r>
              <a:rPr lang="en-US" sz="1400" dirty="0" smtClean="0">
                <a:latin typeface="Arial" pitchFamily="34" charset="0"/>
                <a:ea typeface="Tahoma" panose="020B0604030504040204" pitchFamily="34" charset="0"/>
                <a:cs typeface="Arial" pitchFamily="34" charset="0"/>
              </a:rPr>
              <a:t>(</a:t>
            </a:r>
            <a:r>
              <a:rPr lang="mn-MN" sz="1400" dirty="0" smtClean="0">
                <a:latin typeface="Arial" pitchFamily="34" charset="0"/>
                <a:ea typeface="Tahoma" panose="020B0604030504040204" pitchFamily="34" charset="0"/>
                <a:cs typeface="Arial" pitchFamily="34" charset="0"/>
              </a:rPr>
              <a:t>71.6</a:t>
            </a:r>
            <a:r>
              <a:rPr lang="en-US" sz="1400" dirty="0" smtClean="0">
                <a:latin typeface="Arial" pitchFamily="34" charset="0"/>
                <a:ea typeface="Tahoma" panose="020B0604030504040204" pitchFamily="34" charset="0"/>
                <a:cs typeface="Arial" pitchFamily="34" charset="0"/>
              </a:rPr>
              <a:t>%)</a:t>
            </a:r>
            <a:r>
              <a:rPr lang="mn-MN" sz="1400" dirty="0" smtClean="0">
                <a:latin typeface="Arial" pitchFamily="34" charset="0"/>
                <a:ea typeface="Tahoma" panose="020B0604030504040204" pitchFamily="34" charset="0"/>
                <a:cs typeface="Arial" pitchFamily="34" charset="0"/>
              </a:rPr>
              <a:t> толгойгоор буурсан байна. </a:t>
            </a: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lnSpc>
                <a:spcPct val="115000"/>
              </a:lnSpc>
            </a:pPr>
            <a:r>
              <a:rPr lang="mn-MN" sz="1400" dirty="0">
                <a:latin typeface="Arial" pitchFamily="34" charset="0"/>
                <a:ea typeface="Tahoma" panose="020B0604030504040204" pitchFamily="34" charset="0"/>
                <a:cs typeface="Arial" pitchFamily="34" charset="0"/>
              </a:rPr>
              <a:t>Том малын зүй бус хорогдлыг төрлөөр нь авч үзвэл, ямаа  </a:t>
            </a:r>
            <a:r>
              <a:rPr lang="mn-MN" sz="1400" dirty="0" smtClean="0">
                <a:latin typeface="Arial" pitchFamily="34" charset="0"/>
                <a:ea typeface="Tahoma" panose="020B0604030504040204" pitchFamily="34" charset="0"/>
                <a:cs typeface="Arial" pitchFamily="34" charset="0"/>
              </a:rPr>
              <a:t>732, </a:t>
            </a:r>
            <a:r>
              <a:rPr lang="mn-MN" sz="1400" dirty="0">
                <a:latin typeface="Arial" pitchFamily="34" charset="0"/>
                <a:ea typeface="Tahoma" panose="020B0604030504040204" pitchFamily="34" charset="0"/>
                <a:cs typeface="Arial" pitchFamily="34" charset="0"/>
              </a:rPr>
              <a:t>хонь </a:t>
            </a:r>
            <a:r>
              <a:rPr lang="mn-MN" sz="1400" dirty="0" smtClean="0">
                <a:latin typeface="Arial" pitchFamily="34" charset="0"/>
                <a:ea typeface="Tahoma" panose="020B0604030504040204" pitchFamily="34" charset="0"/>
                <a:cs typeface="Arial" pitchFamily="34" charset="0"/>
              </a:rPr>
              <a:t>604, </a:t>
            </a:r>
            <a:r>
              <a:rPr lang="mn-MN" sz="1400" dirty="0">
                <a:latin typeface="Arial" pitchFamily="34" charset="0"/>
                <a:ea typeface="Tahoma" panose="020B0604030504040204" pitchFamily="34" charset="0"/>
                <a:cs typeface="Arial" pitchFamily="34" charset="0"/>
              </a:rPr>
              <a:t>үхэр </a:t>
            </a:r>
            <a:r>
              <a:rPr lang="mn-MN" sz="1400" dirty="0" smtClean="0">
                <a:latin typeface="Arial" pitchFamily="34" charset="0"/>
                <a:ea typeface="Tahoma" panose="020B0604030504040204" pitchFamily="34" charset="0"/>
                <a:cs typeface="Arial" pitchFamily="34" charset="0"/>
              </a:rPr>
              <a:t>416, </a:t>
            </a:r>
            <a:r>
              <a:rPr lang="mn-MN" sz="1400" dirty="0">
                <a:latin typeface="Arial" pitchFamily="34" charset="0"/>
                <a:ea typeface="Tahoma" panose="020B0604030504040204" pitchFamily="34" charset="0"/>
                <a:cs typeface="Arial" pitchFamily="34" charset="0"/>
              </a:rPr>
              <a:t>адуу </a:t>
            </a:r>
            <a:r>
              <a:rPr lang="mn-MN" sz="1400" dirty="0" smtClean="0">
                <a:latin typeface="Arial" pitchFamily="34" charset="0"/>
                <a:ea typeface="Tahoma" panose="020B0604030504040204" pitchFamily="34" charset="0"/>
                <a:cs typeface="Arial" pitchFamily="34" charset="0"/>
              </a:rPr>
              <a:t>167, тэмээ</a:t>
            </a:r>
            <a:r>
              <a:rPr lang="mn-MN" sz="1400" dirty="0">
                <a:latin typeface="Arial" pitchFamily="34" charset="0"/>
                <a:ea typeface="Tahoma" panose="020B0604030504040204" pitchFamily="34" charset="0"/>
                <a:cs typeface="Arial" pitchFamily="34" charset="0"/>
              </a:rPr>
              <a:t> </a:t>
            </a:r>
            <a:r>
              <a:rPr lang="mn-MN" sz="1400" dirty="0" smtClean="0">
                <a:latin typeface="Arial" pitchFamily="34" charset="0"/>
                <a:ea typeface="Tahoma" panose="020B0604030504040204" pitchFamily="34" charset="0"/>
                <a:cs typeface="Arial" pitchFamily="34" charset="0"/>
              </a:rPr>
              <a:t>1 </a:t>
            </a:r>
            <a:r>
              <a:rPr lang="mn-MN" sz="1400" dirty="0">
                <a:latin typeface="Arial" pitchFamily="34" charset="0"/>
                <a:ea typeface="Tahoma" panose="020B0604030504040204" pitchFamily="34" charset="0"/>
                <a:cs typeface="Arial" pitchFamily="34" charset="0"/>
              </a:rPr>
              <a:t>байна</a:t>
            </a:r>
            <a:r>
              <a:rPr lang="en-US" sz="1400" dirty="0">
                <a:latin typeface="Arial" pitchFamily="34" charset="0"/>
                <a:ea typeface="Tahoma" panose="020B0604030504040204" pitchFamily="34" charset="0"/>
                <a:cs typeface="Arial" pitchFamily="34" charset="0"/>
              </a:rPr>
              <a:t>. </a:t>
            </a:r>
            <a:endParaRPr lang="mn-MN" sz="1400" dirty="0" smtClean="0">
              <a:latin typeface="Arial" pitchFamily="34" charset="0"/>
              <a:ea typeface="Tahoma" panose="020B0604030504040204" pitchFamily="34" charset="0"/>
              <a:cs typeface="Arial" pitchFamily="34" charset="0"/>
            </a:endParaRP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lnSpc>
                <a:spcPct val="115000"/>
              </a:lnSpc>
            </a:pPr>
            <a:r>
              <a:rPr lang="mn-MN" sz="1400" dirty="0">
                <a:latin typeface="Arial" pitchFamily="34" charset="0"/>
                <a:ea typeface="Tahoma" panose="020B0604030504040204" pitchFamily="34" charset="0"/>
                <a:cs typeface="Arial" pitchFamily="34" charset="0"/>
              </a:rPr>
              <a:t>Нийт хорогдсон малын </a:t>
            </a:r>
            <a:r>
              <a:rPr lang="mn-MN" sz="1400" dirty="0" smtClean="0">
                <a:latin typeface="Arial" pitchFamily="34" charset="0"/>
                <a:ea typeface="Tahoma" panose="020B0604030504040204" pitchFamily="34" charset="0"/>
                <a:cs typeface="Arial" pitchFamily="34" charset="0"/>
              </a:rPr>
              <a:t>38.1 </a:t>
            </a:r>
            <a:r>
              <a:rPr lang="mn-MN" sz="1400" dirty="0">
                <a:latin typeface="Arial" pitchFamily="34" charset="0"/>
                <a:ea typeface="Tahoma" panose="020B0604030504040204" pitchFamily="34" charset="0"/>
                <a:cs typeface="Arial" pitchFamily="34" charset="0"/>
              </a:rPr>
              <a:t>хувийг ямаа, </a:t>
            </a:r>
            <a:r>
              <a:rPr lang="mn-MN" sz="1400" dirty="0" smtClean="0">
                <a:latin typeface="Arial" pitchFamily="34" charset="0"/>
                <a:ea typeface="Tahoma" panose="020B0604030504040204" pitchFamily="34" charset="0"/>
                <a:cs typeface="Arial" pitchFamily="34" charset="0"/>
              </a:rPr>
              <a:t>31.4 </a:t>
            </a:r>
            <a:r>
              <a:rPr lang="mn-MN" sz="1400" dirty="0">
                <a:latin typeface="Arial" pitchFamily="34" charset="0"/>
                <a:ea typeface="Tahoma" panose="020B0604030504040204" pitchFamily="34" charset="0"/>
                <a:cs typeface="Arial" pitchFamily="34" charset="0"/>
              </a:rPr>
              <a:t>хувийг хонь эзэлж байна. </a:t>
            </a:r>
            <a:endParaRPr lang="mn-MN" sz="1400" dirty="0" smtClean="0">
              <a:latin typeface="Arial" pitchFamily="34" charset="0"/>
              <a:ea typeface="Tahoma" panose="020B0604030504040204" pitchFamily="34" charset="0"/>
              <a:cs typeface="Arial" pitchFamily="34" charset="0"/>
            </a:endParaRP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r>
              <a:rPr lang="mn-MN" sz="1400" dirty="0" smtClean="0">
                <a:latin typeface="Arial" pitchFamily="34" charset="0"/>
                <a:ea typeface="Tahoma" panose="020B0604030504040204" pitchFamily="34" charset="0"/>
                <a:cs typeface="Arial" pitchFamily="34" charset="0"/>
              </a:rPr>
              <a:t>Аймгийн </a:t>
            </a:r>
            <a:r>
              <a:rPr lang="mn-MN" sz="1400" dirty="0">
                <a:latin typeface="Arial" pitchFamily="34" charset="0"/>
                <a:ea typeface="Tahoma" panose="020B0604030504040204" pitchFamily="34" charset="0"/>
                <a:cs typeface="Arial" pitchFamily="34" charset="0"/>
              </a:rPr>
              <a:t>хэмжээнд өвчнөөр хорогдсон мал 2018 оны эхний </a:t>
            </a:r>
            <a:r>
              <a:rPr lang="mn-MN" sz="1400" dirty="0" smtClean="0">
                <a:latin typeface="Arial" pitchFamily="34" charset="0"/>
                <a:ea typeface="Tahoma" panose="020B0604030504040204" pitchFamily="34" charset="0"/>
                <a:cs typeface="Arial" pitchFamily="34" charset="0"/>
              </a:rPr>
              <a:t>4 сард 86 толгой </a:t>
            </a:r>
            <a:r>
              <a:rPr lang="mn-MN" sz="1400" dirty="0">
                <a:latin typeface="Arial" pitchFamily="34" charset="0"/>
                <a:ea typeface="Tahoma" panose="020B0604030504040204" pitchFamily="34" charset="0"/>
                <a:cs typeface="Arial" pitchFamily="34" charset="0"/>
              </a:rPr>
              <a:t>болж, өмнөх оны мөн </a:t>
            </a:r>
            <a:r>
              <a:rPr lang="mn-MN" sz="1400" dirty="0" smtClean="0">
                <a:latin typeface="Arial" pitchFamily="34" charset="0"/>
                <a:ea typeface="Tahoma" panose="020B0604030504040204" pitchFamily="34" charset="0"/>
                <a:cs typeface="Arial" pitchFamily="34" charset="0"/>
              </a:rPr>
              <a:t>үеэс</a:t>
            </a:r>
            <a:r>
              <a:rPr lang="mn-MN" sz="1400" dirty="0">
                <a:latin typeface="Arial" pitchFamily="34" charset="0"/>
                <a:ea typeface="Tahoma" panose="020B0604030504040204" pitchFamily="34" charset="0"/>
                <a:cs typeface="Arial" pitchFamily="34" charset="0"/>
              </a:rPr>
              <a:t> </a:t>
            </a:r>
            <a:r>
              <a:rPr lang="en-US" sz="1400" dirty="0" smtClean="0">
                <a:latin typeface="Arial" pitchFamily="34" charset="0"/>
                <a:ea typeface="Tahoma" panose="020B0604030504040204" pitchFamily="34" charset="0"/>
                <a:cs typeface="Arial" pitchFamily="34" charset="0"/>
              </a:rPr>
              <a:t>998 </a:t>
            </a:r>
            <a:r>
              <a:rPr lang="mn-MN" sz="1400" dirty="0" smtClean="0">
                <a:latin typeface="Arial" pitchFamily="34" charset="0"/>
                <a:ea typeface="Tahoma" panose="020B0604030504040204" pitchFamily="34" charset="0"/>
                <a:cs typeface="Arial" pitchFamily="34" charset="0"/>
              </a:rPr>
              <a:t>толгойгоор  </a:t>
            </a:r>
            <a:r>
              <a:rPr lang="mn-MN" sz="1400" dirty="0">
                <a:latin typeface="Arial" pitchFamily="34" charset="0"/>
                <a:ea typeface="Tahoma" panose="020B0604030504040204" pitchFamily="34" charset="0"/>
                <a:cs typeface="Arial" pitchFamily="34" charset="0"/>
              </a:rPr>
              <a:t>буурав</a:t>
            </a:r>
            <a:r>
              <a:rPr lang="mn-MN" dirty="0">
                <a:latin typeface="Arial" pitchFamily="34" charset="0"/>
                <a:cs typeface="Arial" pitchFamily="34" charset="0"/>
              </a:rPr>
              <a:t>. </a:t>
            </a:r>
            <a:endParaRPr lang="en-US" dirty="0">
              <a:latin typeface="Arial" pitchFamily="34" charset="0"/>
              <a:cs typeface="Arial" pitchFamily="34" charset="0"/>
            </a:endParaRPr>
          </a:p>
        </p:txBody>
      </p:sp>
      <p:graphicFrame>
        <p:nvGraphicFramePr>
          <p:cNvPr id="8" name="Chart 7"/>
          <p:cNvGraphicFramePr/>
          <p:nvPr/>
        </p:nvGraphicFramePr>
        <p:xfrm>
          <a:off x="2362200" y="1371600"/>
          <a:ext cx="8382000" cy="2543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319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43000" y="838200"/>
            <a:ext cx="2459124" cy="1640905"/>
          </a:xfrm>
          <a:prstGeom prst="rect">
            <a:avLst/>
          </a:prstGeom>
        </p:spPr>
      </p:pic>
      <p:pic>
        <p:nvPicPr>
          <p:cNvPr id="5" name="Picture 4"/>
          <p:cNvPicPr>
            <a:picLocks noChangeAspect="1"/>
          </p:cNvPicPr>
          <p:nvPr/>
        </p:nvPicPr>
        <p:blipFill>
          <a:blip r:embed="rId3" cstate="print"/>
          <a:stretch>
            <a:fillRect/>
          </a:stretch>
        </p:blipFill>
        <p:spPr>
          <a:xfrm>
            <a:off x="1143000" y="3276600"/>
            <a:ext cx="2743200" cy="1371600"/>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1754326"/>
          </a:xfrm>
          <a:prstGeom prst="rect">
            <a:avLst/>
          </a:prstGeom>
        </p:spPr>
        <p:txBody>
          <a:bodyPr wrap="square">
            <a:spAutoFit/>
          </a:bodyPr>
          <a:lstStyle/>
          <a:p>
            <a:pPr algn="just"/>
            <a:r>
              <a:rPr lang="mn-MN" dirty="0" smtClean="0">
                <a:solidFill>
                  <a:srgbClr val="000000"/>
                </a:solidFill>
                <a:latin typeface="Tahoma" charset="0"/>
                <a:ea typeface="Calibri" charset="0"/>
              </a:rPr>
              <a:t>Аж үйлдвэрийн салбарын нийт үйлдвэрлэл 2018 оны эхний </a:t>
            </a:r>
            <a:r>
              <a:rPr lang="en-US" dirty="0" smtClean="0">
                <a:solidFill>
                  <a:srgbClr val="000000"/>
                </a:solidFill>
                <a:latin typeface="Tahoma" charset="0"/>
                <a:ea typeface="Calibri" charset="0"/>
              </a:rPr>
              <a:t>5</a:t>
            </a:r>
            <a:r>
              <a:rPr lang="mn-MN" dirty="0" smtClean="0">
                <a:solidFill>
                  <a:srgbClr val="000000"/>
                </a:solidFill>
                <a:latin typeface="Tahoma" charset="0"/>
                <a:ea typeface="Calibri" charset="0"/>
              </a:rPr>
              <a:t> сард урьдчилсан гүйцэтгэлээр </a:t>
            </a:r>
            <a:r>
              <a:rPr lang="en-US" dirty="0" smtClean="0">
                <a:solidFill>
                  <a:srgbClr val="000000"/>
                </a:solidFill>
                <a:latin typeface="Tahoma" charset="0"/>
                <a:ea typeface="Calibri" charset="0"/>
              </a:rPr>
              <a:t>25.3 </a:t>
            </a:r>
            <a:r>
              <a:rPr lang="mn-MN" dirty="0" smtClean="0">
                <a:solidFill>
                  <a:srgbClr val="000000"/>
                </a:solidFill>
                <a:latin typeface="Tahoma" charset="0"/>
                <a:ea typeface="Calibri" charset="0"/>
              </a:rPr>
              <a:t>тэрбум төгрөгт хүрч, өмнөх оны мөн үеэс 0.</a:t>
            </a:r>
            <a:r>
              <a:rPr lang="en-US" dirty="0" smtClean="0">
                <a:solidFill>
                  <a:srgbClr val="000000"/>
                </a:solidFill>
                <a:latin typeface="Tahoma" charset="0"/>
                <a:ea typeface="Calibri" charset="0"/>
              </a:rPr>
              <a:t>6</a:t>
            </a:r>
            <a:r>
              <a:rPr lang="mn-MN" dirty="0" smtClean="0">
                <a:solidFill>
                  <a:srgbClr val="000000"/>
                </a:solidFill>
                <a:latin typeface="Tahoma" charset="0"/>
                <a:ea typeface="Calibri" charset="0"/>
              </a:rPr>
              <a:t> (</a:t>
            </a:r>
            <a:r>
              <a:rPr lang="en-US" dirty="0" smtClean="0">
                <a:solidFill>
                  <a:srgbClr val="000000"/>
                </a:solidFill>
                <a:latin typeface="Tahoma" charset="0"/>
                <a:ea typeface="Calibri" charset="0"/>
              </a:rPr>
              <a:t>2.5</a:t>
            </a:r>
            <a:r>
              <a:rPr lang="mn-MN" dirty="0" smtClean="0">
                <a:solidFill>
                  <a:srgbClr val="000000"/>
                </a:solidFill>
                <a:latin typeface="Tahoma" charset="0"/>
                <a:ea typeface="Calibri" charset="0"/>
              </a:rPr>
              <a:t>%) тэрбум төгрөгөөр өслөө. </a:t>
            </a:r>
            <a:r>
              <a:rPr lang="en-US" dirty="0" err="1" smtClean="0">
                <a:solidFill>
                  <a:srgbClr val="000000"/>
                </a:solidFill>
                <a:latin typeface="Tahoma" charset="0"/>
                <a:ea typeface="Calibri" charset="0"/>
              </a:rPr>
              <a:t>Аж</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үйлдвэрийн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салбарын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борлуулсан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бүтээгдэхүүн</a:t>
            </a:r>
            <a:r>
              <a:rPr lang="en-US" dirty="0" smtClean="0">
                <a:solidFill>
                  <a:srgbClr val="000000"/>
                </a:solidFill>
                <a:latin typeface="Tahoma" charset="0"/>
                <a:ea typeface="Calibri" charset="0"/>
              </a:rPr>
              <a:t> 20</a:t>
            </a:r>
            <a:r>
              <a:rPr lang="mn-MN" dirty="0" smtClean="0">
                <a:solidFill>
                  <a:srgbClr val="000000"/>
                </a:solidFill>
                <a:latin typeface="Tahoma" charset="0"/>
                <a:ea typeface="Calibri" charset="0"/>
              </a:rPr>
              <a:t>18</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он</a:t>
            </a:r>
            <a:r>
              <a:rPr lang="mn-MN" dirty="0" smtClean="0">
                <a:solidFill>
                  <a:srgbClr val="000000"/>
                </a:solidFill>
                <a:latin typeface="Tahoma" charset="0"/>
                <a:ea typeface="Calibri" charset="0"/>
              </a:rPr>
              <a:t>ы эхний </a:t>
            </a:r>
            <a:r>
              <a:rPr lang="en-US" dirty="0">
                <a:solidFill>
                  <a:srgbClr val="000000"/>
                </a:solidFill>
                <a:latin typeface="Tahoma" charset="0"/>
                <a:ea typeface="Calibri" charset="0"/>
              </a:rPr>
              <a:t>5</a:t>
            </a:r>
            <a:r>
              <a:rPr lang="mn-MN" dirty="0" smtClean="0">
                <a:solidFill>
                  <a:srgbClr val="000000"/>
                </a:solidFill>
                <a:latin typeface="Tahoma" charset="0"/>
                <a:ea typeface="Calibri" charset="0"/>
              </a:rPr>
              <a:t> сард </a:t>
            </a:r>
            <a:r>
              <a:rPr lang="en-US" dirty="0" smtClean="0">
                <a:solidFill>
                  <a:srgbClr val="000000"/>
                </a:solidFill>
                <a:latin typeface="Tahoma" charset="0"/>
                <a:ea typeface="Calibri" charset="0"/>
              </a:rPr>
              <a:t>24.3 </a:t>
            </a:r>
            <a:r>
              <a:rPr lang="mn-MN" dirty="0" smtClean="0">
                <a:solidFill>
                  <a:srgbClr val="000000"/>
                </a:solidFill>
                <a:latin typeface="Tahoma" charset="0"/>
                <a:ea typeface="Calibri" charset="0"/>
              </a:rPr>
              <a:t>тэрбум төгрөгт хүрч</a:t>
            </a:r>
            <a:r>
              <a:rPr lang="en-US" dirty="0" smtClean="0">
                <a:solidFill>
                  <a:srgbClr val="000000"/>
                </a:solidFill>
                <a:latin typeface="Tahoma" charset="0"/>
                <a:ea typeface="Calibri" charset="0"/>
              </a:rPr>
              <a:t>,</a:t>
            </a:r>
            <a:r>
              <a:rPr lang="mn-MN" dirty="0" smtClean="0">
                <a:solidFill>
                  <a:srgbClr val="000000"/>
                </a:solidFill>
                <a:latin typeface="Tahoma" charset="0"/>
                <a:ea typeface="Calibri" charset="0"/>
              </a:rPr>
              <a:t>  өмнөх оны мөн үеийнхээс </a:t>
            </a:r>
            <a:r>
              <a:rPr lang="en-US" dirty="0" smtClean="0">
                <a:solidFill>
                  <a:srgbClr val="000000"/>
                </a:solidFill>
                <a:latin typeface="Tahoma" charset="0"/>
                <a:ea typeface="Calibri" charset="0"/>
              </a:rPr>
              <a:t>0</a:t>
            </a:r>
            <a:r>
              <a:rPr lang="mn-MN" dirty="0" smtClean="0">
                <a:solidFill>
                  <a:srgbClr val="000000"/>
                </a:solidFill>
                <a:latin typeface="Tahoma" charset="0"/>
                <a:ea typeface="Calibri" charset="0"/>
              </a:rPr>
              <a:t>.</a:t>
            </a:r>
            <a:r>
              <a:rPr lang="en-US" dirty="0" smtClean="0">
                <a:solidFill>
                  <a:srgbClr val="000000"/>
                </a:solidFill>
                <a:latin typeface="Tahoma" charset="0"/>
                <a:ea typeface="Calibri" charset="0"/>
              </a:rPr>
              <a:t>04</a:t>
            </a:r>
            <a:r>
              <a:rPr lang="mn-MN" dirty="0" smtClean="0">
                <a:solidFill>
                  <a:srgbClr val="000000"/>
                </a:solidFill>
                <a:latin typeface="Tahoma" charset="0"/>
                <a:ea typeface="Calibri" charset="0"/>
              </a:rPr>
              <a:t> тэрбум төгрөгөөр буурсан.</a:t>
            </a:r>
            <a:endParaRPr lang="en-US" dirty="0" smtClean="0">
              <a:solidFill>
                <a:srgbClr val="000000"/>
              </a:solidFill>
              <a:latin typeface="Tahoma" charset="0"/>
              <a:ea typeface="Calibri" charset="0"/>
            </a:endParaRPr>
          </a:p>
          <a:p>
            <a:pPr algn="just"/>
            <a:endParaRPr lang="en-US" dirty="0">
              <a:solidFill>
                <a:srgbClr val="000000"/>
              </a:solidFill>
              <a:latin typeface="Tahoma" charset="0"/>
              <a:ea typeface="Calibri" charset="0"/>
            </a:endParaRPr>
          </a:p>
        </p:txBody>
      </p:sp>
      <p:sp>
        <p:nvSpPr>
          <p:cNvPr id="9" name="Rectangle 8"/>
          <p:cNvSpPr/>
          <p:nvPr/>
        </p:nvSpPr>
        <p:spPr>
          <a:xfrm>
            <a:off x="3810000" y="3657600"/>
            <a:ext cx="8001000" cy="646331"/>
          </a:xfrm>
          <a:prstGeom prst="rect">
            <a:avLst/>
          </a:prstGeom>
        </p:spPr>
        <p:txBody>
          <a:bodyPr wrap="square">
            <a:spAutoFit/>
          </a:bodyPr>
          <a:lstStyle/>
          <a:p>
            <a:pPr algn="just"/>
            <a:r>
              <a:rPr lang="mn-MN" dirty="0" smtClean="0">
                <a:solidFill>
                  <a:srgbClr val="000000"/>
                </a:solidFill>
                <a:latin typeface="Tahoma" charset="0"/>
                <a:ea typeface="Calibri" charset="0"/>
              </a:rPr>
              <a:t>Цахилгаан, дулаан үйлдвэрлэх аж үйлдвэрийн нийт үйлдвэрлэл өмнөх оны мөн үеэс </a:t>
            </a:r>
            <a:r>
              <a:rPr lang="en-US" dirty="0" smtClean="0">
                <a:solidFill>
                  <a:srgbClr val="000000"/>
                </a:solidFill>
                <a:latin typeface="Tahoma" charset="0"/>
                <a:ea typeface="Calibri" charset="0"/>
              </a:rPr>
              <a:t>0.</a:t>
            </a:r>
            <a:r>
              <a:rPr lang="mn-MN" dirty="0" smtClean="0">
                <a:solidFill>
                  <a:srgbClr val="000000"/>
                </a:solidFill>
                <a:latin typeface="Tahoma" charset="0"/>
                <a:ea typeface="Calibri" charset="0"/>
              </a:rPr>
              <a:t>49</a:t>
            </a:r>
            <a:r>
              <a:rPr lang="en-US" dirty="0" smtClean="0">
                <a:solidFill>
                  <a:srgbClr val="000000"/>
                </a:solidFill>
                <a:latin typeface="Tahoma" charset="0"/>
                <a:ea typeface="Calibri" charset="0"/>
              </a:rPr>
              <a:t> </a:t>
            </a:r>
            <a:r>
              <a:rPr lang="mn-MN" dirty="0" smtClean="0">
                <a:solidFill>
                  <a:srgbClr val="000000"/>
                </a:solidFill>
                <a:latin typeface="Tahoma" charset="0"/>
                <a:ea typeface="Calibri" charset="0"/>
              </a:rPr>
              <a:t>тэрбум төгрөгөөр өссөн </a:t>
            </a:r>
            <a:r>
              <a:rPr lang="mn-MN" dirty="0">
                <a:solidFill>
                  <a:srgbClr val="000000"/>
                </a:solidFill>
                <a:latin typeface="Tahoma" charset="0"/>
                <a:ea typeface="Calibri" charset="0"/>
              </a:rPr>
              <a:t>нь голлон нөлөөлөв.</a:t>
            </a:r>
            <a:endParaRPr lang="en-US" dirty="0">
              <a:solidFill>
                <a:srgbClr val="000000"/>
              </a:solidFill>
              <a:latin typeface="Tahoma" charset="0"/>
              <a:ea typeface="Calibri" charset="0"/>
            </a:endParaRPr>
          </a:p>
        </p:txBody>
      </p:sp>
    </p:spTree>
    <p:extLst>
      <p:ext uri="{BB962C8B-B14F-4D97-AF65-F5344CB8AC3E}">
        <p14:creationId xmlns:p14="http://schemas.microsoft.com/office/powerpoint/2010/main" val="387319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4710</TotalTime>
  <Words>978</Words>
  <Application>Microsoft Office PowerPoint</Application>
  <PresentationFormat>Custom</PresentationFormat>
  <Paragraphs>69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Otgoo</cp:lastModifiedBy>
  <cp:revision>712</cp:revision>
  <cp:lastPrinted>2017-09-11T09:35:27Z</cp:lastPrinted>
  <dcterms:created xsi:type="dcterms:W3CDTF">2016-10-10T07:15:58Z</dcterms:created>
  <dcterms:modified xsi:type="dcterms:W3CDTF">2018-06-11T03:30:19Z</dcterms:modified>
</cp:coreProperties>
</file>