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31" r:id="rId2"/>
    <p:sldId id="319" r:id="rId3"/>
    <p:sldId id="357" r:id="rId4"/>
    <p:sldId id="340" r:id="rId5"/>
    <p:sldId id="316" r:id="rId6"/>
    <p:sldId id="355" r:id="rId7"/>
    <p:sldId id="354" r:id="rId8"/>
    <p:sldId id="342" r:id="rId9"/>
    <p:sldId id="356" r:id="rId10"/>
    <p:sldId id="358" r:id="rId11"/>
  </p:sldIdLst>
  <p:sldSz cx="9144000" cy="6858000" type="screen4x3"/>
  <p:notesSz cx="6954838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3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702" autoAdjust="0"/>
  </p:normalViewPr>
  <p:slideViewPr>
    <p:cSldViewPr>
      <p:cViewPr varScale="1">
        <p:scale>
          <a:sx n="110" d="100"/>
          <a:sy n="110" d="100"/>
        </p:scale>
        <p:origin x="8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680" y="-102"/>
      </p:cViewPr>
      <p:guideLst>
        <p:guide orient="horz" pos="2932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_2017\tani%202017.10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_2017\tani%202017.10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Taniltsuulga_2017\tani%202017.10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OTGON\share%20otgoo\2016%20on\2016-11\taniltsuulga\tani%202016.10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indows-1\42103\New%20folder\New%20folder%20(2)\bb\medee\2015%20medee\medee%202018\taniltsuulga\2018\11%20sar\2017%20AY%20GRAFIC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windows-1\42103\New%20folder\New%20folder%20(2)\bb\medee\2015%20medee\medee%202018\taniltsuulga\2018\11%20sar\2017%20AY%20GRAFI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tgoo\Desktop\&#1052;&#1256;&#1053;&#1061;&#1047;&#1059;&#1051;\12%20&#1089;&#1072;&#1088;&#1099;&#1085;%20&#1090;&#1072;&#1085;&#1080;&#1083;&#1094;&#1091;&#1091;&#1083;&#1075;&#1072;%20&#1075;&#1088;&#1072;&#1092;&#1080;&#108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tgoo\Desktop\&#1052;&#1256;&#1053;&#1061;&#1047;&#1059;&#1051;\12%20&#1089;&#1072;&#1088;&#1099;&#1085;%20&#1090;&#1072;&#1085;&#1080;&#1083;&#1094;&#1091;&#1091;&#1083;&#1075;&#1072;%20&#1075;&#1088;&#1072;&#1092;&#1080;&#108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tgoo\Desktop\&#1052;&#1256;&#1053;&#1061;&#1047;&#1059;&#1051;\12%20&#1089;&#1072;&#1088;&#1099;&#1085;%20&#1090;&#1072;&#1085;&#1080;&#1083;&#1094;&#1091;&#1091;&#1083;&#1075;&#1072;%20&#1075;&#1088;&#1072;&#1092;&#1080;&#108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2.8478964401294504E-2"/>
          <c:y val="5.6737577130816889E-2"/>
          <c:w val="0.93732161149759219"/>
          <c:h val="0.70572976424054301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94"/>
        <c:overlap val="-6"/>
        <c:axId val="1254573744"/>
        <c:axId val="1254578096"/>
      </c:barChart>
      <c:catAx>
        <c:axId val="125457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54578096"/>
        <c:crosses val="autoZero"/>
        <c:auto val="1"/>
        <c:lblAlgn val="ctr"/>
        <c:lblOffset val="100"/>
        <c:noMultiLvlLbl val="0"/>
      </c:catAx>
      <c:valAx>
        <c:axId val="12545780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54573744"/>
        <c:crosses val="autoZero"/>
        <c:crossBetween val="between"/>
      </c:valAx>
      <c:spPr>
        <a:noFill/>
        <a:ln w="25400">
          <a:noFill/>
        </a:ln>
        <a:effectLst>
          <a:glow rad="1574800">
            <a:schemeClr val="accent1">
              <a:alpha val="61000"/>
            </a:schemeClr>
          </a:glow>
          <a:outerShdw blurRad="50800" dist="50800" dir="5400000" sx="1000" sy="1000" algn="ctr" rotWithShape="0">
            <a:srgbClr val="000000">
              <a:alpha val="43137"/>
            </a:srgbClr>
          </a:outerShdw>
          <a:softEdge rad="876300"/>
        </a:effectLst>
      </c:spPr>
    </c:plotArea>
    <c:legend>
      <c:legendPos val="r"/>
      <c:layout>
        <c:manualLayout>
          <c:xMode val="edge"/>
          <c:yMode val="edge"/>
          <c:x val="0.12696562444257575"/>
          <c:y val="0.89157721123233447"/>
          <c:w val="0.67885961827587116"/>
          <c:h val="8.3382713030919708E-2"/>
        </c:manualLayout>
      </c:layout>
      <c:overlay val="0"/>
      <c:txPr>
        <a:bodyPr/>
        <a:lstStyle/>
        <a:p>
          <a:pPr>
            <a:defRPr sz="105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Гэмт хэргийн тоо</a:t>
            </a:r>
            <a:r>
              <a:rPr lang="en-US" sz="1200">
                <a:latin typeface="Arial" pitchFamily="34" charset="0"/>
                <a:cs typeface="Arial" pitchFamily="34" charset="0"/>
              </a:rPr>
              <a:t>, </a:t>
            </a:r>
            <a:r>
              <a:rPr lang="mn-MN" sz="1200">
                <a:latin typeface="Arial" pitchFamily="34" charset="0"/>
                <a:cs typeface="Arial" pitchFamily="34" charset="0"/>
              </a:rPr>
              <a:t>жил бүрийн </a:t>
            </a:r>
            <a:r>
              <a:rPr lang="en-US" sz="1200">
                <a:latin typeface="Arial" pitchFamily="34" charset="0"/>
                <a:cs typeface="Arial" pitchFamily="34" charset="0"/>
              </a:rPr>
              <a:t>11</a:t>
            </a:r>
            <a:r>
              <a:rPr lang="mn-MN" sz="12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hereg'!$Y$3</c:f>
              <c:strCache>
                <c:ptCount val="1"/>
                <c:pt idx="0">
                  <c:v>Гэмт хэргийн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'gemt hereg'!$Z$2:$AD$2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'gemt hereg'!$Z$3:$AD$3</c:f>
              <c:numCache>
                <c:formatCode>General</c:formatCode>
                <c:ptCount val="5"/>
                <c:pt idx="0">
                  <c:v>682</c:v>
                </c:pt>
                <c:pt idx="1">
                  <c:v>491</c:v>
                </c:pt>
                <c:pt idx="2">
                  <c:v>490</c:v>
                </c:pt>
                <c:pt idx="3">
                  <c:v>452</c:v>
                </c:pt>
                <c:pt idx="4">
                  <c:v>558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97484400"/>
        <c:axId val="1297470256"/>
      </c:barChart>
      <c:catAx>
        <c:axId val="129748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97470256"/>
        <c:crosses val="autoZero"/>
        <c:auto val="1"/>
        <c:lblAlgn val="ctr"/>
        <c:lblOffset val="100"/>
        <c:noMultiLvlLbl val="0"/>
      </c:catAx>
      <c:valAx>
        <c:axId val="1297470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974844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Гэмт хэргийн улмаас учирсан хохирол, нөхөн төлүүлэлт, жил бүрийн </a:t>
            </a:r>
            <a:r>
              <a:rPr lang="en-US" sz="1200">
                <a:latin typeface="Arial" pitchFamily="34" charset="0"/>
                <a:cs typeface="Arial" pitchFamily="34" charset="0"/>
              </a:rPr>
              <a:t>11</a:t>
            </a:r>
            <a:r>
              <a:rPr lang="mn-MN" sz="12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hereg'!$C$10:$C$11</c:f>
              <c:strCache>
                <c:ptCount val="1"/>
                <c:pt idx="0">
                  <c:v>Учирсан хохирол сая.төг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hereg'!$B$12:$B$16</c:f>
              <c:strCache>
                <c:ptCount val="5"/>
                <c:pt idx="0">
                  <c:v>2013 он</c:v>
                </c:pt>
                <c:pt idx="1">
                  <c:v>2014 он</c:v>
                </c:pt>
                <c:pt idx="2">
                  <c:v>2015 он</c:v>
                </c:pt>
                <c:pt idx="3">
                  <c:v>2016 он</c:v>
                </c:pt>
                <c:pt idx="4">
                  <c:v>2017 он</c:v>
                </c:pt>
              </c:strCache>
            </c:strRef>
          </c:cat>
          <c:val>
            <c:numRef>
              <c:f>'gemt hereg'!$C$12:$C$16</c:f>
              <c:numCache>
                <c:formatCode>0.0</c:formatCode>
                <c:ptCount val="5"/>
                <c:pt idx="0">
                  <c:v>2844.2</c:v>
                </c:pt>
                <c:pt idx="1">
                  <c:v>922.6</c:v>
                </c:pt>
                <c:pt idx="2">
                  <c:v>7950.5</c:v>
                </c:pt>
                <c:pt idx="3">
                  <c:v>2836.2</c:v>
                </c:pt>
                <c:pt idx="4" formatCode="General">
                  <c:v>3214.4</c:v>
                </c:pt>
              </c:numCache>
            </c:numRef>
          </c:val>
        </c:ser>
        <c:ser>
          <c:idx val="1"/>
          <c:order val="1"/>
          <c:tx>
            <c:strRef>
              <c:f>'gemt hereg'!$D$10:$D$11</c:f>
              <c:strCache>
                <c:ptCount val="1"/>
                <c:pt idx="0">
                  <c:v>Нөхөн төлүүлсэн сая.төг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hereg'!$B$12:$B$16</c:f>
              <c:strCache>
                <c:ptCount val="5"/>
                <c:pt idx="0">
                  <c:v>2013 он</c:v>
                </c:pt>
                <c:pt idx="1">
                  <c:v>2014 он</c:v>
                </c:pt>
                <c:pt idx="2">
                  <c:v>2015 он</c:v>
                </c:pt>
                <c:pt idx="3">
                  <c:v>2016 он</c:v>
                </c:pt>
                <c:pt idx="4">
                  <c:v>2017 он</c:v>
                </c:pt>
              </c:strCache>
            </c:strRef>
          </c:cat>
          <c:val>
            <c:numRef>
              <c:f>'gemt hereg'!$D$12:$D$16</c:f>
              <c:numCache>
                <c:formatCode>0.0</c:formatCode>
                <c:ptCount val="5"/>
                <c:pt idx="0">
                  <c:v>1725.6</c:v>
                </c:pt>
                <c:pt idx="1">
                  <c:v>498.2</c:v>
                </c:pt>
                <c:pt idx="2">
                  <c:v>7306.8</c:v>
                </c:pt>
                <c:pt idx="3">
                  <c:v>1677</c:v>
                </c:pt>
                <c:pt idx="4" formatCode="General">
                  <c:v>480.6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97471888"/>
        <c:axId val="1302877520"/>
      </c:barChart>
      <c:catAx>
        <c:axId val="1297471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02877520"/>
        <c:crosses val="autoZero"/>
        <c:auto val="1"/>
        <c:lblAlgn val="ctr"/>
        <c:lblOffset val="100"/>
        <c:noMultiLvlLbl val="0"/>
      </c:catAx>
      <c:valAx>
        <c:axId val="130287752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129747188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Гэмт хэргийн улмаас гэмтсэн, нас барсан хүний тоо жил бүрийн </a:t>
            </a:r>
            <a:r>
              <a:rPr lang="en-US" sz="1200">
                <a:latin typeface="Arial" pitchFamily="34" charset="0"/>
                <a:cs typeface="Arial" pitchFamily="34" charset="0"/>
              </a:rPr>
              <a:t>11</a:t>
            </a:r>
            <a:r>
              <a:rPr lang="mn-MN" sz="12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555555555555565E-2"/>
          <c:y val="0.18337962962962956"/>
          <c:w val="0.93888888888888922"/>
          <c:h val="0.51030949256342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'gemt hereg'!$K$10:$K$11</c:f>
              <c:strCache>
                <c:ptCount val="1"/>
                <c:pt idx="0">
                  <c:v>Нийт гэмтсэн
хүний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hereg'!$J$12:$J$16</c:f>
              <c:strCache>
                <c:ptCount val="5"/>
                <c:pt idx="0">
                  <c:v>2013 он</c:v>
                </c:pt>
                <c:pt idx="1">
                  <c:v>2014 он</c:v>
                </c:pt>
                <c:pt idx="2">
                  <c:v>2015 он</c:v>
                </c:pt>
                <c:pt idx="3">
                  <c:v>2016 он</c:v>
                </c:pt>
                <c:pt idx="4">
                  <c:v>2017 он</c:v>
                </c:pt>
              </c:strCache>
            </c:strRef>
          </c:cat>
          <c:val>
            <c:numRef>
              <c:f>'gemt hereg'!$K$12:$K$16</c:f>
              <c:numCache>
                <c:formatCode>General</c:formatCode>
                <c:ptCount val="5"/>
                <c:pt idx="0">
                  <c:v>199</c:v>
                </c:pt>
                <c:pt idx="1">
                  <c:v>217</c:v>
                </c:pt>
                <c:pt idx="2">
                  <c:v>239</c:v>
                </c:pt>
                <c:pt idx="3">
                  <c:v>209</c:v>
                </c:pt>
                <c:pt idx="4">
                  <c:v>245</c:v>
                </c:pt>
              </c:numCache>
            </c:numRef>
          </c:val>
        </c:ser>
        <c:ser>
          <c:idx val="1"/>
          <c:order val="1"/>
          <c:tx>
            <c:strRef>
              <c:f>'gemt hereg'!$L$10:$L$11</c:f>
              <c:strCache>
                <c:ptCount val="1"/>
                <c:pt idx="0">
                  <c:v>Нас барсан
 хүний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'gemt hereg'!$J$12:$J$16</c:f>
              <c:strCache>
                <c:ptCount val="5"/>
                <c:pt idx="0">
                  <c:v>2013 он</c:v>
                </c:pt>
                <c:pt idx="1">
                  <c:v>2014 он</c:v>
                </c:pt>
                <c:pt idx="2">
                  <c:v>2015 он</c:v>
                </c:pt>
                <c:pt idx="3">
                  <c:v>2016 он</c:v>
                </c:pt>
                <c:pt idx="4">
                  <c:v>2017 он</c:v>
                </c:pt>
              </c:strCache>
            </c:strRef>
          </c:cat>
          <c:val>
            <c:numRef>
              <c:f>'gemt hereg'!$L$12:$L$16</c:f>
              <c:numCache>
                <c:formatCode>General</c:formatCode>
                <c:ptCount val="5"/>
                <c:pt idx="0">
                  <c:v>22</c:v>
                </c:pt>
                <c:pt idx="1">
                  <c:v>25</c:v>
                </c:pt>
                <c:pt idx="2">
                  <c:v>19</c:v>
                </c:pt>
                <c:pt idx="3">
                  <c:v>15</c:v>
                </c:pt>
                <c:pt idx="4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02871536"/>
        <c:axId val="1302880784"/>
      </c:barChart>
      <c:catAx>
        <c:axId val="13028715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02880784"/>
        <c:crosses val="autoZero"/>
        <c:auto val="1"/>
        <c:lblAlgn val="ctr"/>
        <c:lblOffset val="100"/>
        <c:noMultiLvlLbl val="0"/>
      </c:catAx>
      <c:valAx>
        <c:axId val="1302880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028715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4200714494021556"/>
          <c:w val="1"/>
          <c:h val="0.1302150772820064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'hor 2'!$E$6:$E$19</c:f>
              <c:strCache>
                <c:ptCount val="14"/>
                <c:pt idx="0">
                  <c:v>Баяндун</c:v>
                </c:pt>
                <c:pt idx="1">
                  <c:v>Чойбалсан</c:v>
                </c:pt>
                <c:pt idx="2">
                  <c:v>Сэргэлэн</c:v>
                </c:pt>
                <c:pt idx="3">
                  <c:v>Гурванзагал</c:v>
                </c:pt>
                <c:pt idx="4">
                  <c:v>Дашбалбар</c:v>
                </c:pt>
                <c:pt idx="5">
                  <c:v>Чулуунхороот</c:v>
                </c:pt>
                <c:pt idx="6">
                  <c:v>Халхгол</c:v>
                </c:pt>
                <c:pt idx="7">
                  <c:v>Хэрлэн</c:v>
                </c:pt>
                <c:pt idx="8">
                  <c:v>Баян-Уул</c:v>
                </c:pt>
                <c:pt idx="9">
                  <c:v>Баянтүмэн</c:v>
                </c:pt>
                <c:pt idx="10">
                  <c:v>Булган</c:v>
                </c:pt>
                <c:pt idx="11">
                  <c:v>Матад</c:v>
                </c:pt>
                <c:pt idx="12">
                  <c:v>Цагаан-Овоо</c:v>
                </c:pt>
                <c:pt idx="13">
                  <c:v>Хөлөнбуйр</c:v>
                </c:pt>
              </c:strCache>
            </c:strRef>
          </c:cat>
          <c:val>
            <c:numRef>
              <c:f>'hor 2'!$F$6:$F$19</c:f>
              <c:numCache>
                <c:formatCode>General</c:formatCode>
                <c:ptCount val="14"/>
                <c:pt idx="0">
                  <c:v>116</c:v>
                </c:pt>
                <c:pt idx="1">
                  <c:v>156</c:v>
                </c:pt>
                <c:pt idx="2">
                  <c:v>212</c:v>
                </c:pt>
                <c:pt idx="3">
                  <c:v>246</c:v>
                </c:pt>
                <c:pt idx="4">
                  <c:v>257</c:v>
                </c:pt>
                <c:pt idx="5">
                  <c:v>313</c:v>
                </c:pt>
                <c:pt idx="6">
                  <c:v>328</c:v>
                </c:pt>
                <c:pt idx="7">
                  <c:v>401</c:v>
                </c:pt>
                <c:pt idx="8">
                  <c:v>485</c:v>
                </c:pt>
                <c:pt idx="9">
                  <c:v>488</c:v>
                </c:pt>
                <c:pt idx="10">
                  <c:v>490</c:v>
                </c:pt>
                <c:pt idx="11">
                  <c:v>566</c:v>
                </c:pt>
                <c:pt idx="12">
                  <c:v>838</c:v>
                </c:pt>
                <c:pt idx="13">
                  <c:v>2642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476240"/>
        <c:axId val="1297483312"/>
      </c:barChart>
      <c:catAx>
        <c:axId val="1297476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97483312"/>
        <c:crosses val="autoZero"/>
        <c:auto val="1"/>
        <c:lblAlgn val="ctr"/>
        <c:lblOffset val="100"/>
        <c:noMultiLvlLbl val="0"/>
      </c:catAx>
      <c:valAx>
        <c:axId val="129748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974762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282560706401772E-2"/>
          <c:y val="0.13430577427821505"/>
          <c:w val="0.95143487858720011"/>
          <c:h val="0.712384514435695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'tul 2'!$H$5</c:f>
              <c:strCache>
                <c:ptCount val="1"/>
                <c:pt idx="0">
                  <c:v>Бойжсон төл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77777777777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075055187638012E-3"/>
                  <c:y val="-2.77777777777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2075055187637709E-3"/>
                  <c:y val="-2.777777777777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6225165562913656E-3"/>
                  <c:y val="-2.7777777777778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'tul 2'!$I$3:$M$4</c:f>
              <c:strCache>
                <c:ptCount val="5"/>
                <c:pt idx="0">
                  <c:v>2013 он</c:v>
                </c:pt>
                <c:pt idx="1">
                  <c:v>2014 он</c:v>
                </c:pt>
                <c:pt idx="2">
                  <c:v>2015 он</c:v>
                </c:pt>
                <c:pt idx="3">
                  <c:v>2016 он</c:v>
                </c:pt>
                <c:pt idx="4">
                  <c:v>2017 он</c:v>
                </c:pt>
              </c:strCache>
            </c:strRef>
          </c:cat>
          <c:val>
            <c:numRef>
              <c:f>'tul 2'!$I$5:$M$5</c:f>
              <c:numCache>
                <c:formatCode>General</c:formatCode>
                <c:ptCount val="5"/>
                <c:pt idx="0">
                  <c:v>388581</c:v>
                </c:pt>
                <c:pt idx="1">
                  <c:v>445102</c:v>
                </c:pt>
                <c:pt idx="2">
                  <c:v>519162</c:v>
                </c:pt>
                <c:pt idx="3">
                  <c:v>554173</c:v>
                </c:pt>
                <c:pt idx="4">
                  <c:v>617413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97473520"/>
        <c:axId val="1297472432"/>
        <c:axId val="0"/>
      </c:bar3DChart>
      <c:catAx>
        <c:axId val="12974735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97472432"/>
        <c:crosses val="autoZero"/>
        <c:auto val="1"/>
        <c:lblAlgn val="ctr"/>
        <c:lblOffset val="100"/>
        <c:noMultiLvlLbl val="0"/>
      </c:catAx>
      <c:valAx>
        <c:axId val="1297472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97473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Ургац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хураалт жил бүрийн 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mn-MN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сарын байдлаар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8788700564971753"/>
          <c:y val="0.138888888888888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4858757062146894E-2"/>
          <c:y val="0.35094925634295732"/>
          <c:w val="0.95028248587570241"/>
          <c:h val="0.3916375036453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urgats!$B$4</c:f>
              <c:strCache>
                <c:ptCount val="1"/>
                <c:pt idx="0">
                  <c:v>төмс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urgats!$C$3:$G$3</c:f>
              <c:strCache>
                <c:ptCount val="5"/>
                <c:pt idx="0">
                  <c:v>2013 он</c:v>
                </c:pt>
                <c:pt idx="1">
                  <c:v>2014 он</c:v>
                </c:pt>
                <c:pt idx="2">
                  <c:v>2015 он</c:v>
                </c:pt>
                <c:pt idx="3">
                  <c:v>2016 он</c:v>
                </c:pt>
                <c:pt idx="4">
                  <c:v>2017 он</c:v>
                </c:pt>
              </c:strCache>
            </c:strRef>
          </c:cat>
          <c:val>
            <c:numRef>
              <c:f>urgats!$C$4:$G$4</c:f>
              <c:numCache>
                <c:formatCode>General</c:formatCode>
                <c:ptCount val="5"/>
                <c:pt idx="0">
                  <c:v>3156.8</c:v>
                </c:pt>
                <c:pt idx="1">
                  <c:v>2170.5</c:v>
                </c:pt>
                <c:pt idx="2">
                  <c:v>1707.3</c:v>
                </c:pt>
                <c:pt idx="3">
                  <c:v>2340.9</c:v>
                </c:pt>
                <c:pt idx="4">
                  <c:v>1295.9000000000001</c:v>
                </c:pt>
              </c:numCache>
            </c:numRef>
          </c:val>
        </c:ser>
        <c:ser>
          <c:idx val="1"/>
          <c:order val="1"/>
          <c:tx>
            <c:strRef>
              <c:f>urgats!$B$5</c:f>
              <c:strCache>
                <c:ptCount val="1"/>
                <c:pt idx="0">
                  <c:v>хүнсний ногоо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urgats!$C$3:$G$3</c:f>
              <c:strCache>
                <c:ptCount val="5"/>
                <c:pt idx="0">
                  <c:v>2013 он</c:v>
                </c:pt>
                <c:pt idx="1">
                  <c:v>2014 он</c:v>
                </c:pt>
                <c:pt idx="2">
                  <c:v>2015 он</c:v>
                </c:pt>
                <c:pt idx="3">
                  <c:v>2016 он</c:v>
                </c:pt>
                <c:pt idx="4">
                  <c:v>2017 он</c:v>
                </c:pt>
              </c:strCache>
            </c:strRef>
          </c:cat>
          <c:val>
            <c:numRef>
              <c:f>urgats!$C$5:$G$5</c:f>
              <c:numCache>
                <c:formatCode>General</c:formatCode>
                <c:ptCount val="5"/>
                <c:pt idx="0">
                  <c:v>785</c:v>
                </c:pt>
                <c:pt idx="1">
                  <c:v>1183.0999999999999</c:v>
                </c:pt>
                <c:pt idx="2" formatCode="0.0">
                  <c:v>1158.28</c:v>
                </c:pt>
                <c:pt idx="3">
                  <c:v>979.29000000000053</c:v>
                </c:pt>
                <c:pt idx="4">
                  <c:v>641.79999999999995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97484944"/>
        <c:axId val="1297470800"/>
      </c:barChart>
      <c:catAx>
        <c:axId val="1297484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97470800"/>
        <c:crosses val="autoZero"/>
        <c:auto val="1"/>
        <c:lblAlgn val="ctr"/>
        <c:lblOffset val="100"/>
        <c:noMultiLvlLbl val="0"/>
      </c:catAx>
      <c:valAx>
        <c:axId val="12974708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974849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4238444770674849E-2"/>
          <c:y val="0.88850503062117614"/>
          <c:w val="0.88744659459940389"/>
          <c:h val="8.3717191601050026E-2"/>
        </c:manualLayout>
      </c:layout>
      <c:overlay val="0"/>
      <c:txPr>
        <a:bodyPr/>
        <a:lstStyle/>
        <a:p>
          <a:pPr>
            <a:defRPr sz="11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 dirty="0">
                <a:latin typeface="Arial" pitchFamily="34" charset="0"/>
                <a:cs typeface="Arial" pitchFamily="34" charset="0"/>
              </a:rPr>
              <a:t>Бэлтгэсэн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 хадлан жил бүрийн 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11</a:t>
            </a:r>
            <a:r>
              <a:rPr lang="mn-MN" sz="12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mn-MN" sz="1200" baseline="0" dirty="0">
                <a:latin typeface="Arial" pitchFamily="34" charset="0"/>
                <a:cs typeface="Arial" pitchFamily="34" charset="0"/>
              </a:rPr>
              <a:t>сарын байдлаар</a:t>
            </a:r>
            <a:endParaRPr lang="mn-MN" sz="12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6745251756994314"/>
          <c:y val="0.1666666666666666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4526202745143971E-2"/>
          <c:y val="0.46206036745406998"/>
          <c:w val="0.95094759450971478"/>
          <c:h val="0.392021361913096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urgats!$B$10</c:f>
              <c:strCache>
                <c:ptCount val="1"/>
                <c:pt idx="0">
                  <c:v>хадлан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urgats!$C$9:$J$9</c:f>
              <c:numCache>
                <c:formatCode>General</c:formatCod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numCache>
            </c:numRef>
          </c:cat>
          <c:val>
            <c:numRef>
              <c:f>urgats!$C$10:$J$10</c:f>
              <c:numCache>
                <c:formatCode>General</c:formatCode>
                <c:ptCount val="8"/>
                <c:pt idx="0">
                  <c:v>53936</c:v>
                </c:pt>
                <c:pt idx="1">
                  <c:v>55725.4</c:v>
                </c:pt>
                <c:pt idx="2">
                  <c:v>52845.9</c:v>
                </c:pt>
                <c:pt idx="3">
                  <c:v>54183.3</c:v>
                </c:pt>
                <c:pt idx="4">
                  <c:v>54922.400000000001</c:v>
                </c:pt>
                <c:pt idx="5">
                  <c:v>56978.7</c:v>
                </c:pt>
                <c:pt idx="6">
                  <c:v>62854</c:v>
                </c:pt>
                <c:pt idx="7">
                  <c:v>57319.1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97475152"/>
        <c:axId val="1297475696"/>
      </c:barChart>
      <c:catAx>
        <c:axId val="129747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97475696"/>
        <c:crosses val="autoZero"/>
        <c:auto val="1"/>
        <c:lblAlgn val="ctr"/>
        <c:lblOffset val="100"/>
        <c:noMultiLvlLbl val="0"/>
      </c:catAx>
      <c:valAx>
        <c:axId val="1297475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974751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>
                <a:latin typeface="Arial" panose="020B0604020202020204" pitchFamily="34" charset="0"/>
                <a:cs typeface="Arial" panose="020B0604020202020204" pitchFamily="34" charset="0"/>
              </a:rPr>
              <a:t>Төсвийн</a:t>
            </a:r>
            <a:r>
              <a:rPr lang="mn-MN" sz="1200" baseline="0">
                <a:latin typeface="Arial" panose="020B0604020202020204" pitchFamily="34" charset="0"/>
                <a:cs typeface="Arial" panose="020B0604020202020204" pitchFamily="34" charset="0"/>
              </a:rPr>
              <a:t> орлого /тэрбум төгрөгөөр/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0555555555555558E-2"/>
          <c:y val="0.17502333041703125"/>
          <c:w val="0.93888888888888899"/>
          <c:h val="0.727515310586176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Sheet2!$A$1:$A$5</c:f>
              <c:strCache>
                <c:ptCount val="5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  <c:pt idx="3">
                  <c:v>2016.I.XI</c:v>
                </c:pt>
                <c:pt idx="4">
                  <c:v>2017.I.XI</c:v>
                </c:pt>
              </c:strCache>
            </c:strRef>
          </c:cat>
          <c:val>
            <c:numRef>
              <c:f>Sheet2!$B$1:$B$5</c:f>
              <c:numCache>
                <c:formatCode>General</c:formatCode>
                <c:ptCount val="5"/>
                <c:pt idx="0">
                  <c:v>46.3</c:v>
                </c:pt>
                <c:pt idx="1">
                  <c:v>51.5</c:v>
                </c:pt>
                <c:pt idx="2">
                  <c:v>47.9</c:v>
                </c:pt>
                <c:pt idx="3">
                  <c:v>47.1</c:v>
                </c:pt>
                <c:pt idx="4">
                  <c:v>47.9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02867728"/>
        <c:axId val="1302876976"/>
      </c:barChart>
      <c:catAx>
        <c:axId val="13028677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302876976"/>
        <c:crosses val="autoZero"/>
        <c:auto val="1"/>
        <c:lblAlgn val="ctr"/>
        <c:lblOffset val="100"/>
        <c:noMultiLvlLbl val="0"/>
      </c:catAx>
      <c:valAx>
        <c:axId val="1302876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02867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mn-MN" sz="1200"/>
              <a:t>Төсвийн зарлага /тэрбум төгрөгөөр/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Sheet2!$A$21:$A$25</c:f>
              <c:strCache>
                <c:ptCount val="5"/>
                <c:pt idx="0">
                  <c:v>2013.I-XI</c:v>
                </c:pt>
                <c:pt idx="1">
                  <c:v>2014.I-XI</c:v>
                </c:pt>
                <c:pt idx="2">
                  <c:v>2015.I-XI</c:v>
                </c:pt>
                <c:pt idx="3">
                  <c:v>2016.I.XI</c:v>
                </c:pt>
                <c:pt idx="4">
                  <c:v>2017.I.XI</c:v>
                </c:pt>
              </c:strCache>
            </c:strRef>
          </c:cat>
          <c:val>
            <c:numRef>
              <c:f>Sheet2!$B$21:$B$25</c:f>
              <c:numCache>
                <c:formatCode>General</c:formatCode>
                <c:ptCount val="5"/>
                <c:pt idx="0">
                  <c:v>39.5</c:v>
                </c:pt>
                <c:pt idx="1">
                  <c:v>49.2</c:v>
                </c:pt>
                <c:pt idx="2">
                  <c:v>38.9</c:v>
                </c:pt>
                <c:pt idx="3">
                  <c:v>50.6</c:v>
                </c:pt>
                <c:pt idx="4">
                  <c:v>47.8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02870992"/>
        <c:axId val="1302878064"/>
      </c:barChart>
      <c:catAx>
        <c:axId val="130287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02878064"/>
        <c:crosses val="autoZero"/>
        <c:auto val="1"/>
        <c:lblAlgn val="ctr"/>
        <c:lblOffset val="100"/>
        <c:noMultiLvlLbl val="0"/>
      </c:catAx>
      <c:valAx>
        <c:axId val="1302878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3028709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3412975457553389E-2"/>
          <c:y val="0.10776166230285637"/>
          <c:w val="0.50755159558986351"/>
          <c:h val="0.78824848058619212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Sheet2!$A$35:$A$41</c:f>
              <c:strCache>
                <c:ptCount val="7"/>
                <c:pt idx="0">
                  <c:v>цалин хөлс болон нэмэгдэл урамшуулал</c:v>
                </c:pt>
                <c:pt idx="1">
                  <c:v>ажил олгогчоос нийгмийн даатгалд төлөх шимтгэл</c:v>
                </c:pt>
                <c:pt idx="2">
                  <c:v>байр ашиглалттай холбоотой зардал</c:v>
                </c:pt>
                <c:pt idx="3">
                  <c:v>хангамжийн бараа материал</c:v>
                </c:pt>
                <c:pt idx="4">
                  <c:v>норматив зардал</c:v>
                </c:pt>
                <c:pt idx="5">
                  <c:v>бараа үйлчилгээний бусад зардал</c:v>
                </c:pt>
                <c:pt idx="6">
                  <c:v>хөрөнгийн зардал</c:v>
                </c:pt>
              </c:strCache>
            </c:strRef>
          </c:cat>
          <c:val>
            <c:numRef>
              <c:f>Sheet2!$B$35:$B$41</c:f>
              <c:numCache>
                <c:formatCode>General</c:formatCode>
                <c:ptCount val="7"/>
                <c:pt idx="0" formatCode="0.0">
                  <c:v>21</c:v>
                </c:pt>
                <c:pt idx="1">
                  <c:v>2.2999999999999998</c:v>
                </c:pt>
                <c:pt idx="2">
                  <c:v>1.6</c:v>
                </c:pt>
                <c:pt idx="3">
                  <c:v>0.70000000000000007</c:v>
                </c:pt>
                <c:pt idx="4" formatCode="0.0">
                  <c:v>2</c:v>
                </c:pt>
                <c:pt idx="5">
                  <c:v>3.9</c:v>
                </c:pt>
                <c:pt idx="6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09880679808641E-2"/>
          <c:y val="6.8102056865614199E-2"/>
          <c:w val="0.93796367652624979"/>
          <c:h val="0.7306979806578710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254574288"/>
        <c:axId val="1254578640"/>
      </c:barChart>
      <c:catAx>
        <c:axId val="12545742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254578640"/>
        <c:crosses val="autoZero"/>
        <c:auto val="1"/>
        <c:lblAlgn val="ctr"/>
        <c:lblOffset val="100"/>
        <c:noMultiLvlLbl val="0"/>
      </c:catAx>
      <c:valAx>
        <c:axId val="1254578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54574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>
                <a:latin typeface="Arial" pitchFamily="34" charset="0"/>
                <a:cs typeface="Arial" pitchFamily="34" charset="0"/>
              </a:rPr>
              <a:t>Уул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уурхай олборлолт  болон , боловсруулах аж үйлдвэр</a:t>
            </a:r>
          </a:p>
          <a:p>
            <a:pPr>
              <a:defRPr/>
            </a:pPr>
            <a:r>
              <a:rPr lang="mn-MN" sz="1200" baseline="0">
                <a:latin typeface="Arial" pitchFamily="34" charset="0"/>
                <a:cs typeface="Arial" pitchFamily="34" charset="0"/>
              </a:rPr>
              <a:t> / сая.төг /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5710965740803426"/>
          <c:y val="4.34258076328748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5980248402565822E-2"/>
          <c:y val="0.2508972938561278"/>
          <c:w val="0.93891685193108232"/>
          <c:h val="0.456566325868672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Sheet1!$D$43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Sheet1!$E$42:$G$42</c:f>
              <c:strCache>
                <c:ptCount val="3"/>
                <c:pt idx="0">
                  <c:v>2016.XI</c:v>
                </c:pt>
                <c:pt idx="1">
                  <c:v>2017.XI</c:v>
                </c:pt>
                <c:pt idx="2">
                  <c:v>2018.XI</c:v>
                </c:pt>
              </c:strCache>
            </c:strRef>
          </c:cat>
          <c:val>
            <c:numRef>
              <c:f>Sheet1!$E$43:$G$43</c:f>
              <c:numCache>
                <c:formatCode>#########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Sheet1!$D$44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Sheet1!$E$42:$G$42</c:f>
              <c:strCache>
                <c:ptCount val="3"/>
                <c:pt idx="0">
                  <c:v>2016.XI</c:v>
                </c:pt>
                <c:pt idx="1">
                  <c:v>2017.XI</c:v>
                </c:pt>
                <c:pt idx="2">
                  <c:v>2018.XI</c:v>
                </c:pt>
              </c:strCache>
            </c:strRef>
          </c:cat>
          <c:val>
            <c:numRef>
              <c:f>Sheet1!$E$44:$G$44</c:f>
              <c:numCache>
                <c:formatCode>#########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Sheet1!$D$45</c:f>
              <c:strCache>
                <c:ptCount val="1"/>
                <c:pt idx="0">
                  <c:v>Уул уурхай олборлох үйлдвэр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684211849557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1403509874631434E-2"/>
                  <c:y val="5.7915669768499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1228078997051491E-3"/>
                  <c:y val="2.8957834884249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0526317774336583E-2"/>
                  <c:y val="-5.30887506686797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Sheet1!$E$42:$G$42</c:f>
              <c:strCache>
                <c:ptCount val="3"/>
                <c:pt idx="0">
                  <c:v>2016.XI</c:v>
                </c:pt>
                <c:pt idx="1">
                  <c:v>2017.XI</c:v>
                </c:pt>
                <c:pt idx="2">
                  <c:v>2018.XI</c:v>
                </c:pt>
              </c:strCache>
            </c:strRef>
          </c:cat>
          <c:val>
            <c:numRef>
              <c:f>Sheet1!$E$45:$G$45</c:f>
              <c:numCache>
                <c:formatCode>General</c:formatCode>
                <c:ptCount val="3"/>
                <c:pt idx="0">
                  <c:v>6616.1</c:v>
                </c:pt>
                <c:pt idx="1">
                  <c:v>6072.2</c:v>
                </c:pt>
                <c:pt idx="2">
                  <c:v>6142.3</c:v>
                </c:pt>
              </c:numCache>
            </c:numRef>
          </c:val>
        </c:ser>
        <c:ser>
          <c:idx val="3"/>
          <c:order val="3"/>
          <c:tx>
            <c:strRef>
              <c:f>Sheet1!$D$46</c:f>
              <c:strCache>
                <c:ptCount val="1"/>
                <c:pt idx="0">
                  <c:v>Боловсруулах аж үйлдвэр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1.3684211849557723E-2"/>
                  <c:y val="5.79156697684992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Sheet1!$E$42:$G$42</c:f>
              <c:strCache>
                <c:ptCount val="3"/>
                <c:pt idx="0">
                  <c:v>2016.XI</c:v>
                </c:pt>
                <c:pt idx="1">
                  <c:v>2017.XI</c:v>
                </c:pt>
                <c:pt idx="2">
                  <c:v>2018.XI</c:v>
                </c:pt>
              </c:strCache>
            </c:strRef>
          </c:cat>
          <c:val>
            <c:numRef>
              <c:f>Sheet1!$E$46:$G$46</c:f>
              <c:numCache>
                <c:formatCode>General</c:formatCode>
                <c:ptCount val="3"/>
                <c:pt idx="0">
                  <c:v>9118.1</c:v>
                </c:pt>
                <c:pt idx="1">
                  <c:v>4962.3999999999996</c:v>
                </c:pt>
                <c:pt idx="2">
                  <c:v>5313.9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50789184"/>
        <c:axId val="1350783200"/>
      </c:barChart>
      <c:catAx>
        <c:axId val="1350789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50783200"/>
        <c:crosses val="autoZero"/>
        <c:auto val="1"/>
        <c:lblAlgn val="ctr"/>
        <c:lblOffset val="100"/>
        <c:noMultiLvlLbl val="0"/>
      </c:catAx>
      <c:valAx>
        <c:axId val="1350783200"/>
        <c:scaling>
          <c:orientation val="minMax"/>
        </c:scaling>
        <c:delete val="1"/>
        <c:axPos val="l"/>
        <c:numFmt formatCode="#########" sourceLinked="1"/>
        <c:majorTickMark val="out"/>
        <c:minorTickMark val="none"/>
        <c:tickLblPos val="none"/>
        <c:crossAx val="1350789184"/>
        <c:crosses val="autoZero"/>
        <c:crossBetween val="between"/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6.9582100757461671E-2"/>
          <c:y val="0.78253061319745054"/>
          <c:w val="0.86083579848507696"/>
          <c:h val="0.1717325532761344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mn-MN" sz="1200">
                <a:latin typeface="Arial" pitchFamily="34" charset="0"/>
                <a:cs typeface="Arial" pitchFamily="34" charset="0"/>
              </a:rPr>
              <a:t>Усан хангамж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болон цахилгаан, дулаан үйлдвэрлэл / сая.төг /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4579500520620939E-2"/>
          <c:y val="0.29134883361787561"/>
          <c:w val="0.95084099895875851"/>
          <c:h val="0.36770598100886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Sheet1!$D$43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Sheet1!$E$42:$G$42</c:f>
              <c:strCache>
                <c:ptCount val="3"/>
                <c:pt idx="0">
                  <c:v>2016.XI</c:v>
                </c:pt>
                <c:pt idx="1">
                  <c:v>2017.XI</c:v>
                </c:pt>
                <c:pt idx="2">
                  <c:v>2018.XI</c:v>
                </c:pt>
              </c:strCache>
            </c:strRef>
          </c:cat>
          <c:val>
            <c:numRef>
              <c:f>Sheet1!$E$43:$G$43</c:f>
              <c:numCache>
                <c:formatCode>#########</c:formatCode>
                <c:ptCount val="3"/>
              </c:numCache>
            </c:numRef>
          </c:val>
        </c:ser>
        <c:ser>
          <c:idx val="1"/>
          <c:order val="1"/>
          <c:tx>
            <c:strRef>
              <c:f>Sheet1!$D$44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Sheet1!$E$42:$G$42</c:f>
              <c:strCache>
                <c:ptCount val="3"/>
                <c:pt idx="0">
                  <c:v>2016.XI</c:v>
                </c:pt>
                <c:pt idx="1">
                  <c:v>2017.XI</c:v>
                </c:pt>
                <c:pt idx="2">
                  <c:v>2018.XI</c:v>
                </c:pt>
              </c:strCache>
            </c:strRef>
          </c:cat>
          <c:val>
            <c:numRef>
              <c:f>Sheet1!$E$44:$G$44</c:f>
              <c:numCache>
                <c:formatCode>#########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Sheet1!$D$47</c:f>
              <c:strCache>
                <c:ptCount val="1"/>
                <c:pt idx="0">
                  <c:v>Ус хуримтлуулах, ариутгах  усан
 хангамжийн үйл ажиллагаа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Sheet1!$E$42:$G$42</c:f>
              <c:strCache>
                <c:ptCount val="3"/>
                <c:pt idx="0">
                  <c:v>2016.XI</c:v>
                </c:pt>
                <c:pt idx="1">
                  <c:v>2017.XI</c:v>
                </c:pt>
                <c:pt idx="2">
                  <c:v>2018.XI</c:v>
                </c:pt>
              </c:strCache>
            </c:strRef>
          </c:cat>
          <c:val>
            <c:numRef>
              <c:f>Sheet1!$E$47:$G$47</c:f>
              <c:numCache>
                <c:formatCode>0.0</c:formatCode>
                <c:ptCount val="3"/>
                <c:pt idx="0">
                  <c:v>2296.8000000000002</c:v>
                </c:pt>
                <c:pt idx="1">
                  <c:v>1942.2</c:v>
                </c:pt>
                <c:pt idx="2">
                  <c:v>2797.6</c:v>
                </c:pt>
              </c:numCache>
            </c:numRef>
          </c:val>
        </c:ser>
        <c:ser>
          <c:idx val="3"/>
          <c:order val="3"/>
          <c:tx>
            <c:strRef>
              <c:f>Sheet1!$D$48</c:f>
              <c:strCache>
                <c:ptCount val="1"/>
                <c:pt idx="0">
                  <c:v>Цахилгаан дулаан үйлдвэрлэл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Sheet1!$E$42:$G$42</c:f>
              <c:strCache>
                <c:ptCount val="3"/>
                <c:pt idx="0">
                  <c:v>2016.XI</c:v>
                </c:pt>
                <c:pt idx="1">
                  <c:v>2017.XI</c:v>
                </c:pt>
                <c:pt idx="2">
                  <c:v>2018.XI</c:v>
                </c:pt>
              </c:strCache>
            </c:strRef>
          </c:cat>
          <c:val>
            <c:numRef>
              <c:f>Sheet1!$E$48:$G$48</c:f>
              <c:numCache>
                <c:formatCode>0.0</c:formatCode>
                <c:ptCount val="3"/>
                <c:pt idx="0" formatCode="General">
                  <c:v>34056.800000000003</c:v>
                </c:pt>
                <c:pt idx="1">
                  <c:v>38732.400000000001</c:v>
                </c:pt>
                <c:pt idx="2">
                  <c:v>39094.1</c:v>
                </c:pt>
              </c:numCache>
            </c:numRef>
          </c:val>
        </c:ser>
        <c:ser>
          <c:idx val="4"/>
          <c:order val="4"/>
          <c:tx>
            <c:strRef>
              <c:f>Sheet1!$D$49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Sheet1!$E$42:$G$42</c:f>
              <c:strCache>
                <c:ptCount val="3"/>
                <c:pt idx="0">
                  <c:v>2016.XI</c:v>
                </c:pt>
                <c:pt idx="1">
                  <c:v>2017.XI</c:v>
                </c:pt>
                <c:pt idx="2">
                  <c:v>2018.XI</c:v>
                </c:pt>
              </c:strCache>
            </c:strRef>
          </c:cat>
          <c:val>
            <c:numRef>
              <c:f>Sheet1!$E$49:$G$49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02872080"/>
        <c:axId val="1302867184"/>
      </c:barChart>
      <c:catAx>
        <c:axId val="1302872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02867184"/>
        <c:crosses val="autoZero"/>
        <c:auto val="1"/>
        <c:lblAlgn val="ctr"/>
        <c:lblOffset val="100"/>
        <c:noMultiLvlLbl val="0"/>
      </c:catAx>
      <c:valAx>
        <c:axId val="1302867184"/>
        <c:scaling>
          <c:orientation val="minMax"/>
        </c:scaling>
        <c:delete val="1"/>
        <c:axPos val="l"/>
        <c:numFmt formatCode="#########" sourceLinked="1"/>
        <c:majorTickMark val="none"/>
        <c:minorTickMark val="none"/>
        <c:tickLblPos val="none"/>
        <c:crossAx val="1302872080"/>
        <c:crosses val="autoZero"/>
        <c:crossBetween val="between"/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ayout>
        <c:manualLayout>
          <c:xMode val="edge"/>
          <c:yMode val="edge"/>
          <c:x val="4.2743137221859774E-2"/>
          <c:y val="0.76851376609578426"/>
          <c:w val="0.90216320717967735"/>
          <c:h val="0.1585885758745493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93623188405797098"/>
          <c:h val="0.65704355314960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'төрсөн эх амьд төрсөн хүүхэд'!$A$2</c:f>
              <c:strCache>
                <c:ptCount val="1"/>
                <c:pt idx="0">
                  <c:v>Төрсөн эх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'төрсөн эх амьд төрсөн хүүхэд'!$B$1:$F$1</c:f>
              <c:strCache>
                <c:ptCount val="5"/>
                <c:pt idx="0">
                  <c:v>2014 I - XI</c:v>
                </c:pt>
                <c:pt idx="1">
                  <c:v>2015 I-XI</c:v>
                </c:pt>
                <c:pt idx="2">
                  <c:v>2016 I-XI</c:v>
                </c:pt>
                <c:pt idx="3">
                  <c:v>2017 I -XI</c:v>
                </c:pt>
                <c:pt idx="4">
                  <c:v>2018 I - XI</c:v>
                </c:pt>
              </c:strCache>
            </c:strRef>
          </c:cat>
          <c:val>
            <c:numRef>
              <c:f>'төрсөн эх амьд төрсөн хүүхэд'!$B$2:$F$2</c:f>
              <c:numCache>
                <c:formatCode>General</c:formatCode>
                <c:ptCount val="5"/>
                <c:pt idx="0">
                  <c:v>1816</c:v>
                </c:pt>
                <c:pt idx="1">
                  <c:v>1779</c:v>
                </c:pt>
                <c:pt idx="2">
                  <c:v>1913</c:v>
                </c:pt>
                <c:pt idx="3">
                  <c:v>1759</c:v>
                </c:pt>
                <c:pt idx="4">
                  <c:v>1768</c:v>
                </c:pt>
              </c:numCache>
            </c:numRef>
          </c:val>
        </c:ser>
        <c:ser>
          <c:idx val="1"/>
          <c:order val="1"/>
          <c:tx>
            <c:strRef>
              <c:f>'төрсөн эх амьд төрсөн хүүхэд'!$A$3</c:f>
              <c:strCache>
                <c:ptCount val="1"/>
                <c:pt idx="0">
                  <c:v>Амьд төрсөн хүүхэд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'төрсөн эх амьд төрсөн хүүхэд'!$B$1:$F$1</c:f>
              <c:strCache>
                <c:ptCount val="5"/>
                <c:pt idx="0">
                  <c:v>2014 I - XI</c:v>
                </c:pt>
                <c:pt idx="1">
                  <c:v>2015 I-XI</c:v>
                </c:pt>
                <c:pt idx="2">
                  <c:v>2016 I-XI</c:v>
                </c:pt>
                <c:pt idx="3">
                  <c:v>2017 I -XI</c:v>
                </c:pt>
                <c:pt idx="4">
                  <c:v>2018 I - XI</c:v>
                </c:pt>
              </c:strCache>
            </c:strRef>
          </c:cat>
          <c:val>
            <c:numRef>
              <c:f>'төрсөн эх амьд төрсөн хүүхэд'!$B$3:$F$3</c:f>
              <c:numCache>
                <c:formatCode>General</c:formatCode>
                <c:ptCount val="5"/>
                <c:pt idx="0">
                  <c:v>1818</c:v>
                </c:pt>
                <c:pt idx="1">
                  <c:v>1788</c:v>
                </c:pt>
                <c:pt idx="2">
                  <c:v>1921</c:v>
                </c:pt>
                <c:pt idx="3">
                  <c:v>1774</c:v>
                </c:pt>
                <c:pt idx="4">
                  <c:v>1776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80655776"/>
        <c:axId val="1297482224"/>
      </c:barChart>
      <c:catAx>
        <c:axId val="980655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97482224"/>
        <c:crosses val="autoZero"/>
        <c:auto val="1"/>
        <c:lblAlgn val="ctr"/>
        <c:lblOffset val="100"/>
        <c:noMultiLvlLbl val="0"/>
      </c:catAx>
      <c:valAx>
        <c:axId val="1297482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98065577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7.7668241469816268E-2"/>
          <c:y val="0.79331364829396323"/>
          <c:w val="0.75410787401574808"/>
          <c:h val="8.9936313107920329E-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90555785789935"/>
          <c:y val="0.10000004374455107"/>
          <c:w val="0.8271338122208407"/>
          <c:h val="0.63216388108656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'1-5'!$A$2</c:f>
              <c:strCache>
                <c:ptCount val="1"/>
                <c:pt idx="0">
                  <c:v>0 -1  насны эндэгдэл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2.923976608187134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'1-5'!$B$1:$F$1</c:f>
              <c:strCache>
                <c:ptCount val="5"/>
                <c:pt idx="0">
                  <c:v>2014 I - XI</c:v>
                </c:pt>
                <c:pt idx="1">
                  <c:v>2015 I-XI</c:v>
                </c:pt>
                <c:pt idx="2">
                  <c:v>2016 I-XI</c:v>
                </c:pt>
                <c:pt idx="3">
                  <c:v>2017 I -XI</c:v>
                </c:pt>
                <c:pt idx="4">
                  <c:v>2018 I - XI</c:v>
                </c:pt>
              </c:strCache>
            </c:strRef>
          </c:cat>
          <c:val>
            <c:numRef>
              <c:f>'1-5'!$B$2:$F$2</c:f>
              <c:numCache>
                <c:formatCode>General</c:formatCode>
                <c:ptCount val="5"/>
                <c:pt idx="0">
                  <c:v>17</c:v>
                </c:pt>
                <c:pt idx="1">
                  <c:v>12</c:v>
                </c:pt>
                <c:pt idx="2">
                  <c:v>23</c:v>
                </c:pt>
                <c:pt idx="3">
                  <c:v>23</c:v>
                </c:pt>
                <c:pt idx="4">
                  <c:v>8</c:v>
                </c:pt>
              </c:numCache>
            </c:numRef>
          </c:val>
        </c:ser>
        <c:ser>
          <c:idx val="1"/>
          <c:order val="1"/>
          <c:tx>
            <c:strRef>
              <c:f>'1-5'!$A$3</c:f>
              <c:strCache>
                <c:ptCount val="1"/>
                <c:pt idx="0">
                  <c:v>1 - 5 насны эндэгдэл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'1-5'!$B$1:$F$1</c:f>
              <c:strCache>
                <c:ptCount val="5"/>
                <c:pt idx="0">
                  <c:v>2014 I - XI</c:v>
                </c:pt>
                <c:pt idx="1">
                  <c:v>2015 I-XI</c:v>
                </c:pt>
                <c:pt idx="2">
                  <c:v>2016 I-XI</c:v>
                </c:pt>
                <c:pt idx="3">
                  <c:v>2017 I -XI</c:v>
                </c:pt>
                <c:pt idx="4">
                  <c:v>2018 I - XI</c:v>
                </c:pt>
              </c:strCache>
            </c:strRef>
          </c:cat>
          <c:val>
            <c:numRef>
              <c:f>'1-5'!$B$3:$F$3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9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297480592"/>
        <c:axId val="1297480048"/>
      </c:barChart>
      <c:catAx>
        <c:axId val="12974805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97480048"/>
        <c:crosses val="autoZero"/>
        <c:auto val="1"/>
        <c:lblAlgn val="ctr"/>
        <c:lblOffset val="100"/>
        <c:noMultiLvlLbl val="0"/>
      </c:catAx>
      <c:valAx>
        <c:axId val="1297480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974805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352021969476037"/>
          <c:y val="0.8705219162314437"/>
          <c:w val="0.77802104598036359"/>
          <c:h val="9.7220005596480225E-2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63768115942032E-2"/>
          <c:y val="0.44811340392795734"/>
          <c:w val="0.92753623188405798"/>
          <c:h val="0.40083808489456058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1402868119745899E-3"/>
                  <c:y val="-0.253193049144718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231884057971015E-4"/>
                  <c:y val="-0.24281654448366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908212560386474E-3"/>
                  <c:y val="-0.2394637523757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309178743962235E-3"/>
                  <c:y val="-0.247764956104624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8.3333333333333332E-3"/>
                  <c:y val="-0.232758620689655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Sheet2!$B$1:$F$1</c:f>
              <c:strCache>
                <c:ptCount val="5"/>
                <c:pt idx="0">
                  <c:v>2014 I - XI</c:v>
                </c:pt>
                <c:pt idx="1">
                  <c:v>2015 I-XI</c:v>
                </c:pt>
                <c:pt idx="2">
                  <c:v>2016 I-XI</c:v>
                </c:pt>
                <c:pt idx="3">
                  <c:v>2017 I -XI</c:v>
                </c:pt>
                <c:pt idx="4">
                  <c:v>2018 I - XI</c:v>
                </c:pt>
              </c:strCache>
            </c:strRef>
          </c:cat>
          <c:val>
            <c:numRef>
              <c:f>Sheet2!$B$2:$F$2</c:f>
              <c:numCache>
                <c:formatCode>General</c:formatCode>
                <c:ptCount val="5"/>
                <c:pt idx="0">
                  <c:v>2155</c:v>
                </c:pt>
                <c:pt idx="1">
                  <c:v>2304</c:v>
                </c:pt>
                <c:pt idx="2">
                  <c:v>2353</c:v>
                </c:pt>
                <c:pt idx="3">
                  <c:v>2676</c:v>
                </c:pt>
                <c:pt idx="4">
                  <c:v>2400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297471344"/>
        <c:axId val="1297472976"/>
      </c:barChart>
      <c:catAx>
        <c:axId val="129747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97472976"/>
        <c:crosses val="autoZero"/>
        <c:auto val="1"/>
        <c:lblAlgn val="ctr"/>
        <c:lblOffset val="100"/>
        <c:noMultiLvlLbl val="0"/>
      </c:catAx>
      <c:valAx>
        <c:axId val="1297472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974713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Бүртгэлтэй ажилгүй иргэдийн тоо, жил бүрийн </a:t>
            </a:r>
            <a:r>
              <a:rPr lang="en-US" sz="1200">
                <a:latin typeface="Arial" pitchFamily="34" charset="0"/>
                <a:cs typeface="Arial" pitchFamily="34" charset="0"/>
              </a:rPr>
              <a:t>11</a:t>
            </a:r>
            <a:r>
              <a:rPr lang="mn-MN" sz="12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'ajil erhlelt'!$A$6</c:f>
              <c:strCache>
                <c:ptCount val="1"/>
                <c:pt idx="0">
                  <c:v>Бүртгэлтэй ажилгүй иргэдийн тоо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'ajil erhlelt'!$B$5:$F$5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'ajil erhlelt'!$B$6:$F$6</c:f>
              <c:numCache>
                <c:formatCode>General</c:formatCode>
                <c:ptCount val="5"/>
                <c:pt idx="0">
                  <c:v>2905</c:v>
                </c:pt>
                <c:pt idx="1">
                  <c:v>1956</c:v>
                </c:pt>
                <c:pt idx="2">
                  <c:v>1943</c:v>
                </c:pt>
                <c:pt idx="3">
                  <c:v>1720</c:v>
                </c:pt>
                <c:pt idx="4">
                  <c:v>1545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97483856"/>
        <c:axId val="1297474064"/>
      </c:barChart>
      <c:catAx>
        <c:axId val="129748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97474064"/>
        <c:crosses val="autoZero"/>
        <c:auto val="1"/>
        <c:lblAlgn val="ctr"/>
        <c:lblOffset val="100"/>
        <c:noMultiLvlLbl val="0"/>
      </c:catAx>
      <c:valAx>
        <c:axId val="12974740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974838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>
                <a:latin typeface="Arial" pitchFamily="34" charset="0"/>
                <a:cs typeface="Arial" pitchFamily="34" charset="0"/>
              </a:defRPr>
            </a:pPr>
            <a:r>
              <a:rPr lang="mn-MN" sz="1050">
                <a:latin typeface="Arial" pitchFamily="34" charset="0"/>
                <a:cs typeface="Arial" pitchFamily="34" charset="0"/>
              </a:rPr>
              <a:t>Хөдөлмөрийн хэлтэст шинээр бүртгүүлсэн болон ажилд зуучлагдан орсон иргэдийн тоо, </a:t>
            </a:r>
            <a:r>
              <a:rPr lang="en-US" sz="1050">
                <a:latin typeface="Arial" pitchFamily="34" charset="0"/>
                <a:cs typeface="Arial" pitchFamily="34" charset="0"/>
              </a:rPr>
              <a:t>2017 </a:t>
            </a:r>
            <a:r>
              <a:rPr lang="mn-MN" sz="1050">
                <a:latin typeface="Arial" pitchFamily="34" charset="0"/>
                <a:cs typeface="Arial" pitchFamily="34" charset="0"/>
              </a:rPr>
              <a:t>оны </a:t>
            </a:r>
            <a:r>
              <a:rPr lang="en-US" sz="1050">
                <a:latin typeface="Arial" pitchFamily="34" charset="0"/>
                <a:cs typeface="Arial" pitchFamily="34" charset="0"/>
              </a:rPr>
              <a:t>11</a:t>
            </a:r>
            <a:r>
              <a:rPr lang="mn-MN" sz="105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2.6237323635227211E-2"/>
          <c:y val="0.25326585327876383"/>
          <c:w val="0.94752535272954563"/>
          <c:h val="0.27223796827765906"/>
        </c:manualLayout>
      </c:layout>
      <c:lineChart>
        <c:grouping val="standard"/>
        <c:varyColors val="0"/>
        <c:ser>
          <c:idx val="0"/>
          <c:order val="0"/>
          <c:tx>
            <c:strRef>
              <c:f>'ajil erhlelt'!$C$35:$F$35</c:f>
              <c:strCache>
                <c:ptCount val="1"/>
                <c:pt idx="0">
                  <c:v>Шинээр бүртгүүлсэн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1.6048293963254592E-2"/>
                  <c:y val="-4.6482720649668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032125984251973E-2"/>
                  <c:y val="-4.8442207752917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747430249632899E-2"/>
                  <c:y val="9.6269518265814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'ajil erhlelt'!$G$34:$I$34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'ajil erhlelt'!$G$35:$I$35</c:f>
              <c:numCache>
                <c:formatCode>General</c:formatCode>
                <c:ptCount val="3"/>
                <c:pt idx="0">
                  <c:v>642</c:v>
                </c:pt>
                <c:pt idx="1">
                  <c:v>214</c:v>
                </c:pt>
                <c:pt idx="2">
                  <c:v>491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'ajil erhlelt'!$C$36:$F$36</c:f>
              <c:strCache>
                <c:ptCount val="1"/>
                <c:pt idx="0">
                  <c:v>Ажилд зуучлагдан орсон иргэдийн тоо</c:v>
                </c:pt>
              </c:strCache>
            </c:strRef>
          </c:tx>
          <c:dLbls>
            <c:dLbl>
              <c:idx val="0"/>
              <c:layout>
                <c:manualLayout>
                  <c:x val="-1.6032060755198453E-2"/>
                  <c:y val="-3.3472803347280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427867772035106E-2"/>
                  <c:y val="-4.9505652233566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399482003075606E-2"/>
                  <c:y val="1.9886856785068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'ajil erhlelt'!$G$34:$I$34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'ajil erhlelt'!$G$36:$I$36</c:f>
              <c:numCache>
                <c:formatCode>General</c:formatCode>
                <c:ptCount val="3"/>
                <c:pt idx="0">
                  <c:v>1518</c:v>
                </c:pt>
                <c:pt idx="1">
                  <c:v>995</c:v>
                </c:pt>
                <c:pt idx="2">
                  <c:v>1244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97474608"/>
        <c:axId val="1297476784"/>
      </c:lineChart>
      <c:catAx>
        <c:axId val="129747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97476784"/>
        <c:crosses val="autoZero"/>
        <c:auto val="1"/>
        <c:lblAlgn val="ctr"/>
        <c:lblOffset val="100"/>
        <c:noMultiLvlLbl val="0"/>
      </c:catAx>
      <c:valAx>
        <c:axId val="1297476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1297474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66384490890086234"/>
          <c:w val="1"/>
          <c:h val="0.20803461840691698"/>
        </c:manualLayout>
      </c:layout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Бүртгэлтэй ажилгүй иргэд, боловсролын түвшнээр, 201</a:t>
            </a:r>
            <a:r>
              <a:rPr lang="en-US" sz="1200">
                <a:latin typeface="Arial" pitchFamily="34" charset="0"/>
                <a:cs typeface="Arial" pitchFamily="34" charset="0"/>
              </a:rPr>
              <a:t>7</a:t>
            </a:r>
            <a:r>
              <a:rPr lang="mn-MN" sz="1200">
                <a:latin typeface="Arial" pitchFamily="34" charset="0"/>
                <a:cs typeface="Arial" pitchFamily="34" charset="0"/>
              </a:rPr>
              <a:t> 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оны </a:t>
            </a:r>
            <a:r>
              <a:rPr lang="en-US" sz="1200" baseline="0">
                <a:latin typeface="Arial" pitchFamily="34" charset="0"/>
                <a:cs typeface="Arial" pitchFamily="34" charset="0"/>
              </a:rPr>
              <a:t>11 </a:t>
            </a:r>
            <a:r>
              <a:rPr lang="mn-MN" sz="1200">
                <a:latin typeface="Arial" pitchFamily="34" charset="0"/>
                <a:cs typeface="Arial" pitchFamily="34" charset="0"/>
              </a:rPr>
              <a:t>сарын байдлаар</a:t>
            </a:r>
          </a:p>
        </c:rich>
      </c:tx>
      <c:layout>
        <c:manualLayout>
          <c:xMode val="edge"/>
          <c:yMode val="edge"/>
          <c:x val="0.1038562091503268"/>
          <c:y val="2.52525252525252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192151590807276"/>
          <c:y val="0.29502545136403424"/>
          <c:w val="0.62507035401062672"/>
          <c:h val="0.63426747792889582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'ajil erhlelt'!$M$2:$M$9</c:f>
              <c:strCache>
                <c:ptCount val="8"/>
                <c:pt idx="0">
                  <c:v>Бүрэн дунд</c:v>
                </c:pt>
                <c:pt idx="1">
                  <c:v>Дипломын болон</c:v>
                </c:pt>
                <c:pt idx="2">
                  <c:v>Техникийн болон </c:v>
                </c:pt>
                <c:pt idx="3">
                  <c:v>Суурь</c:v>
                </c:pt>
                <c:pt idx="4">
                  <c:v>Тусгай мэргэжлийн</c:v>
                </c:pt>
                <c:pt idx="5">
                  <c:v>Бага</c:v>
                </c:pt>
                <c:pt idx="6">
                  <c:v>Боловсролгүй</c:v>
                </c:pt>
                <c:pt idx="7">
                  <c:v>Магистр, доктор</c:v>
                </c:pt>
              </c:strCache>
            </c:strRef>
          </c:cat>
          <c:val>
            <c:numRef>
              <c:f>'ajil erhlelt'!$N$2:$N$9</c:f>
              <c:numCache>
                <c:formatCode>General</c:formatCode>
                <c:ptCount val="8"/>
                <c:pt idx="0">
                  <c:v>811</c:v>
                </c:pt>
                <c:pt idx="1">
                  <c:v>315</c:v>
                </c:pt>
                <c:pt idx="2">
                  <c:v>148</c:v>
                </c:pt>
                <c:pt idx="3">
                  <c:v>97</c:v>
                </c:pt>
                <c:pt idx="4">
                  <c:v>93</c:v>
                </c:pt>
                <c:pt idx="5">
                  <c:v>44</c:v>
                </c:pt>
                <c:pt idx="6">
                  <c:v>26</c:v>
                </c:pt>
                <c:pt idx="7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97482768"/>
        <c:axId val="1297477328"/>
      </c:barChart>
      <c:catAx>
        <c:axId val="12974827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97477328"/>
        <c:crosses val="autoZero"/>
        <c:auto val="1"/>
        <c:lblAlgn val="ctr"/>
        <c:lblOffset val="100"/>
        <c:noMultiLvlLbl val="0"/>
      </c:catAx>
      <c:valAx>
        <c:axId val="1297477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2974827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Бүртгэлтэй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ажилгүй иргэд,</a:t>
            </a:r>
            <a:r>
              <a:rPr lang="mn-MN" sz="1200">
                <a:latin typeface="Arial" pitchFamily="34" charset="0"/>
                <a:cs typeface="Arial" pitchFamily="34" charset="0"/>
              </a:rPr>
              <a:t> насны бүлгээр, 201</a:t>
            </a:r>
            <a:r>
              <a:rPr lang="en-US" sz="1200">
                <a:latin typeface="Arial" pitchFamily="34" charset="0"/>
                <a:cs typeface="Arial" pitchFamily="34" charset="0"/>
              </a:rPr>
              <a:t>7</a:t>
            </a:r>
            <a:r>
              <a:rPr lang="mn-MN" sz="1200">
                <a:latin typeface="Arial" pitchFamily="34" charset="0"/>
                <a:cs typeface="Arial" pitchFamily="34" charset="0"/>
              </a:rPr>
              <a:t> оны </a:t>
            </a:r>
            <a:r>
              <a:rPr lang="en-US" sz="1200">
                <a:latin typeface="Arial" pitchFamily="34" charset="0"/>
                <a:cs typeface="Arial" pitchFamily="34" charset="0"/>
              </a:rPr>
              <a:t>11</a:t>
            </a:r>
            <a:r>
              <a:rPr lang="mn-MN" sz="12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'ajil erhlelt'!$N$41:$N$44</c:f>
              <c:strCache>
                <c:ptCount val="4"/>
                <c:pt idx="0">
                  <c:v>15-24</c:v>
                </c:pt>
                <c:pt idx="1">
                  <c:v>25-34</c:v>
                </c:pt>
                <c:pt idx="2">
                  <c:v>35-44</c:v>
                </c:pt>
                <c:pt idx="3">
                  <c:v>45+</c:v>
                </c:pt>
              </c:strCache>
            </c:strRef>
          </c:cat>
          <c:val>
            <c:numRef>
              <c:f>'ajil erhlelt'!$O$41:$O$44</c:f>
              <c:numCache>
                <c:formatCode>General</c:formatCode>
                <c:ptCount val="4"/>
                <c:pt idx="0">
                  <c:v>240</c:v>
                </c:pt>
                <c:pt idx="1">
                  <c:v>626</c:v>
                </c:pt>
                <c:pt idx="2">
                  <c:v>370</c:v>
                </c:pt>
                <c:pt idx="3">
                  <c:v>309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297477872"/>
        <c:axId val="1297479504"/>
      </c:barChart>
      <c:catAx>
        <c:axId val="12974778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297479504"/>
        <c:crosses val="autoZero"/>
        <c:auto val="1"/>
        <c:lblAlgn val="ctr"/>
        <c:lblOffset val="100"/>
        <c:noMultiLvlLbl val="0"/>
      </c:catAx>
      <c:valAx>
        <c:axId val="1297479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297477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0.15331</cdr:x>
      <cdr:y>0.01226</cdr:y>
    </cdr:from>
    <cdr:to>
      <cdr:x>0.89314</cdr:x>
      <cdr:y>0.09226</cdr:y>
    </cdr:to>
    <cdr:sp macro="" textlink="">
      <cdr:nvSpPr>
        <cdr:cNvPr id="3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01688" y="41275"/>
          <a:ext cx="3868737" cy="2693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/>
          <a:r>
            <a:rPr lang="mn-MN" altLang="en-US" sz="1200" b="1" dirty="0"/>
            <a:t>Аймгийн</a:t>
          </a:r>
          <a:r>
            <a:rPr lang="mn-MN" altLang="en-US" sz="1200" b="1" baseline="0" dirty="0"/>
            <a:t> нийт зарлага, </a:t>
          </a:r>
          <a:r>
            <a:rPr lang="en-US" altLang="en-US" sz="1200" b="1" dirty="0" smtClean="0"/>
            <a:t>11</a:t>
          </a:r>
          <a:r>
            <a:rPr lang="mn-MN" altLang="en-US" sz="1200" b="1" dirty="0" smtClean="0"/>
            <a:t> </a:t>
          </a:r>
          <a:r>
            <a:rPr lang="mn-MN" altLang="en-US" sz="1200" b="1" dirty="0"/>
            <a:t>сарын байдлаар</a:t>
          </a:r>
          <a:endParaRPr lang="en-US" altLang="en-US" sz="12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EE56EA-08F2-4469-BEA0-0069147CE249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28D288-C2E4-4A78-9EB5-DAC84C1B7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49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307964-ED7F-4E89-8301-3D8BC0B883F6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21188"/>
            <a:ext cx="5564188" cy="4189412"/>
          </a:xfrm>
          <a:prstGeom prst="rect">
            <a:avLst/>
          </a:prstGeom>
        </p:spPr>
        <p:txBody>
          <a:bodyPr vert="horz" lIns="92930" tIns="46465" rIns="92930" bIns="4646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EAFA86F-D36E-4066-AD60-62E49B810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81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D8BF6-814C-4034-B35F-96007C9DE09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893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06326-3429-4EB7-9FD7-FF7AF1A6612A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A66DA-3CEA-4078-8524-8535DA084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4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2E3CB-2EE3-48C3-AD7D-5B0ED1BFB12F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307AA-D2EF-4FAC-86FC-55076AAFE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13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29359-79B7-4CD6-ADCF-1079E03D7950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07951-64D8-4F8E-A7FF-FF03D75EC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7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FFB11-BC2B-4D8F-8221-EA320BB04CAA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15F54-FFD8-4477-B632-C35D426A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2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1654-B65B-43D9-B074-7E442F599727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12B50-260D-4DBD-934E-1D29717DD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8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58A0F-DF0F-4B2C-B16A-DCCC2005DE93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6366B-BC2B-490D-9D60-E4A307E91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5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E055-3A39-4598-9406-90F8857C6ABD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5A64-8D3D-467E-81E3-12444347C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4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61D85-049F-4E70-A70C-91011A0EF827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A676-576D-4451-9F50-A6E1F480B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6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D4FC-1D9C-4B17-872D-4718EDC8CDFC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2FBDD-8F8B-4043-A283-A1434B8B0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8B9A5-D661-4388-B9BC-5669CD8943CD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9E27-907C-4B10-B10F-D0CF67064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1B9B-0679-45C3-B868-B3220B3BD204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0F267-7DA8-44ED-90C0-B61458D46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8061806-4A65-4C4C-8551-D3C5EA942721}" type="datetimeFigureOut">
              <a:rPr lang="en-US"/>
              <a:pPr>
                <a:defRPr/>
              </a:pPr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56B70710-9AF8-4A28-9648-2EE044415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jpeg"/><Relationship Id="rId7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10.png"/><Relationship Id="rId7" Type="http://schemas.openxmlformats.org/officeDocument/2006/relationships/chart" Target="../charts/chart1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90575" y="2819400"/>
            <a:ext cx="8153400" cy="1066800"/>
          </a:xfrm>
        </p:spPr>
        <p:txBody>
          <a:bodyPr/>
          <a:lstStyle/>
          <a:p>
            <a:pPr eaLnBrk="1" hangingPunct="1"/>
            <a:r>
              <a:rPr lang="mn-MN" altLang="en-US" sz="32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ДОРНОД АЙМГИЙН НИЙГЭМ ЭДИЙН ЗАСГИЙН БАЙДАЛ</a:t>
            </a:r>
            <a:endParaRPr lang="en-US" altLang="en-US" sz="32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2051" name="Picture 3" descr="nso_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t="16194" r="24290" b="17409"/>
          <a:stretch>
            <a:fillRect/>
          </a:stretch>
        </p:blipFill>
        <p:spPr bwMode="auto">
          <a:xfrm>
            <a:off x="2514600" y="1038225"/>
            <a:ext cx="1422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C:\Documents and Settings\d\Desktop\New Folder\dornod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5" r="11365"/>
          <a:stretch>
            <a:fillRect/>
          </a:stretch>
        </p:blipFill>
        <p:spPr bwMode="auto">
          <a:xfrm>
            <a:off x="5562600" y="1038225"/>
            <a:ext cx="13716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3838575" y="5943600"/>
            <a:ext cx="20574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mn-MN" sz="2000" dirty="0">
                <a:solidFill>
                  <a:srgbClr val="002060"/>
                </a:solidFill>
                <a:cs typeface="Arial" pitchFamily="34" charset="0"/>
              </a:rPr>
              <a:t>Чойбалсан хот</a:t>
            </a:r>
            <a:endParaRPr lang="en-US" sz="2000" dirty="0">
              <a:solidFill>
                <a:srgbClr val="002060"/>
              </a:solidFill>
              <a:cs typeface="Arial" pitchFamily="34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mn-MN" sz="20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524000" y="4038600"/>
            <a:ext cx="701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(</a:t>
            </a:r>
            <a:r>
              <a:rPr lang="mn-MN" altLang="en-US" sz="2800" b="1" dirty="0" smtClean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201</a:t>
            </a:r>
            <a:r>
              <a:rPr lang="en-US" altLang="en-US" sz="2800" b="1" dirty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8</a:t>
            </a:r>
            <a:r>
              <a:rPr lang="mn-MN" altLang="en-US" sz="2800" b="1" dirty="0" smtClean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mn-MN" altLang="en-US" sz="2800" b="1" dirty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оны эхний </a:t>
            </a:r>
            <a:r>
              <a:rPr lang="en-US" altLang="en-US" sz="2800" b="1" dirty="0" smtClean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11</a:t>
            </a:r>
            <a:r>
              <a:rPr lang="mn-MN" altLang="en-US" sz="2800" b="1" dirty="0" smtClean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 </a:t>
            </a:r>
            <a:r>
              <a:rPr lang="mn-MN" altLang="en-US" sz="2800" b="1" dirty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сарын байдлаар</a:t>
            </a:r>
            <a:r>
              <a:rPr lang="en-US" altLang="en-US" sz="2800" b="1" dirty="0">
                <a:solidFill>
                  <a:srgbClr val="002060"/>
                </a:solidFill>
                <a:ea typeface="Arial Unicode MS" pitchFamily="34" charset="-128"/>
                <a:cs typeface="Arial" charset="0"/>
              </a:rPr>
              <a:t>)</a:t>
            </a:r>
          </a:p>
        </p:txBody>
      </p:sp>
    </p:spTree>
  </p:cSld>
  <p:clrMapOvr>
    <a:masterClrMapping/>
  </p:clrMapOvr>
  <p:transition spd="slow">
    <p:circle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FC2B34B-FFC0-46B0-9D8B-D40E757128B9}" type="slidenum">
              <a:rPr lang="en-US" altLang="en-US" sz="1400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40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95800" y="5286375"/>
            <a:ext cx="3860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Дорнод аймгийн Статистикийн хэлтэс</a:t>
            </a:r>
          </a:p>
          <a:p>
            <a:pPr eaLnBrk="1" hangingPunct="1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Вэб хуудас: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www.dornod.nso.mn</a:t>
            </a:r>
          </a:p>
          <a:p>
            <a:pPr eaLnBrk="1" hangingPunct="1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И-мэйл: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dornod@nso.mn</a:t>
            </a:r>
          </a:p>
          <a:p>
            <a:pPr eaLnBrk="1" hangingPunct="1"/>
            <a:r>
              <a:rPr lang="mn-MN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Утас: </a:t>
            </a:r>
            <a:r>
              <a:rPr lang="en-US" altLang="en-US" sz="160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7058-4240</a:t>
            </a:r>
            <a:endParaRPr lang="mn-MN" altLang="en-US" sz="160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244" name="Picture 5" descr="D:\2013\10. October 2013\ЕБС-д хичээл заах\smiley-fa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822325"/>
            <a:ext cx="21050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1117600" y="3008313"/>
            <a:ext cx="7239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mn-MN" altLang="en-US" sz="4400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Анхаарал хандуулсанд баярлалаа</a:t>
            </a:r>
            <a:endParaRPr lang="en-US" altLang="en-US" sz="44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4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762000" y="3941763"/>
            <a:ext cx="80010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"/>
          <p:cNvSpPr>
            <a:spLocks noChangeArrowheads="1"/>
          </p:cNvSpPr>
          <p:nvPr/>
        </p:nvSpPr>
        <p:spPr bwMode="auto">
          <a:xfrm>
            <a:off x="703263" y="1066800"/>
            <a:ext cx="3868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mn-MN" altLang="en-US" sz="1200" b="1" dirty="0"/>
              <a:t>Амаржсан эх, амьд төрсөн хүүхэд жил бүрийн </a:t>
            </a:r>
            <a:endParaRPr lang="en-US" altLang="en-US" sz="1200" b="1" dirty="0"/>
          </a:p>
          <a:p>
            <a:pPr algn="ctr" eaLnBrk="1" hangingPunct="1"/>
            <a:r>
              <a:rPr lang="mn-MN" altLang="en-US" sz="1200" b="1" dirty="0"/>
              <a:t>эхний </a:t>
            </a:r>
            <a:r>
              <a:rPr lang="en-US" altLang="en-US" sz="1200" b="1" dirty="0" smtClean="0"/>
              <a:t>11</a:t>
            </a:r>
            <a:r>
              <a:rPr lang="mn-MN" altLang="en-US" sz="1200" b="1" dirty="0" smtClean="0"/>
              <a:t> </a:t>
            </a:r>
            <a:r>
              <a:rPr lang="mn-MN" altLang="en-US" sz="1200" b="1" dirty="0"/>
              <a:t>сарын байдлаар</a:t>
            </a:r>
            <a:endParaRPr lang="en-US" altLang="en-US" sz="1200" b="1" dirty="0"/>
          </a:p>
        </p:txBody>
      </p:sp>
      <p:sp>
        <p:nvSpPr>
          <p:cNvPr id="3080" name="Rectangle 3"/>
          <p:cNvSpPr>
            <a:spLocks noChangeArrowheads="1"/>
          </p:cNvSpPr>
          <p:nvPr/>
        </p:nvSpPr>
        <p:spPr bwMode="auto">
          <a:xfrm>
            <a:off x="5006975" y="1065213"/>
            <a:ext cx="375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mn-MN" altLang="en-US" sz="1200" b="1" dirty="0"/>
              <a:t>Эндсэн хүүхэд, жил бүрийн эхний </a:t>
            </a:r>
            <a:endParaRPr lang="en-US" altLang="en-US" sz="1200" b="1" dirty="0"/>
          </a:p>
          <a:p>
            <a:pPr algn="ctr" eaLnBrk="1" hangingPunct="1"/>
            <a:r>
              <a:rPr lang="en-US" altLang="en-US" sz="1200" b="1" dirty="0" smtClean="0"/>
              <a:t>11</a:t>
            </a:r>
            <a:r>
              <a:rPr lang="mn-MN" altLang="en-US" sz="1200" b="1" dirty="0" smtClean="0"/>
              <a:t> </a:t>
            </a:r>
            <a:r>
              <a:rPr lang="mn-MN" altLang="en-US" sz="1200" b="1" dirty="0"/>
              <a:t>сарын байдлаар</a:t>
            </a:r>
            <a:endParaRPr lang="en-US" altLang="en-US" sz="1200" b="1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187254"/>
              </p:ext>
            </p:extLst>
          </p:nvPr>
        </p:nvGraphicFramePr>
        <p:xfrm>
          <a:off x="627727" y="1500187"/>
          <a:ext cx="4096673" cy="2386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9791764"/>
              </p:ext>
            </p:extLst>
          </p:nvPr>
        </p:nvGraphicFramePr>
        <p:xfrm>
          <a:off x="4914900" y="1592557"/>
          <a:ext cx="4029075" cy="2281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838200" y="1752600"/>
          <a:ext cx="3810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4419600" y="1676400"/>
          <a:ext cx="4343400" cy="2285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644356894"/>
              </p:ext>
            </p:extLst>
          </p:nvPr>
        </p:nvGraphicFramePr>
        <p:xfrm>
          <a:off x="2019300" y="4182768"/>
          <a:ext cx="57912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Rectangle 1"/>
          <p:cNvSpPr/>
          <p:nvPr/>
        </p:nvSpPr>
        <p:spPr>
          <a:xfrm>
            <a:off x="2895600" y="4251419"/>
            <a:ext cx="464820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n-MN" sz="1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Халдварт өвчнөөр өвчлөгсөд, жил бүрийн 11 сарын байдлаар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533400"/>
            <a:ext cx="848201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876800" y="1143000"/>
            <a:ext cx="0" cy="24384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200" y="3932238"/>
            <a:ext cx="8001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676650"/>
            <a:ext cx="4603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904379" y="4137025"/>
            <a:ext cx="0" cy="24384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9414430"/>
              </p:ext>
            </p:extLst>
          </p:nvPr>
        </p:nvGraphicFramePr>
        <p:xfrm>
          <a:off x="838200" y="1068388"/>
          <a:ext cx="3962400" cy="274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914533"/>
              </p:ext>
            </p:extLst>
          </p:nvPr>
        </p:nvGraphicFramePr>
        <p:xfrm>
          <a:off x="4953000" y="1068388"/>
          <a:ext cx="4114800" cy="274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199698"/>
              </p:ext>
            </p:extLst>
          </p:nvPr>
        </p:nvGraphicFramePr>
        <p:xfrm>
          <a:off x="760413" y="4079875"/>
          <a:ext cx="4078287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3437257"/>
              </p:ext>
            </p:extLst>
          </p:nvPr>
        </p:nvGraphicFramePr>
        <p:xfrm>
          <a:off x="5029200" y="4137024"/>
          <a:ext cx="3810000" cy="233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16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762000" y="525463"/>
            <a:ext cx="83820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6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>
            <a:off x="1000125" y="4038600"/>
            <a:ext cx="792480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7054174"/>
              </p:ext>
            </p:extLst>
          </p:nvPr>
        </p:nvGraphicFramePr>
        <p:xfrm>
          <a:off x="1524000" y="4267200"/>
          <a:ext cx="6629400" cy="2275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595812"/>
              </p:ext>
            </p:extLst>
          </p:nvPr>
        </p:nvGraphicFramePr>
        <p:xfrm>
          <a:off x="4800600" y="990600"/>
          <a:ext cx="42672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073841"/>
              </p:ext>
            </p:extLst>
          </p:nvPr>
        </p:nvGraphicFramePr>
        <p:xfrm>
          <a:off x="801687" y="1041990"/>
          <a:ext cx="4075113" cy="2996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3657600" cy="533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mn-MN" altLang="en-US" sz="1200" b="1" dirty="0" smtClean="0">
                <a:latin typeface="Arial" charset="0"/>
                <a:cs typeface="Arial" charset="0"/>
              </a:rPr>
              <a:t>     Зүй бусаар хорогдсон том малын тоо сумдаар</a:t>
            </a:r>
            <a:r>
              <a:rPr lang="en-US" altLang="en-US" sz="1200" b="1" dirty="0" smtClean="0">
                <a:latin typeface="Arial" charset="0"/>
                <a:cs typeface="Arial" charset="0"/>
              </a:rPr>
              <a:t>,</a:t>
            </a:r>
            <a:r>
              <a:rPr lang="mn-MN" altLang="en-US" sz="1200" b="1" dirty="0" smtClean="0">
                <a:latin typeface="Arial" charset="0"/>
                <a:cs typeface="Arial" charset="0"/>
              </a:rPr>
              <a:t> 201</a:t>
            </a:r>
            <a:r>
              <a:rPr lang="en-US" altLang="en-US" sz="1200" b="1" dirty="0" smtClean="0">
                <a:latin typeface="Arial" charset="0"/>
                <a:cs typeface="Arial" charset="0"/>
              </a:rPr>
              <a:t>7</a:t>
            </a:r>
            <a:r>
              <a:rPr lang="mn-MN" altLang="en-US" sz="1200" b="1" dirty="0" smtClean="0">
                <a:latin typeface="Arial" charset="0"/>
                <a:cs typeface="Arial" charset="0"/>
              </a:rPr>
              <a:t> оны </a:t>
            </a:r>
            <a:r>
              <a:rPr lang="en-US" altLang="en-US" sz="1200" b="1" dirty="0" smtClean="0">
                <a:latin typeface="Arial" charset="0"/>
                <a:cs typeface="Arial" charset="0"/>
              </a:rPr>
              <a:t>11 </a:t>
            </a:r>
            <a:r>
              <a:rPr lang="mn-MN" altLang="en-US" sz="1200" b="1" dirty="0" smtClean="0">
                <a:latin typeface="Arial" charset="0"/>
                <a:cs typeface="Arial" charset="0"/>
              </a:rPr>
              <a:t>сарын байдлаар, толгой</a:t>
            </a:r>
            <a:endParaRPr lang="en-US" altLang="en-US" sz="1200" b="1" dirty="0" smtClean="0">
              <a:latin typeface="Arial" charset="0"/>
              <a:cs typeface="Arial" charset="0"/>
            </a:endParaRPr>
          </a:p>
        </p:txBody>
      </p:sp>
      <p:sp>
        <p:nvSpPr>
          <p:cNvPr id="9" name="Title 1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400050"/>
          </a:xfrm>
          <a:solidFill>
            <a:srgbClr val="996600"/>
          </a:solidFill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pic>
        <p:nvPicPr>
          <p:cNvPr id="6148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9906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H="1">
            <a:off x="4419600" y="1473200"/>
            <a:ext cx="0" cy="50292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Content Placeholder 2"/>
          <p:cNvSpPr txBox="1">
            <a:spLocks/>
          </p:cNvSpPr>
          <p:nvPr/>
        </p:nvSpPr>
        <p:spPr bwMode="auto">
          <a:xfrm>
            <a:off x="4867275" y="1184275"/>
            <a:ext cx="388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mn-MN" altLang="en-US" sz="1200" b="1" dirty="0">
                <a:cs typeface="Arial" charset="0"/>
              </a:rPr>
              <a:t>     Бойжсон төлийн тоо, жил бүрийн </a:t>
            </a:r>
            <a:r>
              <a:rPr lang="en-US" altLang="en-US" sz="1200" b="1" dirty="0" smtClean="0">
                <a:cs typeface="Arial" charset="0"/>
              </a:rPr>
              <a:t>11</a:t>
            </a:r>
            <a:r>
              <a:rPr lang="mn-MN" altLang="en-US" sz="1200" b="1" dirty="0" smtClean="0">
                <a:cs typeface="Arial" charset="0"/>
              </a:rPr>
              <a:t> </a:t>
            </a:r>
            <a:r>
              <a:rPr lang="mn-MN" altLang="en-US" sz="1200" b="1" dirty="0">
                <a:cs typeface="Arial" charset="0"/>
              </a:rPr>
              <a:t>сарын байдлаар, аймгийн дүнгээр</a:t>
            </a:r>
            <a:endParaRPr lang="en-US" altLang="en-US" sz="1200" b="1" dirty="0">
              <a:cs typeface="Arial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685800" y="1828800"/>
          <a:ext cx="363855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343400" y="1600200"/>
          <a:ext cx="4800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990600" y="3886200"/>
            <a:ext cx="74676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458200" cy="400050"/>
          </a:xfrm>
          <a:solidFill>
            <a:srgbClr val="996600"/>
          </a:solidFill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562326399"/>
              </p:ext>
            </p:extLst>
          </p:nvPr>
        </p:nvGraphicFramePr>
        <p:xfrm>
          <a:off x="1828800" y="914400"/>
          <a:ext cx="56197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314354875"/>
              </p:ext>
            </p:extLst>
          </p:nvPr>
        </p:nvGraphicFramePr>
        <p:xfrm>
          <a:off x="1828800" y="3886200"/>
          <a:ext cx="5695949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724528" y="557212"/>
            <a:ext cx="0" cy="5959475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630238"/>
            <a:ext cx="19050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3117850"/>
            <a:ext cx="4635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3322638"/>
            <a:ext cx="7546975" cy="1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1793314"/>
              </p:ext>
            </p:extLst>
          </p:nvPr>
        </p:nvGraphicFramePr>
        <p:xfrm>
          <a:off x="1134915" y="556695"/>
          <a:ext cx="3751410" cy="2778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458609"/>
              </p:ext>
            </p:extLst>
          </p:nvPr>
        </p:nvGraphicFramePr>
        <p:xfrm>
          <a:off x="4981575" y="630238"/>
          <a:ext cx="4010025" cy="2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6917675"/>
              </p:ext>
            </p:extLst>
          </p:nvPr>
        </p:nvGraphicFramePr>
        <p:xfrm>
          <a:off x="1819275" y="3421856"/>
          <a:ext cx="6324600" cy="343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3489355"/>
              </p:ext>
            </p:extLst>
          </p:nvPr>
        </p:nvGraphicFramePr>
        <p:xfrm>
          <a:off x="1371600" y="914401"/>
          <a:ext cx="6934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232788"/>
              </p:ext>
            </p:extLst>
          </p:nvPr>
        </p:nvGraphicFramePr>
        <p:xfrm>
          <a:off x="1600200" y="3581400"/>
          <a:ext cx="6553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t="4445"/>
          <a:stretch/>
        </p:blipFill>
        <p:spPr>
          <a:xfrm>
            <a:off x="685801" y="1371600"/>
            <a:ext cx="5410200" cy="2286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8077200" cy="2988564"/>
          </a:xfrm>
          <a:prstGeom prst="rect">
            <a:avLst/>
          </a:prstGeom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685800" y="528935"/>
            <a:ext cx="77723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sz="2400" b="1" dirty="0">
                <a:solidFill>
                  <a:srgbClr val="9933FF"/>
                </a:solidFill>
                <a:cs typeface="Arial" charset="0"/>
              </a:rPr>
              <a:t>СТАТИСТИКИЙН ХЭРЭГЛЭГЧИЙН </a:t>
            </a:r>
            <a:r>
              <a:rPr lang="mn-MN" sz="2400" b="1" dirty="0" smtClean="0">
                <a:solidFill>
                  <a:srgbClr val="9933FF"/>
                </a:solidFill>
                <a:cs typeface="Arial" charset="0"/>
              </a:rPr>
              <a:t>БУЛАН</a:t>
            </a:r>
            <a:endParaRPr lang="en-US" sz="2400" dirty="0">
              <a:solidFill>
                <a:srgbClr val="9933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72200" y="1255455"/>
            <a:ext cx="243840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00FF"/>
                </a:solidFill>
              </a:rPr>
              <a:t>Үндэсний статистикийн хорооноос гаргадаг бүх тоон мэдээллийг хүснэгт, график, газрын зураг хэлбэрээр хүлээн </a:t>
            </a:r>
            <a:r>
              <a:rPr lang="mn-MN" sz="1600" dirty="0" smtClean="0">
                <a:solidFill>
                  <a:srgbClr val="0000FF"/>
                </a:solidFill>
              </a:rPr>
              <a:t>аваарай. Бүх </a:t>
            </a:r>
            <a:r>
              <a:rPr lang="mn-MN" sz="1600" dirty="0">
                <a:solidFill>
                  <a:srgbClr val="0000FF"/>
                </a:solidFill>
              </a:rPr>
              <a:t>тоон мэдээллийг ухаалаг утас, таблетнаас монгол, англи хэл дээр </a:t>
            </a:r>
            <a:r>
              <a:rPr lang="mn-MN" sz="1600" dirty="0" smtClean="0">
                <a:solidFill>
                  <a:srgbClr val="0000FF"/>
                </a:solidFill>
              </a:rPr>
              <a:t>үзэж болно.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8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6093</TotalTime>
  <Words>327</Words>
  <Application>Microsoft Office PowerPoint</Application>
  <PresentationFormat>On-screen Show (4:3)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Calibri</vt:lpstr>
      <vt:lpstr>Times New Roman</vt:lpstr>
      <vt:lpstr>1_Office Theme</vt:lpstr>
      <vt:lpstr>ДОРНОД АЙМГИЙН НИЙГЭМ ЭДИЙН ЗАСГИЙН БАЙДАЛ</vt:lpstr>
      <vt:lpstr>PowerPoint Presentation</vt:lpstr>
      <vt:lpstr>PowerPoint Presentation</vt:lpstr>
      <vt:lpstr>PowerPoint Presentation</vt:lpstr>
      <vt:lpstr>МАКРО ЭДИЙН ЗАСГИЙН ҮЗҮҮЛЭЛТ – Хөдөө аж ахуй</vt:lpstr>
      <vt:lpstr>МАКРО ЭДИЙН ЗАСГИЙН ҮЗҮҮЛЭЛТ – Хөдөө аж ахуй</vt:lpstr>
      <vt:lpstr>PowerPoint Presentation</vt:lpstr>
      <vt:lpstr>PowerPoint Presentation</vt:lpstr>
      <vt:lpstr>PowerPoint Presentation</vt:lpstr>
      <vt:lpstr>PowerPoint Presentation</vt:lpstr>
    </vt:vector>
  </TitlesOfParts>
  <Company>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dornod</dc:creator>
  <cp:lastModifiedBy>Batbold</cp:lastModifiedBy>
  <cp:revision>1127</cp:revision>
  <cp:lastPrinted>2015-06-07T08:51:34Z</cp:lastPrinted>
  <dcterms:created xsi:type="dcterms:W3CDTF">2012-03-01T01:17:13Z</dcterms:created>
  <dcterms:modified xsi:type="dcterms:W3CDTF">2018-12-12T00:50:59Z</dcterms:modified>
</cp:coreProperties>
</file>